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76" r:id="rId2"/>
    <p:sldMasterId id="2147483705" r:id="rId3"/>
  </p:sldMasterIdLst>
  <p:notesMasterIdLst>
    <p:notesMasterId r:id="rId71"/>
  </p:notesMasterIdLst>
  <p:handoutMasterIdLst>
    <p:handoutMasterId r:id="rId72"/>
  </p:handoutMasterIdLst>
  <p:sldIdLst>
    <p:sldId id="327" r:id="rId4"/>
    <p:sldId id="257" r:id="rId5"/>
    <p:sldId id="258" r:id="rId6"/>
    <p:sldId id="259" r:id="rId7"/>
    <p:sldId id="260" r:id="rId8"/>
    <p:sldId id="261" r:id="rId9"/>
    <p:sldId id="262" r:id="rId10"/>
    <p:sldId id="263" r:id="rId11"/>
    <p:sldId id="264" r:id="rId12"/>
    <p:sldId id="328"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329" r:id="rId29"/>
    <p:sldId id="280" r:id="rId30"/>
    <p:sldId id="281" r:id="rId31"/>
    <p:sldId id="282" r:id="rId32"/>
    <p:sldId id="283" r:id="rId33"/>
    <p:sldId id="284" r:id="rId34"/>
    <p:sldId id="285" r:id="rId35"/>
    <p:sldId id="286" r:id="rId36"/>
    <p:sldId id="332" r:id="rId37"/>
    <p:sldId id="288" r:id="rId38"/>
    <p:sldId id="330" r:id="rId39"/>
    <p:sldId id="289" r:id="rId40"/>
    <p:sldId id="290" r:id="rId41"/>
    <p:sldId id="291" r:id="rId42"/>
    <p:sldId id="292" r:id="rId43"/>
    <p:sldId id="293" r:id="rId44"/>
    <p:sldId id="294" r:id="rId45"/>
    <p:sldId id="295" r:id="rId46"/>
    <p:sldId id="296" r:id="rId47"/>
    <p:sldId id="297" r:id="rId48"/>
    <p:sldId id="331"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26" r:id="rId69"/>
    <p:sldId id="318" r:id="rId70"/>
  </p:sldIdLst>
  <p:sldSz cx="9144000" cy="6858000" type="screen4x3"/>
  <p:notesSz cx="6858000" cy="9144000"/>
  <p:custDataLst>
    <p:tags r:id="rId73"/>
  </p:custDataLst>
  <p:defaultTextStyle>
    <a:defPPr>
      <a:defRPr lang="en-US"/>
    </a:defPPr>
    <a:lvl1pPr algn="l" defTabSz="457200" rtl="0" eaLnBrk="0" fontAlgn="base" hangingPunct="0">
      <a:spcBef>
        <a:spcPct val="0"/>
      </a:spcBef>
      <a:spcAft>
        <a:spcPct val="0"/>
      </a:spcAft>
      <a:defRPr sz="2400" b="1" kern="1200">
        <a:solidFill>
          <a:schemeClr val="tx1"/>
        </a:solidFill>
        <a:latin typeface="Arial" charset="0"/>
        <a:ea typeface="MS PGothic" charset="-128"/>
        <a:cs typeface="+mn-cs"/>
      </a:defRPr>
    </a:lvl1pPr>
    <a:lvl2pPr marL="457200" algn="l" defTabSz="457200" rtl="0" eaLnBrk="0" fontAlgn="base" hangingPunct="0">
      <a:spcBef>
        <a:spcPct val="0"/>
      </a:spcBef>
      <a:spcAft>
        <a:spcPct val="0"/>
      </a:spcAft>
      <a:defRPr sz="2400" b="1" kern="1200">
        <a:solidFill>
          <a:schemeClr val="tx1"/>
        </a:solidFill>
        <a:latin typeface="Arial" charset="0"/>
        <a:ea typeface="MS PGothic" charset="-128"/>
        <a:cs typeface="+mn-cs"/>
      </a:defRPr>
    </a:lvl2pPr>
    <a:lvl3pPr marL="914400" algn="l" defTabSz="457200" rtl="0" eaLnBrk="0" fontAlgn="base" hangingPunct="0">
      <a:spcBef>
        <a:spcPct val="0"/>
      </a:spcBef>
      <a:spcAft>
        <a:spcPct val="0"/>
      </a:spcAft>
      <a:defRPr sz="2400" b="1" kern="1200">
        <a:solidFill>
          <a:schemeClr val="tx1"/>
        </a:solidFill>
        <a:latin typeface="Arial" charset="0"/>
        <a:ea typeface="MS PGothic" charset="-128"/>
        <a:cs typeface="+mn-cs"/>
      </a:defRPr>
    </a:lvl3pPr>
    <a:lvl4pPr marL="1371600" algn="l" defTabSz="457200" rtl="0" eaLnBrk="0" fontAlgn="base" hangingPunct="0">
      <a:spcBef>
        <a:spcPct val="0"/>
      </a:spcBef>
      <a:spcAft>
        <a:spcPct val="0"/>
      </a:spcAft>
      <a:defRPr sz="2400" b="1" kern="1200">
        <a:solidFill>
          <a:schemeClr val="tx1"/>
        </a:solidFill>
        <a:latin typeface="Arial" charset="0"/>
        <a:ea typeface="MS PGothic" charset="-128"/>
        <a:cs typeface="+mn-cs"/>
      </a:defRPr>
    </a:lvl4pPr>
    <a:lvl5pPr marL="1828800" algn="l" defTabSz="457200" rtl="0" eaLnBrk="0" fontAlgn="base" hangingPunct="0">
      <a:spcBef>
        <a:spcPct val="0"/>
      </a:spcBef>
      <a:spcAft>
        <a:spcPct val="0"/>
      </a:spcAft>
      <a:defRPr sz="2400" b="1" kern="1200">
        <a:solidFill>
          <a:schemeClr val="tx1"/>
        </a:solidFill>
        <a:latin typeface="Arial" charset="0"/>
        <a:ea typeface="MS PGothic" charset="-128"/>
        <a:cs typeface="+mn-cs"/>
      </a:defRPr>
    </a:lvl5pPr>
    <a:lvl6pPr marL="2286000" algn="l" defTabSz="914400" rtl="0" eaLnBrk="1" latinLnBrk="0" hangingPunct="1">
      <a:defRPr sz="2400" b="1" kern="1200">
        <a:solidFill>
          <a:schemeClr val="tx1"/>
        </a:solidFill>
        <a:latin typeface="Arial" charset="0"/>
        <a:ea typeface="MS PGothic" charset="-128"/>
        <a:cs typeface="+mn-cs"/>
      </a:defRPr>
    </a:lvl6pPr>
    <a:lvl7pPr marL="2743200" algn="l" defTabSz="914400" rtl="0" eaLnBrk="1" latinLnBrk="0" hangingPunct="1">
      <a:defRPr sz="2400" b="1" kern="1200">
        <a:solidFill>
          <a:schemeClr val="tx1"/>
        </a:solidFill>
        <a:latin typeface="Arial" charset="0"/>
        <a:ea typeface="MS PGothic" charset="-128"/>
        <a:cs typeface="+mn-cs"/>
      </a:defRPr>
    </a:lvl7pPr>
    <a:lvl8pPr marL="3200400" algn="l" defTabSz="914400" rtl="0" eaLnBrk="1" latinLnBrk="0" hangingPunct="1">
      <a:defRPr sz="2400" b="1" kern="1200">
        <a:solidFill>
          <a:schemeClr val="tx1"/>
        </a:solidFill>
        <a:latin typeface="Arial" charset="0"/>
        <a:ea typeface="MS PGothic" charset="-128"/>
        <a:cs typeface="+mn-cs"/>
      </a:defRPr>
    </a:lvl8pPr>
    <a:lvl9pPr marL="3657600" algn="l" defTabSz="914400" rtl="0" eaLnBrk="1" latinLnBrk="0" hangingPunct="1">
      <a:defRPr sz="2400" b="1" kern="1200">
        <a:solidFill>
          <a:schemeClr val="tx1"/>
        </a:solidFill>
        <a:latin typeface="Arial" charset="0"/>
        <a:ea typeface="MS PGothic" charset="-128"/>
        <a:cs typeface="+mn-cs"/>
      </a:defRPr>
    </a:lvl9pPr>
  </p:defaultTextStyle>
  <p:extLst>
    <p:ext uri="{EFAFB233-063F-42B5-8137-9DF3F51BA10A}">
      <p15:sldGuideLst xmlns:p15="http://schemas.microsoft.com/office/powerpoint/2012/main">
        <p15:guide id="1" orient="horz" pos="482" userDrawn="1">
          <p15:clr>
            <a:srgbClr val="A4A3A4"/>
          </p15:clr>
        </p15:guide>
        <p15:guide id="2" pos="4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3366FF"/>
    <a:srgbClr val="008080"/>
    <a:srgbClr val="FFCC66"/>
    <a:srgbClr val="FFCC99"/>
    <a:srgbClr val="FFFFCC"/>
    <a:srgbClr val="FF0000"/>
    <a:srgbClr val="009999"/>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16" autoAdjust="0"/>
    <p:restoredTop sz="94291" autoAdjust="0"/>
  </p:normalViewPr>
  <p:slideViewPr>
    <p:cSldViewPr snapToObjects="1">
      <p:cViewPr>
        <p:scale>
          <a:sx n="66" d="100"/>
          <a:sy n="66" d="100"/>
        </p:scale>
        <p:origin x="1806" y="132"/>
      </p:cViewPr>
      <p:guideLst>
        <p:guide orient="horz" pos="482"/>
        <p:guide pos="476"/>
      </p:guideLst>
    </p:cSldViewPr>
  </p:slideViewPr>
  <p:outlineViewPr>
    <p:cViewPr>
      <p:scale>
        <a:sx n="33" d="100"/>
        <a:sy n="33" d="100"/>
      </p:scale>
      <p:origin x="0" y="-4111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b="0">
                <a:latin typeface="Calibri" pitchFamily="34" charset="0"/>
                <a:ea typeface="ＭＳ Ｐゴシック" pitchFamily="84"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b="0">
                <a:latin typeface="Calibri" pitchFamily="34" charset="0"/>
                <a:ea typeface="ＭＳ Ｐゴシック" panose="020B0600070205080204" pitchFamily="34" charset="-128"/>
              </a:defRPr>
            </a:lvl1pPr>
          </a:lstStyle>
          <a:p>
            <a:pPr>
              <a:defRPr/>
            </a:pPr>
            <a:fld id="{F9E3939D-E436-9E43-893E-E8D3360907FE}" type="datetime1">
              <a:rPr lang="en-US" altLang="en-US"/>
              <a:pPr>
                <a:defRPr/>
              </a:pPr>
              <a:t>8/1/2018</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b="0">
                <a:latin typeface="Calibri" pitchFamily="34" charset="0"/>
                <a:ea typeface="ＭＳ Ｐゴシック" pitchFamily="84"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b="0">
                <a:latin typeface="Calibri" panose="020F0502020204030204" pitchFamily="34" charset="0"/>
                <a:ea typeface="ＭＳ Ｐゴシック" panose="020B0600070205080204" pitchFamily="34" charset="-128"/>
              </a:defRPr>
            </a:lvl1pPr>
          </a:lstStyle>
          <a:p>
            <a:pPr>
              <a:defRPr/>
            </a:pPr>
            <a:fld id="{DAD436A0-0576-534F-A443-04B15BE4F818}" type="slidenum">
              <a:rPr lang="en-US" altLang="en-US"/>
              <a:pPr>
                <a:defRPr/>
              </a:pPr>
              <a:t>‹#›</a:t>
            </a:fld>
            <a:endParaRPr lang="en-US" altLang="en-US"/>
          </a:p>
        </p:txBody>
      </p:sp>
    </p:spTree>
    <p:extLst>
      <p:ext uri="{BB962C8B-B14F-4D97-AF65-F5344CB8AC3E}">
        <p14:creationId xmlns:p14="http://schemas.microsoft.com/office/powerpoint/2010/main" val="20734476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b="0">
                <a:latin typeface="Calibri" pitchFamily="34" charset="0"/>
                <a:ea typeface="ＭＳ Ｐゴシック" pitchFamily="84"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b="0">
                <a:latin typeface="Calibri" pitchFamily="34" charset="0"/>
                <a:ea typeface="ＭＳ Ｐゴシック" panose="020B0600070205080204" pitchFamily="34" charset="-128"/>
              </a:defRPr>
            </a:lvl1pPr>
          </a:lstStyle>
          <a:p>
            <a:pPr>
              <a:defRPr/>
            </a:pPr>
            <a:fld id="{A62D9C22-DBCD-344C-AE71-22DEAAC0401C}" type="datetime1">
              <a:rPr lang="en-US" altLang="en-US"/>
              <a:pPr>
                <a:defRPr/>
              </a:pPr>
              <a:t>8/1/2018</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b="0">
                <a:latin typeface="Calibri" pitchFamily="34" charset="0"/>
                <a:ea typeface="ＭＳ Ｐゴシック" pitchFamily="84"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b="0">
                <a:latin typeface="Calibri" panose="020F0502020204030204" pitchFamily="34" charset="0"/>
                <a:ea typeface="ＭＳ Ｐゴシック" panose="020B0600070205080204" pitchFamily="34" charset="-128"/>
              </a:defRPr>
            </a:lvl1pPr>
          </a:lstStyle>
          <a:p>
            <a:pPr>
              <a:defRPr/>
            </a:pPr>
            <a:fld id="{5C099D90-463F-4042-83CB-42E722F03A57}" type="slidenum">
              <a:rPr lang="en-US" altLang="en-US"/>
              <a:pPr>
                <a:defRPr/>
              </a:pPr>
              <a:t>‹#›</a:t>
            </a:fld>
            <a:endParaRPr lang="en-US" altLang="en-US"/>
          </a:p>
        </p:txBody>
      </p:sp>
    </p:spTree>
    <p:extLst>
      <p:ext uri="{BB962C8B-B14F-4D97-AF65-F5344CB8AC3E}">
        <p14:creationId xmlns:p14="http://schemas.microsoft.com/office/powerpoint/2010/main" val="40516431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endParaRPr>
          </a:p>
        </p:txBody>
      </p:sp>
    </p:spTree>
    <p:extLst>
      <p:ext uri="{BB962C8B-B14F-4D97-AF65-F5344CB8AC3E}">
        <p14:creationId xmlns:p14="http://schemas.microsoft.com/office/powerpoint/2010/main" val="1216690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35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632628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56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180826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76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255040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96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882227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17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362947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37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994171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58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257760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78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703484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99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571002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19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523106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571862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40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60844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60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409497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81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881482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01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379087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22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8817372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4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3664258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63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683426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83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2523043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04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3464072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24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031243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3059356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9218514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2557856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86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8741881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06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894978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06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23818482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47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5742594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68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5793896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88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9037521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08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0033435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29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152944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5784207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49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7915166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70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5073161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90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endParaRPr>
          </a:p>
        </p:txBody>
      </p:sp>
    </p:spTree>
    <p:extLst>
      <p:ext uri="{BB962C8B-B14F-4D97-AF65-F5344CB8AC3E}">
        <p14:creationId xmlns:p14="http://schemas.microsoft.com/office/powerpoint/2010/main" val="17449120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11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6996535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31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6036592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52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7817491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72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3453180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93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20518239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13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7135308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34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764479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6521042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54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2067838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75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7868361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95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512949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16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944101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36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1286799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57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0004959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77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5383916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98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endParaRPr>
          </a:p>
        </p:txBody>
      </p:sp>
    </p:spTree>
    <p:extLst>
      <p:ext uri="{BB962C8B-B14F-4D97-AF65-F5344CB8AC3E}">
        <p14:creationId xmlns:p14="http://schemas.microsoft.com/office/powerpoint/2010/main" val="13991004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18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8823751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39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350310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3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endParaRPr>
          </a:p>
        </p:txBody>
      </p:sp>
    </p:spTree>
    <p:extLst>
      <p:ext uri="{BB962C8B-B14F-4D97-AF65-F5344CB8AC3E}">
        <p14:creationId xmlns:p14="http://schemas.microsoft.com/office/powerpoint/2010/main" val="13075833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59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4167542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80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896656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00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6249463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20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9241184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41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0578607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61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4490495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82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9184361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02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44237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352682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4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275949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5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07043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0D92A49C-968A-244B-A059-3FA8ED5F2EA5}" type="slidenum">
              <a:rPr lang="en-US" altLang="en-US"/>
              <a:pPr/>
              <a:t>‹#›</a:t>
            </a:fld>
            <a:endParaRPr lang="en-US" altLang="en-US"/>
          </a:p>
        </p:txBody>
      </p:sp>
      <p:sp>
        <p:nvSpPr>
          <p:cNvPr id="8" name="Content Placeholder 7"/>
          <p:cNvSpPr>
            <a:spLocks noGrp="1"/>
          </p:cNvSpPr>
          <p:nvPr>
            <p:ph sz="quarter" idx="13"/>
          </p:nvPr>
        </p:nvSpPr>
        <p:spPr>
          <a:xfrm>
            <a:off x="107950" y="2781300"/>
            <a:ext cx="576263" cy="576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4"/>
          </p:nvPr>
        </p:nvSpPr>
        <p:spPr>
          <a:xfrm>
            <a:off x="1258888" y="2060575"/>
            <a:ext cx="1331912"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p:cNvSpPr>
            <a:spLocks noGrp="1"/>
          </p:cNvSpPr>
          <p:nvPr>
            <p:ph sz="quarter" idx="15"/>
          </p:nvPr>
        </p:nvSpPr>
        <p:spPr>
          <a:xfrm>
            <a:off x="3124200" y="2060575"/>
            <a:ext cx="727075" cy="576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6"/>
          </p:nvPr>
        </p:nvSpPr>
        <p:spPr>
          <a:xfrm>
            <a:off x="4211638" y="2060575"/>
            <a:ext cx="720725" cy="50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p:cNvSpPr>
            <a:spLocks noGrp="1"/>
          </p:cNvSpPr>
          <p:nvPr>
            <p:ph sz="quarter" idx="17"/>
          </p:nvPr>
        </p:nvSpPr>
        <p:spPr>
          <a:xfrm>
            <a:off x="5219700" y="2060575"/>
            <a:ext cx="800100" cy="576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7"/>
          <p:cNvSpPr>
            <a:spLocks noGrp="1"/>
          </p:cNvSpPr>
          <p:nvPr>
            <p:ph sz="quarter" idx="18"/>
          </p:nvPr>
        </p:nvSpPr>
        <p:spPr>
          <a:xfrm>
            <a:off x="6300788" y="1916113"/>
            <a:ext cx="719137" cy="649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9"/>
          <p:cNvSpPr>
            <a:spLocks noGrp="1"/>
          </p:cNvSpPr>
          <p:nvPr>
            <p:ph sz="quarter" idx="19"/>
          </p:nvPr>
        </p:nvSpPr>
        <p:spPr>
          <a:xfrm>
            <a:off x="7308850" y="1844675"/>
            <a:ext cx="863600"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21"/>
          <p:cNvSpPr>
            <a:spLocks noGrp="1"/>
          </p:cNvSpPr>
          <p:nvPr>
            <p:ph sz="quarter" idx="20"/>
          </p:nvPr>
        </p:nvSpPr>
        <p:spPr>
          <a:xfrm>
            <a:off x="2916238" y="2924175"/>
            <a:ext cx="1150937"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23"/>
          <p:cNvSpPr>
            <a:spLocks noGrp="1"/>
          </p:cNvSpPr>
          <p:nvPr>
            <p:ph sz="quarter" idx="21"/>
          </p:nvPr>
        </p:nvSpPr>
        <p:spPr>
          <a:xfrm>
            <a:off x="4572000" y="2924175"/>
            <a:ext cx="647700" cy="288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5"/>
          <p:cNvSpPr>
            <a:spLocks noGrp="1"/>
          </p:cNvSpPr>
          <p:nvPr>
            <p:ph sz="quarter" idx="22"/>
          </p:nvPr>
        </p:nvSpPr>
        <p:spPr>
          <a:xfrm>
            <a:off x="5651500" y="2924175"/>
            <a:ext cx="901700"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AutoShape 4">
            <a:extLst>
              <a:ext uri="{FF2B5EF4-FFF2-40B4-BE49-F238E27FC236}">
                <a16:creationId xmlns:a16="http://schemas.microsoft.com/office/drawing/2014/main" id="{2694E8B5-6B72-4B23-B6B9-1C1CB6D3EB83}"/>
              </a:ext>
            </a:extLst>
          </p:cNvPr>
          <p:cNvSpPr>
            <a:spLocks noChangeArrowheads="1"/>
          </p:cNvSpPr>
          <p:nvPr userDrawn="1"/>
        </p:nvSpPr>
        <p:spPr bwMode="auto">
          <a:xfrm>
            <a:off x="1827213" y="1066800"/>
            <a:ext cx="5413375"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defTabSz="914400" eaLnBrk="1" hangingPunct="1">
              <a:defRPr/>
            </a:pPr>
            <a:r>
              <a:rPr lang="en-US" dirty="0">
                <a:solidFill>
                  <a:srgbClr val="008080"/>
                </a:solidFill>
              </a:rPr>
              <a:t>HOW TO Name an Alkene or Alkyne</a:t>
            </a:r>
          </a:p>
        </p:txBody>
      </p:sp>
      <p:sp>
        <p:nvSpPr>
          <p:cNvPr id="19" name="AutoShape 5">
            <a:extLst>
              <a:ext uri="{FF2B5EF4-FFF2-40B4-BE49-F238E27FC236}">
                <a16:creationId xmlns:a16="http://schemas.microsoft.com/office/drawing/2014/main" id="{E7972F3D-AFDA-4143-AF4C-BBD671297C5A}"/>
              </a:ext>
            </a:extLst>
          </p:cNvPr>
          <p:cNvSpPr>
            <a:spLocks noChangeArrowheads="1"/>
          </p:cNvSpPr>
          <p:nvPr userDrawn="1"/>
        </p:nvSpPr>
        <p:spPr bwMode="auto">
          <a:xfrm>
            <a:off x="866775" y="1851025"/>
            <a:ext cx="1495425"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defTabSz="914400" eaLnBrk="1" hangingPunct="1">
              <a:defRPr/>
            </a:pPr>
            <a:r>
              <a:rPr lang="en-US" dirty="0">
                <a:solidFill>
                  <a:srgbClr val="008080"/>
                </a:solidFill>
              </a:rPr>
              <a:t>Example</a:t>
            </a:r>
          </a:p>
        </p:txBody>
      </p:sp>
      <p:sp>
        <p:nvSpPr>
          <p:cNvPr id="21" name="AutoShape 7">
            <a:extLst>
              <a:ext uri="{FF2B5EF4-FFF2-40B4-BE49-F238E27FC236}">
                <a16:creationId xmlns:a16="http://schemas.microsoft.com/office/drawing/2014/main" id="{3F351645-3E29-434C-8CED-6CF97EEC9BC1}"/>
              </a:ext>
            </a:extLst>
          </p:cNvPr>
          <p:cNvSpPr>
            <a:spLocks noChangeArrowheads="1"/>
          </p:cNvSpPr>
          <p:nvPr userDrawn="1"/>
        </p:nvSpPr>
        <p:spPr bwMode="auto">
          <a:xfrm>
            <a:off x="865188" y="3922713"/>
            <a:ext cx="135890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defTabSz="914400" eaLnBrk="1" hangingPunct="1">
              <a:defRPr/>
            </a:pPr>
            <a:r>
              <a:rPr lang="en-US" dirty="0">
                <a:solidFill>
                  <a:srgbClr val="008080"/>
                </a:solidFill>
              </a:rPr>
              <a:t>Step [1]</a:t>
            </a:r>
          </a:p>
        </p:txBody>
      </p:sp>
    </p:spTree>
    <p:extLst>
      <p:ext uri="{BB962C8B-B14F-4D97-AF65-F5344CB8AC3E}">
        <p14:creationId xmlns:p14="http://schemas.microsoft.com/office/powerpoint/2010/main" val="922519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457200" y="1600201"/>
            <a:ext cx="3826768" cy="60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1</a:t>
            </a:r>
          </a:p>
        </p:txBody>
      </p:sp>
      <p:sp>
        <p:nvSpPr>
          <p:cNvPr id="4" name="Content Placeholder 3"/>
          <p:cNvSpPr>
            <a:spLocks noGrp="1"/>
          </p:cNvSpPr>
          <p:nvPr>
            <p:ph sz="half" idx="2" hasCustomPrompt="1"/>
          </p:nvPr>
        </p:nvSpPr>
        <p:spPr>
          <a:xfrm>
            <a:off x="4648200" y="1600200"/>
            <a:ext cx="4038600" cy="6096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2</a:t>
            </a:r>
          </a:p>
        </p:txBody>
      </p:sp>
      <p:sp>
        <p:nvSpPr>
          <p:cNvPr id="5" name="Rectangle 4"/>
          <p:cNvSpPr>
            <a:spLocks noGrp="1" noChangeArrowheads="1"/>
          </p:cNvSpPr>
          <p:nvPr>
            <p:ph type="dt" sz="half" idx="10"/>
          </p:nvPr>
        </p:nvSpPr>
        <p:spPr>
          <a:ln/>
        </p:spPr>
        <p:txBody>
          <a:bodyPr/>
          <a:lstStyle>
            <a:lvl1pPr>
              <a:defRPr/>
            </a:lvl1pPr>
          </a:lstStyle>
          <a:p>
            <a:pPr>
              <a:defRPr/>
            </a:pPr>
            <a:fld id="{9245C3EE-7A44-2B47-9659-F5D10E0287FD}" type="datetime1">
              <a:rPr lang="en-US" altLang="en-US"/>
              <a:pPr>
                <a:defRPr/>
              </a:pPr>
              <a:t>8/1/2018</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DFB960-8A5D-4E4D-8E7D-2D694A79777D}" type="slidenum">
              <a:rPr lang="en-US" altLang="en-US"/>
              <a:pPr>
                <a:defRPr/>
              </a:pPr>
              <a:t>‹#›</a:t>
            </a:fld>
            <a:endParaRPr lang="en-US" altLang="en-US"/>
          </a:p>
        </p:txBody>
      </p:sp>
      <p:sp>
        <p:nvSpPr>
          <p:cNvPr id="10" name="Content Placeholder 9">
            <a:extLst>
              <a:ext uri="{FF2B5EF4-FFF2-40B4-BE49-F238E27FC236}">
                <a16:creationId xmlns:a16="http://schemas.microsoft.com/office/drawing/2014/main" id="{B5D04065-9F4D-4EED-BD4A-EFA1EC41C0E6}"/>
              </a:ext>
            </a:extLst>
          </p:cNvPr>
          <p:cNvSpPr>
            <a:spLocks noGrp="1"/>
          </p:cNvSpPr>
          <p:nvPr>
            <p:ph sz="quarter" idx="13" hasCustomPrompt="1"/>
          </p:nvPr>
        </p:nvSpPr>
        <p:spPr>
          <a:xfrm>
            <a:off x="457200" y="2349500"/>
            <a:ext cx="3827463" cy="719138"/>
          </a:xfrm>
        </p:spPr>
        <p:txBody>
          <a:bodyPr/>
          <a:lstStyle>
            <a:lvl1pPr>
              <a:defRPr/>
            </a:lvl1pPr>
          </a:lstStyle>
          <a:p>
            <a:pPr lvl="0"/>
            <a:r>
              <a:rPr lang="en-US" dirty="0"/>
              <a:t>3</a:t>
            </a:r>
          </a:p>
        </p:txBody>
      </p:sp>
      <p:sp>
        <p:nvSpPr>
          <p:cNvPr id="12" name="Content Placeholder 11">
            <a:extLst>
              <a:ext uri="{FF2B5EF4-FFF2-40B4-BE49-F238E27FC236}">
                <a16:creationId xmlns:a16="http://schemas.microsoft.com/office/drawing/2014/main" id="{2BDBD581-C305-4D24-9ADB-A16F4DDBECAE}"/>
              </a:ext>
            </a:extLst>
          </p:cNvPr>
          <p:cNvSpPr>
            <a:spLocks noGrp="1"/>
          </p:cNvSpPr>
          <p:nvPr>
            <p:ph sz="quarter" idx="14" hasCustomPrompt="1"/>
          </p:nvPr>
        </p:nvSpPr>
        <p:spPr>
          <a:xfrm>
            <a:off x="4648200" y="2349500"/>
            <a:ext cx="4038600" cy="719138"/>
          </a:xfrm>
        </p:spPr>
        <p:txBody>
          <a:bodyPr/>
          <a:lstStyle>
            <a:lvl1pPr>
              <a:defRPr/>
            </a:lvl1pPr>
          </a:lstStyle>
          <a:p>
            <a:pPr lvl="0"/>
            <a:r>
              <a:rPr lang="en-US" dirty="0"/>
              <a:t>4</a:t>
            </a:r>
          </a:p>
        </p:txBody>
      </p:sp>
      <p:sp>
        <p:nvSpPr>
          <p:cNvPr id="14" name="Content Placeholder 13">
            <a:extLst>
              <a:ext uri="{FF2B5EF4-FFF2-40B4-BE49-F238E27FC236}">
                <a16:creationId xmlns:a16="http://schemas.microsoft.com/office/drawing/2014/main" id="{F5C3EFA5-6F66-4D8D-8915-C734BFA7DE90}"/>
              </a:ext>
            </a:extLst>
          </p:cNvPr>
          <p:cNvSpPr>
            <a:spLocks noGrp="1"/>
          </p:cNvSpPr>
          <p:nvPr>
            <p:ph sz="quarter" idx="15" hasCustomPrompt="1"/>
          </p:nvPr>
        </p:nvSpPr>
        <p:spPr>
          <a:xfrm>
            <a:off x="457200" y="3141663"/>
            <a:ext cx="3827463" cy="935037"/>
          </a:xfrm>
        </p:spPr>
        <p:txBody>
          <a:bodyPr/>
          <a:lstStyle>
            <a:lvl1pPr>
              <a:defRPr/>
            </a:lvl1pPr>
          </a:lstStyle>
          <a:p>
            <a:pPr lvl="0"/>
            <a:r>
              <a:rPr lang="en-US" dirty="0"/>
              <a:t>5</a:t>
            </a:r>
          </a:p>
        </p:txBody>
      </p:sp>
      <p:sp>
        <p:nvSpPr>
          <p:cNvPr id="16" name="Content Placeholder 15">
            <a:extLst>
              <a:ext uri="{FF2B5EF4-FFF2-40B4-BE49-F238E27FC236}">
                <a16:creationId xmlns:a16="http://schemas.microsoft.com/office/drawing/2014/main" id="{81DEDB21-D4C5-48F2-A741-0BDAFA4476F9}"/>
              </a:ext>
            </a:extLst>
          </p:cNvPr>
          <p:cNvSpPr>
            <a:spLocks noGrp="1"/>
          </p:cNvSpPr>
          <p:nvPr>
            <p:ph sz="quarter" idx="16" hasCustomPrompt="1"/>
          </p:nvPr>
        </p:nvSpPr>
        <p:spPr>
          <a:xfrm>
            <a:off x="4648200" y="3141663"/>
            <a:ext cx="4038600" cy="935037"/>
          </a:xfrm>
        </p:spPr>
        <p:txBody>
          <a:bodyPr/>
          <a:lstStyle>
            <a:lvl1pPr>
              <a:defRPr/>
            </a:lvl1pPr>
          </a:lstStyle>
          <a:p>
            <a:pPr lvl="0"/>
            <a:r>
              <a:rPr lang="en-US" dirty="0"/>
              <a:t>6</a:t>
            </a:r>
          </a:p>
        </p:txBody>
      </p:sp>
      <p:sp>
        <p:nvSpPr>
          <p:cNvPr id="17" name="AutoShape 5">
            <a:extLst>
              <a:ext uri="{FF2B5EF4-FFF2-40B4-BE49-F238E27FC236}">
                <a16:creationId xmlns:a16="http://schemas.microsoft.com/office/drawing/2014/main" id="{AD09474D-B605-4EE1-9734-A66CAE515463}"/>
              </a:ext>
            </a:extLst>
          </p:cNvPr>
          <p:cNvSpPr>
            <a:spLocks noChangeArrowheads="1"/>
          </p:cNvSpPr>
          <p:nvPr userDrawn="1"/>
        </p:nvSpPr>
        <p:spPr bwMode="auto">
          <a:xfrm>
            <a:off x="1827213" y="1057275"/>
            <a:ext cx="5413375"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defTabSz="914400" eaLnBrk="1" hangingPunct="1">
              <a:defRPr/>
            </a:pPr>
            <a:r>
              <a:rPr lang="en-US" dirty="0">
                <a:solidFill>
                  <a:srgbClr val="008080"/>
                </a:solidFill>
              </a:rPr>
              <a:t>HOW TO Name an Alkene or Alkyne</a:t>
            </a:r>
          </a:p>
        </p:txBody>
      </p:sp>
      <p:sp>
        <p:nvSpPr>
          <p:cNvPr id="18" name="AutoShape 6">
            <a:extLst>
              <a:ext uri="{FF2B5EF4-FFF2-40B4-BE49-F238E27FC236}">
                <a16:creationId xmlns:a16="http://schemas.microsoft.com/office/drawing/2014/main" id="{564ED8BD-1486-4179-ACEE-5A3D1E1027FD}"/>
              </a:ext>
            </a:extLst>
          </p:cNvPr>
          <p:cNvSpPr>
            <a:spLocks noChangeArrowheads="1"/>
          </p:cNvSpPr>
          <p:nvPr userDrawn="1"/>
        </p:nvSpPr>
        <p:spPr bwMode="auto">
          <a:xfrm>
            <a:off x="827088" y="1989138"/>
            <a:ext cx="135890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defTabSz="914400" eaLnBrk="1" hangingPunct="1">
              <a:defRPr/>
            </a:pPr>
            <a:r>
              <a:rPr lang="en-US" dirty="0">
                <a:solidFill>
                  <a:srgbClr val="008080"/>
                </a:solidFill>
              </a:rPr>
              <a:t>Step [3]</a:t>
            </a:r>
          </a:p>
        </p:txBody>
      </p:sp>
    </p:spTree>
    <p:extLst>
      <p:ext uri="{BB962C8B-B14F-4D97-AF65-F5344CB8AC3E}">
        <p14:creationId xmlns:p14="http://schemas.microsoft.com/office/powerpoint/2010/main" val="46068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FACF672E-FDD7-8541-83DA-DA4EAC9B0F8A}" type="datetime1">
              <a:rPr lang="en-US" altLang="en-US"/>
              <a:pPr>
                <a:defRPr/>
              </a:pPr>
              <a:t>8/1/2018</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116A2CF-99C3-2548-B4DA-ADA952B1B196}" type="slidenum">
              <a:rPr lang="en-US" altLang="en-US"/>
              <a:pPr>
                <a:defRPr/>
              </a:pPr>
              <a:t>‹#›</a:t>
            </a:fld>
            <a:endParaRPr lang="en-US" altLang="en-US"/>
          </a:p>
        </p:txBody>
      </p:sp>
    </p:spTree>
    <p:extLst>
      <p:ext uri="{BB962C8B-B14F-4D97-AF65-F5344CB8AC3E}">
        <p14:creationId xmlns:p14="http://schemas.microsoft.com/office/powerpoint/2010/main" val="555185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E5703CDE-C1DE-6E4B-B721-7E77F35ACFED}" type="datetime1">
              <a:rPr lang="en-US" altLang="en-US"/>
              <a:pPr>
                <a:defRPr/>
              </a:pPr>
              <a:t>8/1/2018</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BBA2AD8-32E6-BE43-A721-C7A6D4B3F099}" type="slidenum">
              <a:rPr lang="en-US" altLang="en-US"/>
              <a:pPr>
                <a:defRPr/>
              </a:pPr>
              <a:t>‹#›</a:t>
            </a:fld>
            <a:endParaRPr lang="en-US" altLang="en-US"/>
          </a:p>
        </p:txBody>
      </p:sp>
      <p:sp>
        <p:nvSpPr>
          <p:cNvPr id="7" name="Content Placeholder 6">
            <a:extLst>
              <a:ext uri="{FF2B5EF4-FFF2-40B4-BE49-F238E27FC236}">
                <a16:creationId xmlns:a16="http://schemas.microsoft.com/office/drawing/2014/main" id="{6E03787F-1CB1-403F-A06B-DFC130EAC744}"/>
              </a:ext>
            </a:extLst>
          </p:cNvPr>
          <p:cNvSpPr>
            <a:spLocks noGrp="1"/>
          </p:cNvSpPr>
          <p:nvPr>
            <p:ph sz="quarter" idx="13"/>
          </p:nvPr>
        </p:nvSpPr>
        <p:spPr>
          <a:xfrm>
            <a:off x="611188" y="1628775"/>
            <a:ext cx="6121400" cy="720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1B5A45E0-A7BC-4F28-933F-6B3DF5D8E0E5}"/>
              </a:ext>
            </a:extLst>
          </p:cNvPr>
          <p:cNvSpPr>
            <a:spLocks noGrp="1"/>
          </p:cNvSpPr>
          <p:nvPr>
            <p:ph sz="quarter" idx="14"/>
          </p:nvPr>
        </p:nvSpPr>
        <p:spPr>
          <a:xfrm>
            <a:off x="611188" y="3213100"/>
            <a:ext cx="6192837" cy="7921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id="{F73B616A-78C3-4C2B-B2A6-C9421EAC55EF}"/>
              </a:ext>
            </a:extLst>
          </p:cNvPr>
          <p:cNvSpPr>
            <a:spLocks noGrp="1"/>
          </p:cNvSpPr>
          <p:nvPr>
            <p:ph sz="quarter" idx="15"/>
          </p:nvPr>
        </p:nvSpPr>
        <p:spPr>
          <a:xfrm>
            <a:off x="611188" y="4292600"/>
            <a:ext cx="6192837" cy="72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210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F4D0C35-44C8-EC4D-8D95-44372B9A48D0}" type="datetime1">
              <a:rPr lang="en-US" altLang="en-US"/>
              <a:pPr>
                <a:defRPr/>
              </a:pPr>
              <a:t>8/1/2018</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50A1C20-ABD2-8F4B-9859-2DA3C4B24B2E}" type="slidenum">
              <a:rPr lang="en-US" altLang="en-US"/>
              <a:pPr>
                <a:defRPr/>
              </a:pPr>
              <a:t>‹#›</a:t>
            </a:fld>
            <a:endParaRPr lang="en-US" altLang="en-US"/>
          </a:p>
        </p:txBody>
      </p:sp>
    </p:spTree>
    <p:extLst>
      <p:ext uri="{BB962C8B-B14F-4D97-AF65-F5344CB8AC3E}">
        <p14:creationId xmlns:p14="http://schemas.microsoft.com/office/powerpoint/2010/main" val="1782000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9DC37E7-667C-F14E-941E-DB6326B9DBFE}" type="datetime1">
              <a:rPr lang="en-US" altLang="en-US"/>
              <a:pPr>
                <a:defRPr/>
              </a:pPr>
              <a:t>8/1/2018</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4D22A8-0C20-5E44-BA9B-DCEC3B4A80B2}" type="slidenum">
              <a:rPr lang="en-US" altLang="en-US"/>
              <a:pPr>
                <a:defRPr/>
              </a:pPr>
              <a:t>‹#›</a:t>
            </a:fld>
            <a:endParaRPr lang="en-US" altLang="en-US"/>
          </a:p>
        </p:txBody>
      </p:sp>
    </p:spTree>
    <p:extLst>
      <p:ext uri="{BB962C8B-B14F-4D97-AF65-F5344CB8AC3E}">
        <p14:creationId xmlns:p14="http://schemas.microsoft.com/office/powerpoint/2010/main" val="1271411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B498EB2-A34B-D74A-A625-C4C1FE016249}" type="datetime1">
              <a:rPr lang="en-US" altLang="en-US"/>
              <a:pPr>
                <a:defRPr/>
              </a:pPr>
              <a:t>8/1/2018</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832AC2-4500-B14B-9034-BA82AF7400CF}" type="slidenum">
              <a:rPr lang="en-US" altLang="en-US"/>
              <a:pPr>
                <a:defRPr/>
              </a:pPr>
              <a:t>‹#›</a:t>
            </a:fld>
            <a:endParaRPr lang="en-US" altLang="en-US"/>
          </a:p>
        </p:txBody>
      </p:sp>
    </p:spTree>
    <p:extLst>
      <p:ext uri="{BB962C8B-B14F-4D97-AF65-F5344CB8AC3E}">
        <p14:creationId xmlns:p14="http://schemas.microsoft.com/office/powerpoint/2010/main" val="1158372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0231B8E-2DD6-A447-B901-7F41C414A40C}" type="datetime1">
              <a:rPr lang="en-US" altLang="en-US"/>
              <a:pPr>
                <a:defRPr/>
              </a:pPr>
              <a:t>8/1/2018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30483D-4848-8F48-B300-A2B472F9D47E}" type="slidenum">
              <a:rPr lang="en-US" altLang="en-US"/>
              <a:pPr>
                <a:defRPr/>
              </a:pPr>
              <a:t>‹#›</a:t>
            </a:fld>
            <a:endParaRPr lang="en-US" altLang="en-US"/>
          </a:p>
        </p:txBody>
      </p:sp>
    </p:spTree>
    <p:extLst>
      <p:ext uri="{BB962C8B-B14F-4D97-AF65-F5344CB8AC3E}">
        <p14:creationId xmlns:p14="http://schemas.microsoft.com/office/powerpoint/2010/main" val="1832507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6879DA0-440F-4B4B-A317-BC3BDB8114A3}" type="datetime1">
              <a:rPr lang="en-US" altLang="en-US"/>
              <a:pPr>
                <a:defRPr/>
              </a:pPr>
              <a:t>8/1/2018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7FB12D-FD50-7344-B3A1-B14CE0E3E773}" type="slidenum">
              <a:rPr lang="en-US" altLang="en-US"/>
              <a:pPr>
                <a:defRPr/>
              </a:pPr>
              <a:t>‹#›</a:t>
            </a:fld>
            <a:endParaRPr lang="en-US" altLang="en-US"/>
          </a:p>
        </p:txBody>
      </p:sp>
    </p:spTree>
    <p:extLst>
      <p:ext uri="{BB962C8B-B14F-4D97-AF65-F5344CB8AC3E}">
        <p14:creationId xmlns:p14="http://schemas.microsoft.com/office/powerpoint/2010/main" val="1885427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4DEB7140-39EA-5D41-8410-81900774AAF6}" type="datetime1">
              <a:rPr lang="en-US" altLang="en-US"/>
              <a:pPr>
                <a:defRPr/>
              </a:pPr>
              <a:t>8/1/2018</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DDD9DAF-5357-3B41-8229-143F2030395F}" type="slidenum">
              <a:rPr lang="en-US" altLang="en-US"/>
              <a:pPr>
                <a:defRPr/>
              </a:pPr>
              <a:t>‹#›</a:t>
            </a:fld>
            <a:endParaRPr lang="en-US" altLang="en-US"/>
          </a:p>
        </p:txBody>
      </p:sp>
    </p:spTree>
    <p:extLst>
      <p:ext uri="{BB962C8B-B14F-4D97-AF65-F5344CB8AC3E}">
        <p14:creationId xmlns:p14="http://schemas.microsoft.com/office/powerpoint/2010/main" val="118541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4"/>
          <p:cNvSpPr>
            <a:spLocks noGrp="1" noChangeArrowheads="1"/>
          </p:cNvSpPr>
          <p:nvPr>
            <p:ph type="dt" sz="half" idx="10"/>
          </p:nvPr>
        </p:nvSpPr>
        <p:spPr>
          <a:ln/>
        </p:spPr>
        <p:txBody>
          <a:bodyPr/>
          <a:lstStyle>
            <a:lvl1pPr>
              <a:defRPr/>
            </a:lvl1pPr>
          </a:lstStyle>
          <a:p>
            <a:pPr>
              <a:defRPr/>
            </a:pPr>
            <a:fld id="{B5641B63-6E6A-7B40-B0F7-EED150E55E12}" type="datetime1">
              <a:rPr lang="en-US" altLang="en-US"/>
              <a:pPr>
                <a:defRPr/>
              </a:pPr>
              <a:t>8/1/2018</a:t>
            </a:fld>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191FEB9-5F27-8744-B4F2-EC55CC1D8DFA}" type="slidenum">
              <a:rPr lang="en-US" altLang="en-US"/>
              <a:pPr>
                <a:defRPr/>
              </a:pPr>
              <a:t>‹#›</a:t>
            </a:fld>
            <a:endParaRPr lang="en-US" altLang="en-US"/>
          </a:p>
        </p:txBody>
      </p:sp>
    </p:spTree>
    <p:extLst>
      <p:ext uri="{BB962C8B-B14F-4D97-AF65-F5344CB8AC3E}">
        <p14:creationId xmlns:p14="http://schemas.microsoft.com/office/powerpoint/2010/main" val="1604355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11B4D7A6-4853-7C47-BBD0-12A678139D47}" type="datetime1">
              <a:rPr lang="en-US" altLang="en-US"/>
              <a:pPr>
                <a:defRPr/>
              </a:pPr>
              <a:t>8/1/2018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05896D-1CE3-3E4D-92B1-D2697F524DA3}" type="slidenum">
              <a:rPr lang="en-US" altLang="en-US"/>
              <a:pPr>
                <a:defRPr/>
              </a:pPr>
              <a:t>‹#›</a:t>
            </a:fld>
            <a:endParaRPr lang="en-US" altLang="en-US"/>
          </a:p>
        </p:txBody>
      </p:sp>
    </p:spTree>
    <p:extLst>
      <p:ext uri="{BB962C8B-B14F-4D97-AF65-F5344CB8AC3E}">
        <p14:creationId xmlns:p14="http://schemas.microsoft.com/office/powerpoint/2010/main" val="474471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9B96C062-8678-A447-ABC4-C615308A2252}" type="slidenum">
              <a:rPr lang="en-US" altLang="en-US"/>
              <a:pPr/>
              <a:t>‹#›</a:t>
            </a:fld>
            <a:endParaRPr lang="en-US" altLang="en-US"/>
          </a:p>
        </p:txBody>
      </p:sp>
    </p:spTree>
    <p:extLst>
      <p:ext uri="{BB962C8B-B14F-4D97-AF65-F5344CB8AC3E}">
        <p14:creationId xmlns:p14="http://schemas.microsoft.com/office/powerpoint/2010/main" val="2147641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0D92A49C-968A-244B-A059-3FA8ED5F2EA5}" type="slidenum">
              <a:rPr lang="en-US" altLang="en-US"/>
              <a:pPr/>
              <a:t>‹#›</a:t>
            </a:fld>
            <a:endParaRPr lang="en-US" altLang="en-US"/>
          </a:p>
        </p:txBody>
      </p:sp>
    </p:spTree>
    <p:extLst>
      <p:ext uri="{BB962C8B-B14F-4D97-AF65-F5344CB8AC3E}">
        <p14:creationId xmlns:p14="http://schemas.microsoft.com/office/powerpoint/2010/main" val="805027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0D92A49C-968A-244B-A059-3FA8ED5F2EA5}" type="slidenum">
              <a:rPr lang="en-US" altLang="en-US"/>
              <a:pPr/>
              <a:t>‹#›</a:t>
            </a:fld>
            <a:endParaRPr lang="en-US" altLang="en-US"/>
          </a:p>
        </p:txBody>
      </p:sp>
      <p:sp>
        <p:nvSpPr>
          <p:cNvPr id="8" name="Content Placeholder 7"/>
          <p:cNvSpPr>
            <a:spLocks noGrp="1"/>
          </p:cNvSpPr>
          <p:nvPr>
            <p:ph sz="quarter" idx="13"/>
          </p:nvPr>
        </p:nvSpPr>
        <p:spPr>
          <a:xfrm>
            <a:off x="107950" y="2781300"/>
            <a:ext cx="576263" cy="576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4"/>
          </p:nvPr>
        </p:nvSpPr>
        <p:spPr>
          <a:xfrm>
            <a:off x="1258888" y="2060575"/>
            <a:ext cx="1331912"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p:cNvSpPr>
            <a:spLocks noGrp="1"/>
          </p:cNvSpPr>
          <p:nvPr>
            <p:ph sz="quarter" idx="15"/>
          </p:nvPr>
        </p:nvSpPr>
        <p:spPr>
          <a:xfrm>
            <a:off x="3124200" y="2060575"/>
            <a:ext cx="727075" cy="576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6"/>
          </p:nvPr>
        </p:nvSpPr>
        <p:spPr>
          <a:xfrm>
            <a:off x="4211638" y="2060575"/>
            <a:ext cx="720725" cy="50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p:cNvSpPr>
            <a:spLocks noGrp="1"/>
          </p:cNvSpPr>
          <p:nvPr>
            <p:ph sz="quarter" idx="17"/>
          </p:nvPr>
        </p:nvSpPr>
        <p:spPr>
          <a:xfrm>
            <a:off x="5219700" y="2060575"/>
            <a:ext cx="800100" cy="576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7"/>
          <p:cNvSpPr>
            <a:spLocks noGrp="1"/>
          </p:cNvSpPr>
          <p:nvPr>
            <p:ph sz="quarter" idx="18"/>
          </p:nvPr>
        </p:nvSpPr>
        <p:spPr>
          <a:xfrm>
            <a:off x="6300788" y="1916113"/>
            <a:ext cx="719137" cy="649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9"/>
          <p:cNvSpPr>
            <a:spLocks noGrp="1"/>
          </p:cNvSpPr>
          <p:nvPr>
            <p:ph sz="quarter" idx="19"/>
          </p:nvPr>
        </p:nvSpPr>
        <p:spPr>
          <a:xfrm>
            <a:off x="7308850" y="1844675"/>
            <a:ext cx="863600"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21"/>
          <p:cNvSpPr>
            <a:spLocks noGrp="1"/>
          </p:cNvSpPr>
          <p:nvPr>
            <p:ph sz="quarter" idx="20"/>
          </p:nvPr>
        </p:nvSpPr>
        <p:spPr>
          <a:xfrm>
            <a:off x="2916238" y="2924175"/>
            <a:ext cx="1150937"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23"/>
          <p:cNvSpPr>
            <a:spLocks noGrp="1"/>
          </p:cNvSpPr>
          <p:nvPr>
            <p:ph sz="quarter" idx="21"/>
          </p:nvPr>
        </p:nvSpPr>
        <p:spPr>
          <a:xfrm>
            <a:off x="4572000" y="2924175"/>
            <a:ext cx="647700" cy="288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5"/>
          <p:cNvSpPr>
            <a:spLocks noGrp="1"/>
          </p:cNvSpPr>
          <p:nvPr>
            <p:ph sz="quarter" idx="22"/>
          </p:nvPr>
        </p:nvSpPr>
        <p:spPr>
          <a:xfrm>
            <a:off x="5651500" y="2924175"/>
            <a:ext cx="901700"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04661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0D92A49C-968A-244B-A059-3FA8ED5F2EA5}" type="slidenum">
              <a:rPr lang="en-US" altLang="en-US"/>
              <a:pPr/>
              <a:t>‹#›</a:t>
            </a:fld>
            <a:endParaRPr lang="en-US" altLang="en-US"/>
          </a:p>
        </p:txBody>
      </p:sp>
      <p:sp>
        <p:nvSpPr>
          <p:cNvPr id="8" name="Content Placeholder 7"/>
          <p:cNvSpPr>
            <a:spLocks noGrp="1"/>
          </p:cNvSpPr>
          <p:nvPr>
            <p:ph sz="quarter" idx="13"/>
          </p:nvPr>
        </p:nvSpPr>
        <p:spPr>
          <a:xfrm>
            <a:off x="107950" y="2781300"/>
            <a:ext cx="576263" cy="576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4"/>
          </p:nvPr>
        </p:nvSpPr>
        <p:spPr>
          <a:xfrm>
            <a:off x="1258888" y="2060575"/>
            <a:ext cx="1331912"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p:cNvSpPr>
            <a:spLocks noGrp="1"/>
          </p:cNvSpPr>
          <p:nvPr>
            <p:ph sz="quarter" idx="15"/>
          </p:nvPr>
        </p:nvSpPr>
        <p:spPr>
          <a:xfrm>
            <a:off x="3124200" y="2060575"/>
            <a:ext cx="727075" cy="576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6"/>
          </p:nvPr>
        </p:nvSpPr>
        <p:spPr>
          <a:xfrm>
            <a:off x="4211638" y="2060575"/>
            <a:ext cx="720725" cy="50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p:cNvSpPr>
            <a:spLocks noGrp="1"/>
          </p:cNvSpPr>
          <p:nvPr>
            <p:ph sz="quarter" idx="17"/>
          </p:nvPr>
        </p:nvSpPr>
        <p:spPr>
          <a:xfrm>
            <a:off x="5219700" y="2060575"/>
            <a:ext cx="800100" cy="576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7"/>
          <p:cNvSpPr>
            <a:spLocks noGrp="1"/>
          </p:cNvSpPr>
          <p:nvPr>
            <p:ph sz="quarter" idx="18"/>
          </p:nvPr>
        </p:nvSpPr>
        <p:spPr>
          <a:xfrm>
            <a:off x="6300788" y="1916113"/>
            <a:ext cx="719137" cy="649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9"/>
          <p:cNvSpPr>
            <a:spLocks noGrp="1"/>
          </p:cNvSpPr>
          <p:nvPr>
            <p:ph sz="quarter" idx="19"/>
          </p:nvPr>
        </p:nvSpPr>
        <p:spPr>
          <a:xfrm>
            <a:off x="7308850" y="1844675"/>
            <a:ext cx="863600"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21"/>
          <p:cNvSpPr>
            <a:spLocks noGrp="1"/>
          </p:cNvSpPr>
          <p:nvPr>
            <p:ph sz="quarter" idx="20"/>
          </p:nvPr>
        </p:nvSpPr>
        <p:spPr>
          <a:xfrm>
            <a:off x="2916238" y="2924175"/>
            <a:ext cx="1150937"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23"/>
          <p:cNvSpPr>
            <a:spLocks noGrp="1"/>
          </p:cNvSpPr>
          <p:nvPr>
            <p:ph sz="quarter" idx="21"/>
          </p:nvPr>
        </p:nvSpPr>
        <p:spPr>
          <a:xfrm>
            <a:off x="4572000" y="2924175"/>
            <a:ext cx="647700" cy="288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5"/>
          <p:cNvSpPr>
            <a:spLocks noGrp="1"/>
          </p:cNvSpPr>
          <p:nvPr>
            <p:ph sz="quarter" idx="22"/>
          </p:nvPr>
        </p:nvSpPr>
        <p:spPr>
          <a:xfrm>
            <a:off x="5651500" y="2924175"/>
            <a:ext cx="901700"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AutoShape 4">
            <a:extLst>
              <a:ext uri="{FF2B5EF4-FFF2-40B4-BE49-F238E27FC236}">
                <a16:creationId xmlns:a16="http://schemas.microsoft.com/office/drawing/2014/main" id="{2694E8B5-6B72-4B23-B6B9-1C1CB6D3EB83}"/>
              </a:ext>
            </a:extLst>
          </p:cNvPr>
          <p:cNvSpPr>
            <a:spLocks noChangeArrowheads="1"/>
          </p:cNvSpPr>
          <p:nvPr userDrawn="1"/>
        </p:nvSpPr>
        <p:spPr bwMode="auto">
          <a:xfrm>
            <a:off x="1827213" y="1066800"/>
            <a:ext cx="5413375"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defTabSz="914400" eaLnBrk="1" hangingPunct="1">
              <a:defRPr/>
            </a:pPr>
            <a:r>
              <a:rPr lang="en-US" dirty="0">
                <a:solidFill>
                  <a:schemeClr val="bg1"/>
                </a:solidFill>
              </a:rPr>
              <a:t>HOW TO Name an Alkene or Alkyne</a:t>
            </a:r>
          </a:p>
        </p:txBody>
      </p:sp>
      <p:sp>
        <p:nvSpPr>
          <p:cNvPr id="19" name="AutoShape 5">
            <a:extLst>
              <a:ext uri="{FF2B5EF4-FFF2-40B4-BE49-F238E27FC236}">
                <a16:creationId xmlns:a16="http://schemas.microsoft.com/office/drawing/2014/main" id="{E7972F3D-AFDA-4143-AF4C-BBD671297C5A}"/>
              </a:ext>
            </a:extLst>
          </p:cNvPr>
          <p:cNvSpPr>
            <a:spLocks noChangeArrowheads="1"/>
          </p:cNvSpPr>
          <p:nvPr userDrawn="1"/>
        </p:nvSpPr>
        <p:spPr bwMode="auto">
          <a:xfrm>
            <a:off x="866775" y="1851025"/>
            <a:ext cx="1495425"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defTabSz="914400" eaLnBrk="1" hangingPunct="1">
              <a:defRPr/>
            </a:pPr>
            <a:r>
              <a:rPr lang="en-US">
                <a:solidFill>
                  <a:schemeClr val="bg1"/>
                </a:solidFill>
              </a:rPr>
              <a:t>Example</a:t>
            </a:r>
          </a:p>
        </p:txBody>
      </p:sp>
      <p:sp>
        <p:nvSpPr>
          <p:cNvPr id="21" name="AutoShape 7">
            <a:extLst>
              <a:ext uri="{FF2B5EF4-FFF2-40B4-BE49-F238E27FC236}">
                <a16:creationId xmlns:a16="http://schemas.microsoft.com/office/drawing/2014/main" id="{3F351645-3E29-434C-8CED-6CF97EEC9BC1}"/>
              </a:ext>
            </a:extLst>
          </p:cNvPr>
          <p:cNvSpPr>
            <a:spLocks noChangeArrowheads="1"/>
          </p:cNvSpPr>
          <p:nvPr userDrawn="1"/>
        </p:nvSpPr>
        <p:spPr bwMode="auto">
          <a:xfrm>
            <a:off x="865188" y="3922713"/>
            <a:ext cx="135890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defTabSz="914400" eaLnBrk="1" hangingPunct="1">
              <a:defRPr/>
            </a:pPr>
            <a:r>
              <a:rPr lang="en-US">
                <a:solidFill>
                  <a:schemeClr val="bg1"/>
                </a:solidFill>
              </a:rPr>
              <a:t>Step [1]</a:t>
            </a:r>
          </a:p>
        </p:txBody>
      </p:sp>
    </p:spTree>
    <p:extLst>
      <p:ext uri="{BB962C8B-B14F-4D97-AF65-F5344CB8AC3E}">
        <p14:creationId xmlns:p14="http://schemas.microsoft.com/office/powerpoint/2010/main" val="185291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0"/>
          </p:nvPr>
        </p:nvSpPr>
        <p:spPr>
          <a:xfrm>
            <a:off x="900113" y="1844675"/>
            <a:ext cx="1223962"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1"/>
          </p:nvPr>
        </p:nvSpPr>
        <p:spPr>
          <a:xfrm>
            <a:off x="2268538" y="1773238"/>
            <a:ext cx="863600" cy="50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p:cNvSpPr>
            <a:spLocks noGrp="1"/>
          </p:cNvSpPr>
          <p:nvPr>
            <p:ph sz="quarter" idx="12"/>
          </p:nvPr>
        </p:nvSpPr>
        <p:spPr>
          <a:xfrm>
            <a:off x="3419475" y="1700213"/>
            <a:ext cx="792163" cy="649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3"/>
          </p:nvPr>
        </p:nvSpPr>
        <p:spPr>
          <a:xfrm>
            <a:off x="4572000" y="1773238"/>
            <a:ext cx="936625" cy="50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p:cNvSpPr>
            <a:spLocks noGrp="1"/>
          </p:cNvSpPr>
          <p:nvPr>
            <p:ph sz="quarter" idx="14"/>
          </p:nvPr>
        </p:nvSpPr>
        <p:spPr>
          <a:xfrm>
            <a:off x="5795963" y="1773238"/>
            <a:ext cx="936625" cy="576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7"/>
          <p:cNvSpPr>
            <a:spLocks noGrp="1"/>
          </p:cNvSpPr>
          <p:nvPr>
            <p:ph sz="quarter" idx="15"/>
          </p:nvPr>
        </p:nvSpPr>
        <p:spPr>
          <a:xfrm>
            <a:off x="6948488" y="1773238"/>
            <a:ext cx="719137" cy="50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9"/>
          <p:cNvSpPr>
            <a:spLocks noGrp="1"/>
          </p:cNvSpPr>
          <p:nvPr>
            <p:ph sz="quarter" idx="16"/>
          </p:nvPr>
        </p:nvSpPr>
        <p:spPr>
          <a:xfrm>
            <a:off x="900113" y="2781300"/>
            <a:ext cx="1368425" cy="5762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21"/>
          <p:cNvSpPr>
            <a:spLocks noGrp="1"/>
          </p:cNvSpPr>
          <p:nvPr>
            <p:ph sz="quarter" idx="17"/>
          </p:nvPr>
        </p:nvSpPr>
        <p:spPr>
          <a:xfrm>
            <a:off x="2555875" y="2492375"/>
            <a:ext cx="1152525" cy="7207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Content Placeholder 23"/>
          <p:cNvSpPr>
            <a:spLocks noGrp="1"/>
          </p:cNvSpPr>
          <p:nvPr>
            <p:ph sz="quarter" idx="18"/>
          </p:nvPr>
        </p:nvSpPr>
        <p:spPr>
          <a:xfrm>
            <a:off x="3995738" y="2492375"/>
            <a:ext cx="1152525"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5"/>
          <p:cNvSpPr>
            <a:spLocks noGrp="1"/>
          </p:cNvSpPr>
          <p:nvPr>
            <p:ph sz="quarter" idx="19"/>
          </p:nvPr>
        </p:nvSpPr>
        <p:spPr>
          <a:xfrm>
            <a:off x="5508625" y="2492375"/>
            <a:ext cx="719138" cy="576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Content Placeholder 27"/>
          <p:cNvSpPr>
            <a:spLocks noGrp="1"/>
          </p:cNvSpPr>
          <p:nvPr>
            <p:ph sz="quarter" idx="20"/>
          </p:nvPr>
        </p:nvSpPr>
        <p:spPr>
          <a:xfrm>
            <a:off x="6516688" y="2492375"/>
            <a:ext cx="863600" cy="5048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mc:AlternateContent xmlns:mc="http://schemas.openxmlformats.org/markup-compatibility/2006" xmlns:a14="http://schemas.microsoft.com/office/drawing/2010/main">
        <mc:Choice Requires="a14">
          <p:sp>
            <p:nvSpPr>
              <p:cNvPr id="32" name="Rectangle 31"/>
              <p:cNvSpPr/>
              <p:nvPr userDrawn="1"/>
            </p:nvSpPr>
            <p:spPr>
              <a:xfrm>
                <a:off x="5645168" y="4160838"/>
                <a:ext cx="2156360" cy="7863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0">
                          <a:latin typeface="Cambria Math" charset="0"/>
                        </a:rPr>
                        <m:t>℃</m:t>
                      </m:r>
                      <m:r>
                        <a:rPr lang="en-US" b="1" i="1" smtClean="0">
                          <a:latin typeface="Cambria Math" charset="0"/>
                        </a:rPr>
                        <m:t> </m:t>
                      </m:r>
                      <m:r>
                        <a:rPr lang="en-US" b="1" i="0">
                          <a:latin typeface="Cambria Math" charset="0"/>
                        </a:rPr>
                        <m:t>=</m:t>
                      </m:r>
                      <m:r>
                        <a:rPr lang="en-US" b="1" i="1" smtClean="0">
                          <a:latin typeface="Cambria Math" charset="0"/>
                        </a:rPr>
                        <m:t> </m:t>
                      </m:r>
                      <m:f>
                        <m:fPr>
                          <m:ctrlPr>
                            <a:rPr lang="en-US" i="1">
                              <a:latin typeface="Cambria Math" panose="02040503050406030204" pitchFamily="18" charset="0"/>
                            </a:rPr>
                          </m:ctrlPr>
                        </m:fPr>
                        <m:num>
                          <m:r>
                            <a:rPr lang="en-US" b="1" i="0">
                              <a:latin typeface="Cambria Math" charset="0"/>
                            </a:rPr>
                            <m:t>℉−</m:t>
                          </m:r>
                          <m:r>
                            <a:rPr lang="en-US" b="1" i="0">
                              <a:latin typeface="Cambria Math" charset="0"/>
                            </a:rPr>
                            <m:t>𝟑𝟐</m:t>
                          </m:r>
                        </m:num>
                        <m:den>
                          <m:r>
                            <a:rPr lang="en-US" b="1" i="0">
                              <a:latin typeface="Cambria Math" charset="0"/>
                            </a:rPr>
                            <m:t>𝟏</m:t>
                          </m:r>
                          <m:r>
                            <a:rPr lang="en-US" b="1" i="0">
                              <a:latin typeface="Cambria Math" charset="0"/>
                            </a:rPr>
                            <m:t>.</m:t>
                          </m:r>
                          <m:r>
                            <a:rPr lang="en-US" b="1" i="0">
                              <a:latin typeface="Cambria Math" charset="0"/>
                            </a:rPr>
                            <m:t>𝟖</m:t>
                          </m:r>
                        </m:den>
                      </m:f>
                    </m:oMath>
                  </m:oMathPara>
                </a14:m>
                <a:endParaRPr lang="en-US" dirty="0"/>
              </a:p>
            </p:txBody>
          </p:sp>
        </mc:Choice>
        <mc:Fallback xmlns="">
          <p:sp>
            <p:nvSpPr>
              <p:cNvPr id="32" name="Rectangle 31"/>
              <p:cNvSpPr>
                <a:spLocks noRot="1" noChangeAspect="1" noMove="1" noResize="1" noEditPoints="1" noAdjustHandles="1" noChangeArrowheads="1" noChangeShapeType="1" noTextEdit="1"/>
              </p:cNvSpPr>
              <p:nvPr userDrawn="1"/>
            </p:nvSpPr>
            <p:spPr>
              <a:xfrm>
                <a:off x="5645168" y="4160838"/>
                <a:ext cx="2156360" cy="78636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userDrawn="1"/>
            </p:nvSpPr>
            <p:spPr>
              <a:xfrm>
                <a:off x="5797568" y="4313238"/>
                <a:ext cx="2156360" cy="7863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0">
                          <a:latin typeface="Cambria Math" charset="0"/>
                        </a:rPr>
                        <m:t>℃</m:t>
                      </m:r>
                      <m:r>
                        <a:rPr lang="en-US" b="1" i="1" smtClean="0">
                          <a:latin typeface="Cambria Math" charset="0"/>
                        </a:rPr>
                        <m:t> </m:t>
                      </m:r>
                      <m:r>
                        <a:rPr lang="en-US" b="1" i="0">
                          <a:latin typeface="Cambria Math" charset="0"/>
                        </a:rPr>
                        <m:t>=</m:t>
                      </m:r>
                      <m:r>
                        <a:rPr lang="en-US" b="1" i="1" smtClean="0">
                          <a:latin typeface="Cambria Math" charset="0"/>
                        </a:rPr>
                        <m:t> </m:t>
                      </m:r>
                      <m:f>
                        <m:fPr>
                          <m:ctrlPr>
                            <a:rPr lang="en-US" i="1">
                              <a:latin typeface="Cambria Math" panose="02040503050406030204" pitchFamily="18" charset="0"/>
                            </a:rPr>
                          </m:ctrlPr>
                        </m:fPr>
                        <m:num>
                          <m:r>
                            <a:rPr lang="en-US" b="1" i="0">
                              <a:latin typeface="Cambria Math" charset="0"/>
                            </a:rPr>
                            <m:t>℉−</m:t>
                          </m:r>
                          <m:r>
                            <a:rPr lang="en-US" b="1" i="0">
                              <a:latin typeface="Cambria Math" charset="0"/>
                            </a:rPr>
                            <m:t>𝟑𝟐</m:t>
                          </m:r>
                        </m:num>
                        <m:den>
                          <m:r>
                            <a:rPr lang="en-US" b="1" i="0">
                              <a:latin typeface="Cambria Math" charset="0"/>
                            </a:rPr>
                            <m:t>𝟏</m:t>
                          </m:r>
                          <m:r>
                            <a:rPr lang="en-US" b="1" i="0">
                              <a:latin typeface="Cambria Math" charset="0"/>
                            </a:rPr>
                            <m:t>.</m:t>
                          </m:r>
                          <m:r>
                            <a:rPr lang="en-US" b="1" i="0">
                              <a:latin typeface="Cambria Math" charset="0"/>
                            </a:rPr>
                            <m:t>𝟖</m:t>
                          </m:r>
                        </m:den>
                      </m:f>
                    </m:oMath>
                  </m:oMathPara>
                </a14:m>
                <a:endParaRPr lang="en-US" dirty="0"/>
              </a:p>
            </p:txBody>
          </p:sp>
        </mc:Choice>
        <mc:Fallback xmlns="">
          <p:sp>
            <p:nvSpPr>
              <p:cNvPr id="36" name="Rectangle 35"/>
              <p:cNvSpPr>
                <a:spLocks noRot="1" noChangeAspect="1" noMove="1" noResize="1" noEditPoints="1" noAdjustHandles="1" noChangeArrowheads="1" noChangeShapeType="1" noTextEdit="1"/>
              </p:cNvSpPr>
              <p:nvPr userDrawn="1"/>
            </p:nvSpPr>
            <p:spPr>
              <a:xfrm>
                <a:off x="5797568" y="4313238"/>
                <a:ext cx="2156360" cy="786369"/>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833988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0"/>
          </p:nvPr>
        </p:nvSpPr>
        <p:spPr>
          <a:xfrm>
            <a:off x="900113" y="1844675"/>
            <a:ext cx="1223962"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1"/>
          </p:nvPr>
        </p:nvSpPr>
        <p:spPr>
          <a:xfrm>
            <a:off x="2268538" y="1773238"/>
            <a:ext cx="863600" cy="50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p:cNvSpPr>
            <a:spLocks noGrp="1"/>
          </p:cNvSpPr>
          <p:nvPr>
            <p:ph sz="quarter" idx="12"/>
          </p:nvPr>
        </p:nvSpPr>
        <p:spPr>
          <a:xfrm>
            <a:off x="3419475" y="1700213"/>
            <a:ext cx="792163" cy="649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3"/>
          </p:nvPr>
        </p:nvSpPr>
        <p:spPr>
          <a:xfrm>
            <a:off x="4572000" y="1773238"/>
            <a:ext cx="936625" cy="50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p:cNvSpPr>
            <a:spLocks noGrp="1"/>
          </p:cNvSpPr>
          <p:nvPr>
            <p:ph sz="quarter" idx="14"/>
          </p:nvPr>
        </p:nvSpPr>
        <p:spPr>
          <a:xfrm>
            <a:off x="5795963" y="1773238"/>
            <a:ext cx="936625" cy="576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7"/>
          <p:cNvSpPr>
            <a:spLocks noGrp="1"/>
          </p:cNvSpPr>
          <p:nvPr>
            <p:ph sz="quarter" idx="15"/>
          </p:nvPr>
        </p:nvSpPr>
        <p:spPr>
          <a:xfrm>
            <a:off x="6948488" y="1773238"/>
            <a:ext cx="719137" cy="5032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19"/>
          <p:cNvSpPr>
            <a:spLocks noGrp="1"/>
          </p:cNvSpPr>
          <p:nvPr>
            <p:ph sz="quarter" idx="16"/>
          </p:nvPr>
        </p:nvSpPr>
        <p:spPr>
          <a:xfrm>
            <a:off x="900113" y="2781300"/>
            <a:ext cx="1368425" cy="5762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21"/>
          <p:cNvSpPr>
            <a:spLocks noGrp="1"/>
          </p:cNvSpPr>
          <p:nvPr>
            <p:ph sz="quarter" idx="17"/>
          </p:nvPr>
        </p:nvSpPr>
        <p:spPr>
          <a:xfrm>
            <a:off x="2555875" y="2492375"/>
            <a:ext cx="1152525" cy="7207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Content Placeholder 23"/>
          <p:cNvSpPr>
            <a:spLocks noGrp="1"/>
          </p:cNvSpPr>
          <p:nvPr>
            <p:ph sz="quarter" idx="18"/>
          </p:nvPr>
        </p:nvSpPr>
        <p:spPr>
          <a:xfrm>
            <a:off x="3995738" y="2492375"/>
            <a:ext cx="1152525"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5"/>
          <p:cNvSpPr>
            <a:spLocks noGrp="1"/>
          </p:cNvSpPr>
          <p:nvPr>
            <p:ph sz="quarter" idx="19"/>
          </p:nvPr>
        </p:nvSpPr>
        <p:spPr>
          <a:xfrm>
            <a:off x="5508625" y="2492375"/>
            <a:ext cx="719138" cy="5762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Content Placeholder 27"/>
          <p:cNvSpPr>
            <a:spLocks noGrp="1"/>
          </p:cNvSpPr>
          <p:nvPr>
            <p:ph sz="quarter" idx="20"/>
          </p:nvPr>
        </p:nvSpPr>
        <p:spPr>
          <a:xfrm>
            <a:off x="6516688" y="2492375"/>
            <a:ext cx="863600" cy="5048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Rectangle 16"/>
          <p:cNvSpPr>
            <a:spLocks noChangeArrowheads="1"/>
          </p:cNvSpPr>
          <p:nvPr userDrawn="1"/>
        </p:nvSpPr>
        <p:spPr bwMode="auto">
          <a:xfrm>
            <a:off x="5638800" y="4171528"/>
            <a:ext cx="2590800" cy="7620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altLang="en-US" dirty="0">
              <a:solidFill>
                <a:srgbClr val="000000"/>
              </a:solidFill>
            </a:endParaRPr>
          </a:p>
        </p:txBody>
      </p:sp>
      <p:sp>
        <p:nvSpPr>
          <p:cNvPr id="29" name="Rectangle 18"/>
          <p:cNvSpPr>
            <a:spLocks noChangeArrowheads="1"/>
          </p:cNvSpPr>
          <p:nvPr userDrawn="1"/>
        </p:nvSpPr>
        <p:spPr bwMode="auto">
          <a:xfrm>
            <a:off x="838200" y="5847928"/>
            <a:ext cx="2895600" cy="5334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eaLnBrk="1" hangingPunct="1">
              <a:defRPr/>
            </a:pPr>
            <a:r>
              <a:rPr lang="en-US" dirty="0">
                <a:solidFill>
                  <a:srgbClr val="000000"/>
                </a:solidFill>
              </a:rPr>
              <a:t>K = </a:t>
            </a:r>
            <a:r>
              <a:rPr lang="en-US" baseline="30000" dirty="0" err="1">
                <a:solidFill>
                  <a:srgbClr val="000000"/>
                </a:solidFill>
              </a:rPr>
              <a:t>o</a:t>
            </a:r>
            <a:r>
              <a:rPr lang="en-US" dirty="0" err="1">
                <a:solidFill>
                  <a:srgbClr val="000000"/>
                </a:solidFill>
              </a:rPr>
              <a:t>C</a:t>
            </a:r>
            <a:r>
              <a:rPr lang="en-US" dirty="0">
                <a:solidFill>
                  <a:srgbClr val="000000"/>
                </a:solidFill>
              </a:rPr>
              <a:t> + 273</a:t>
            </a:r>
          </a:p>
        </p:txBody>
      </p:sp>
      <p:sp>
        <p:nvSpPr>
          <p:cNvPr id="30" name="Rectangle 19"/>
          <p:cNvSpPr>
            <a:spLocks noChangeArrowheads="1"/>
          </p:cNvSpPr>
          <p:nvPr userDrawn="1"/>
        </p:nvSpPr>
        <p:spPr bwMode="auto">
          <a:xfrm>
            <a:off x="5410200" y="5847928"/>
            <a:ext cx="2895600" cy="5334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baseline="30000" dirty="0" err="1">
                <a:solidFill>
                  <a:srgbClr val="000000"/>
                </a:solidFill>
              </a:rPr>
              <a:t>o</a:t>
            </a:r>
            <a:r>
              <a:rPr lang="en-US" altLang="en-US" dirty="0" err="1">
                <a:solidFill>
                  <a:srgbClr val="000000"/>
                </a:solidFill>
              </a:rPr>
              <a:t>C</a:t>
            </a:r>
            <a:r>
              <a:rPr lang="en-US" altLang="en-US" dirty="0">
                <a:solidFill>
                  <a:srgbClr val="000000"/>
                </a:solidFill>
              </a:rPr>
              <a:t> = K </a:t>
            </a:r>
            <a:r>
              <a:rPr lang="en-US" altLang="en-US" dirty="0">
                <a:solidFill>
                  <a:srgbClr val="000000"/>
                </a:solidFill>
                <a:cs typeface="Arial" panose="020B0604020202020204" pitchFamily="34" charset="0"/>
              </a:rPr>
              <a:t>−</a:t>
            </a:r>
            <a:r>
              <a:rPr lang="en-US" altLang="en-US" dirty="0">
                <a:solidFill>
                  <a:srgbClr val="000000"/>
                </a:solidFill>
              </a:rPr>
              <a:t> 273</a:t>
            </a:r>
          </a:p>
        </p:txBody>
      </p:sp>
      <p:sp>
        <p:nvSpPr>
          <p:cNvPr id="37" name="Rectangle 15"/>
          <p:cNvSpPr>
            <a:spLocks noChangeArrowheads="1"/>
          </p:cNvSpPr>
          <p:nvPr userDrawn="1"/>
        </p:nvSpPr>
        <p:spPr bwMode="auto">
          <a:xfrm>
            <a:off x="831576" y="4254356"/>
            <a:ext cx="2895600" cy="5334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eaLnBrk="1" hangingPunct="1">
              <a:defRPr/>
            </a:pPr>
            <a:endParaRPr lang="en-US" dirty="0">
              <a:solidFill>
                <a:srgbClr val="000000"/>
              </a:solidFill>
            </a:endParaRPr>
          </a:p>
        </p:txBody>
      </p:sp>
      <p:sp>
        <p:nvSpPr>
          <p:cNvPr id="39" name="Rectangle 18"/>
          <p:cNvSpPr>
            <a:spLocks noChangeArrowheads="1"/>
          </p:cNvSpPr>
          <p:nvPr userDrawn="1"/>
        </p:nvSpPr>
        <p:spPr bwMode="auto">
          <a:xfrm>
            <a:off x="840444" y="5852839"/>
            <a:ext cx="2895600" cy="5334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r" eaLnBrk="1" hangingPunct="1">
              <a:defRPr/>
            </a:pPr>
            <a:endParaRPr lang="en-US" dirty="0">
              <a:solidFill>
                <a:srgbClr val="000000"/>
              </a:solidFill>
            </a:endParaRPr>
          </a:p>
        </p:txBody>
      </p:sp>
      <p:sp>
        <p:nvSpPr>
          <p:cNvPr id="40" name="Rectangle 19"/>
          <p:cNvSpPr>
            <a:spLocks noChangeArrowheads="1"/>
          </p:cNvSpPr>
          <p:nvPr userDrawn="1"/>
        </p:nvSpPr>
        <p:spPr bwMode="auto">
          <a:xfrm>
            <a:off x="5410200" y="5861397"/>
            <a:ext cx="2895600" cy="5334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altLang="en-US" dirty="0">
              <a:solidFill>
                <a:srgbClr val="000000"/>
              </a:solidFill>
            </a:endParaRPr>
          </a:p>
        </p:txBody>
      </p:sp>
    </p:spTree>
    <p:extLst>
      <p:ext uri="{BB962C8B-B14F-4D97-AF65-F5344CB8AC3E}">
        <p14:creationId xmlns:p14="http://schemas.microsoft.com/office/powerpoint/2010/main" val="4129927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3AFD6EDF-3120-DA4D-8FBB-33AB24978366}" type="slidenum">
              <a:rPr lang="en-US" altLang="en-US"/>
              <a:pPr/>
              <a:t>‹#›</a:t>
            </a:fld>
            <a:endParaRPr lang="en-US" altLang="en-US"/>
          </a:p>
        </p:txBody>
      </p:sp>
    </p:spTree>
    <p:extLst>
      <p:ext uri="{BB962C8B-B14F-4D97-AF65-F5344CB8AC3E}">
        <p14:creationId xmlns:p14="http://schemas.microsoft.com/office/powerpoint/2010/main" val="7232677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9BE822C5-9F63-524C-B0B9-62E9963E7C79}" type="slidenum">
              <a:rPr lang="en-US" altLang="en-US"/>
              <a:pPr/>
              <a:t>‹#›</a:t>
            </a:fld>
            <a:endParaRPr lang="en-US" altLang="en-US"/>
          </a:p>
        </p:txBody>
      </p:sp>
    </p:spTree>
    <p:extLst>
      <p:ext uri="{BB962C8B-B14F-4D97-AF65-F5344CB8AC3E}">
        <p14:creationId xmlns:p14="http://schemas.microsoft.com/office/powerpoint/2010/main" val="37557930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E95B3E44-DE0E-3845-BA7E-F5B51390738E}" type="slidenum">
              <a:rPr lang="en-US" altLang="en-US"/>
              <a:pPr/>
              <a:t>‹#›</a:t>
            </a:fld>
            <a:endParaRPr lang="en-US" altLang="en-US"/>
          </a:p>
        </p:txBody>
      </p:sp>
    </p:spTree>
    <p:extLst>
      <p:ext uri="{BB962C8B-B14F-4D97-AF65-F5344CB8AC3E}">
        <p14:creationId xmlns:p14="http://schemas.microsoft.com/office/powerpoint/2010/main" val="20611236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C188684D-E4DD-ED4E-A4C6-D322D37D69C0}" type="slidenum">
              <a:rPr lang="en-US" altLang="en-US"/>
              <a:pPr/>
              <a:t>‹#›</a:t>
            </a:fld>
            <a:endParaRPr lang="en-US" altLang="en-US"/>
          </a:p>
        </p:txBody>
      </p:sp>
    </p:spTree>
    <p:extLst>
      <p:ext uri="{BB962C8B-B14F-4D97-AF65-F5344CB8AC3E}">
        <p14:creationId xmlns:p14="http://schemas.microsoft.com/office/powerpoint/2010/main" val="1782246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7643192" cy="8926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fld id="{E18638D0-6637-BB49-852D-B3E110D28A45}" type="datetime1">
              <a:rPr lang="en-US" altLang="en-US"/>
              <a:pPr>
                <a:defRPr/>
              </a:pPr>
              <a:t>8/1/2018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18E2BF-ED8E-0A4C-A9EB-13F055A5F6D6}" type="slidenum">
              <a:rPr lang="en-US" altLang="en-US"/>
              <a:pPr>
                <a:defRPr/>
              </a:pPr>
              <a:t>‹#›</a:t>
            </a:fld>
            <a:endParaRPr lang="en-US" altLang="en-US"/>
          </a:p>
        </p:txBody>
      </p:sp>
      <p:sp>
        <p:nvSpPr>
          <p:cNvPr id="7" name="Text Placeholder 7">
            <a:extLst>
              <a:ext uri="{FF2B5EF4-FFF2-40B4-BE49-F238E27FC236}">
                <a16:creationId xmlns:a16="http://schemas.microsoft.com/office/drawing/2014/main" id="{0806579C-FF72-4E83-9E0E-0D0681802E04}"/>
              </a:ext>
            </a:extLst>
          </p:cNvPr>
          <p:cNvSpPr>
            <a:spLocks noGrp="1"/>
          </p:cNvSpPr>
          <p:nvPr>
            <p:ph type="body" sz="quarter" idx="13"/>
          </p:nvPr>
        </p:nvSpPr>
        <p:spPr>
          <a:xfrm>
            <a:off x="457200" y="2781300"/>
            <a:ext cx="7354888" cy="7921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9">
            <a:extLst>
              <a:ext uri="{FF2B5EF4-FFF2-40B4-BE49-F238E27FC236}">
                <a16:creationId xmlns:a16="http://schemas.microsoft.com/office/drawing/2014/main" id="{D8E2FF6E-D163-4480-B93E-C2738AE2A018}"/>
              </a:ext>
            </a:extLst>
          </p:cNvPr>
          <p:cNvSpPr>
            <a:spLocks noGrp="1"/>
          </p:cNvSpPr>
          <p:nvPr>
            <p:ph type="body" sz="quarter" idx="14"/>
          </p:nvPr>
        </p:nvSpPr>
        <p:spPr>
          <a:xfrm>
            <a:off x="457200" y="3860800"/>
            <a:ext cx="7354888" cy="72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9C93C249-5A41-4331-B3C6-37B077574E80}"/>
              </a:ext>
            </a:extLst>
          </p:cNvPr>
          <p:cNvSpPr>
            <a:spLocks noGrp="1"/>
          </p:cNvSpPr>
          <p:nvPr>
            <p:ph type="body" sz="quarter" idx="15"/>
          </p:nvPr>
        </p:nvSpPr>
        <p:spPr>
          <a:xfrm>
            <a:off x="457200" y="4941888"/>
            <a:ext cx="6275388" cy="574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6AD1BAE-D8D8-4A91-B934-1F82B32A94B0}"/>
              </a:ext>
            </a:extLst>
          </p:cNvPr>
          <p:cNvSpPr>
            <a:spLocks noGrp="1"/>
          </p:cNvSpPr>
          <p:nvPr>
            <p:ph type="body" sz="quarter" idx="16"/>
          </p:nvPr>
        </p:nvSpPr>
        <p:spPr>
          <a:xfrm>
            <a:off x="7164388" y="4941888"/>
            <a:ext cx="1522412" cy="574675"/>
          </a:xfrm>
        </p:spPr>
        <p:txBody>
          <a:bodyPr/>
          <a:lstStyle/>
          <a:p>
            <a:pPr lvl="0"/>
            <a:r>
              <a:rPr lang="en-US" dirty="0"/>
              <a:t>Edit</a:t>
            </a:r>
          </a:p>
        </p:txBody>
      </p:sp>
      <p:sp>
        <p:nvSpPr>
          <p:cNvPr id="13" name="Text Placeholder 11">
            <a:extLst>
              <a:ext uri="{FF2B5EF4-FFF2-40B4-BE49-F238E27FC236}">
                <a16:creationId xmlns:a16="http://schemas.microsoft.com/office/drawing/2014/main" id="{606A9AC1-DEC3-4F32-94CF-D9CC559FEADC}"/>
              </a:ext>
            </a:extLst>
          </p:cNvPr>
          <p:cNvSpPr>
            <a:spLocks noGrp="1"/>
          </p:cNvSpPr>
          <p:nvPr>
            <p:ph type="body" sz="quarter" idx="17"/>
          </p:nvPr>
        </p:nvSpPr>
        <p:spPr>
          <a:xfrm>
            <a:off x="5030788" y="5668963"/>
            <a:ext cx="1522412" cy="574675"/>
          </a:xfrm>
        </p:spPr>
        <p:txBody>
          <a:bodyPr/>
          <a:lstStyle/>
          <a:p>
            <a:pPr lvl="0"/>
            <a:r>
              <a:rPr lang="en-US" dirty="0"/>
              <a:t>Edit</a:t>
            </a:r>
          </a:p>
        </p:txBody>
      </p:sp>
      <p:sp>
        <p:nvSpPr>
          <p:cNvPr id="14" name="Text Placeholder 11">
            <a:extLst>
              <a:ext uri="{FF2B5EF4-FFF2-40B4-BE49-F238E27FC236}">
                <a16:creationId xmlns:a16="http://schemas.microsoft.com/office/drawing/2014/main" id="{187D0B78-832D-4B00-B741-AF6D55217646}"/>
              </a:ext>
            </a:extLst>
          </p:cNvPr>
          <p:cNvSpPr>
            <a:spLocks noGrp="1"/>
          </p:cNvSpPr>
          <p:nvPr>
            <p:ph type="body" sz="quarter" idx="18"/>
          </p:nvPr>
        </p:nvSpPr>
        <p:spPr>
          <a:xfrm>
            <a:off x="7050882" y="5662612"/>
            <a:ext cx="1522412" cy="574675"/>
          </a:xfrm>
        </p:spPr>
        <p:txBody>
          <a:bodyPr/>
          <a:lstStyle/>
          <a:p>
            <a:pPr lvl="0"/>
            <a:r>
              <a:rPr lang="en-US" dirty="0"/>
              <a:t>Edit</a:t>
            </a:r>
          </a:p>
        </p:txBody>
      </p:sp>
    </p:spTree>
    <p:extLst>
      <p:ext uri="{BB962C8B-B14F-4D97-AF65-F5344CB8AC3E}">
        <p14:creationId xmlns:p14="http://schemas.microsoft.com/office/powerpoint/2010/main" val="8435680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755650" y="1628775"/>
            <a:ext cx="3529013" cy="1368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4"/>
          </p:nvPr>
        </p:nvSpPr>
        <p:spPr>
          <a:xfrm>
            <a:off x="4716463" y="1628775"/>
            <a:ext cx="1943100" cy="86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5"/>
          </p:nvPr>
        </p:nvSpPr>
        <p:spPr>
          <a:xfrm>
            <a:off x="1476375" y="3141663"/>
            <a:ext cx="2519363" cy="10080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quarter" idx="16"/>
          </p:nvPr>
        </p:nvSpPr>
        <p:spPr>
          <a:xfrm>
            <a:off x="6659563" y="2852738"/>
            <a:ext cx="1728787"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17"/>
          </p:nvPr>
        </p:nvSpPr>
        <p:spPr>
          <a:xfrm>
            <a:off x="4859338" y="2997200"/>
            <a:ext cx="1441450" cy="79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145711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GB"/>
          </a:p>
        </p:txBody>
      </p:sp>
      <p:sp>
        <p:nvSpPr>
          <p:cNvPr id="8" name="Content Placeholder 7"/>
          <p:cNvSpPr>
            <a:spLocks noGrp="1"/>
          </p:cNvSpPr>
          <p:nvPr>
            <p:ph sz="quarter" idx="10"/>
          </p:nvPr>
        </p:nvSpPr>
        <p:spPr>
          <a:xfrm>
            <a:off x="827088" y="1773238"/>
            <a:ext cx="2881312" cy="1223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1"/>
          </p:nvPr>
        </p:nvSpPr>
        <p:spPr>
          <a:xfrm>
            <a:off x="3924300" y="1916113"/>
            <a:ext cx="2447925" cy="792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able Placeholder 11"/>
          <p:cNvSpPr>
            <a:spLocks noGrp="1"/>
          </p:cNvSpPr>
          <p:nvPr>
            <p:ph type="tbl" sz="quarter" idx="12"/>
          </p:nvPr>
        </p:nvSpPr>
        <p:spPr>
          <a:xfrm>
            <a:off x="6516688" y="2997200"/>
            <a:ext cx="1439862" cy="576263"/>
          </a:xfrm>
        </p:spPr>
        <p:txBody>
          <a:bodyPr/>
          <a:lstStyle/>
          <a:p>
            <a:endParaRPr lang="en-GB"/>
          </a:p>
        </p:txBody>
      </p:sp>
      <p:sp>
        <p:nvSpPr>
          <p:cNvPr id="14" name="Content Placeholder 13"/>
          <p:cNvSpPr>
            <a:spLocks noGrp="1"/>
          </p:cNvSpPr>
          <p:nvPr>
            <p:ph sz="quarter" idx="13"/>
          </p:nvPr>
        </p:nvSpPr>
        <p:spPr>
          <a:xfrm>
            <a:off x="1258888" y="3789363"/>
            <a:ext cx="2017712" cy="647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Content Placeholder 2"/>
          <p:cNvSpPr>
            <a:spLocks noGrp="1"/>
          </p:cNvSpPr>
          <p:nvPr>
            <p:ph sz="quarter" idx="14"/>
          </p:nvPr>
        </p:nvSpPr>
        <p:spPr>
          <a:xfrm>
            <a:off x="6516688" y="4076700"/>
            <a:ext cx="1871662"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680881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1258888" y="1916113"/>
            <a:ext cx="4392612" cy="360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1"/>
          </p:nvPr>
        </p:nvSpPr>
        <p:spPr>
          <a:xfrm>
            <a:off x="1476375" y="3068638"/>
            <a:ext cx="2735263" cy="1152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620712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C188684D-E4DD-ED4E-A4C6-D322D37D69C0}" type="slidenum">
              <a:rPr lang="en-US" altLang="en-US"/>
              <a:pPr/>
              <a:t>‹#›</a:t>
            </a:fld>
            <a:endParaRPr lang="en-US" altLang="en-US"/>
          </a:p>
        </p:txBody>
      </p:sp>
    </p:spTree>
    <p:extLst>
      <p:ext uri="{BB962C8B-B14F-4D97-AF65-F5344CB8AC3E}">
        <p14:creationId xmlns:p14="http://schemas.microsoft.com/office/powerpoint/2010/main" val="40632081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7DDD8596-BE6C-044A-820F-A631A7BA4840}" type="slidenum">
              <a:rPr lang="en-US" altLang="en-US"/>
              <a:pPr/>
              <a:t>‹#›</a:t>
            </a:fld>
            <a:endParaRPr lang="en-US" altLang="en-US"/>
          </a:p>
        </p:txBody>
      </p:sp>
    </p:spTree>
    <p:extLst>
      <p:ext uri="{BB962C8B-B14F-4D97-AF65-F5344CB8AC3E}">
        <p14:creationId xmlns:p14="http://schemas.microsoft.com/office/powerpoint/2010/main" val="32659120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0"/>
          </p:nvPr>
        </p:nvSpPr>
        <p:spPr>
          <a:xfrm>
            <a:off x="3132138" y="2349500"/>
            <a:ext cx="935037" cy="35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1"/>
          </p:nvPr>
        </p:nvSpPr>
        <p:spPr>
          <a:xfrm>
            <a:off x="4284663" y="2349500"/>
            <a:ext cx="863600" cy="35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2"/>
          </p:nvPr>
        </p:nvSpPr>
        <p:spPr>
          <a:xfrm>
            <a:off x="5292725" y="2349500"/>
            <a:ext cx="792163" cy="35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p:cNvSpPr>
            <a:spLocks noGrp="1"/>
          </p:cNvSpPr>
          <p:nvPr>
            <p:ph sz="quarter" idx="13"/>
          </p:nvPr>
        </p:nvSpPr>
        <p:spPr>
          <a:xfrm>
            <a:off x="6300788" y="2349500"/>
            <a:ext cx="863600" cy="35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p:cNvSpPr>
            <a:spLocks noGrp="1"/>
          </p:cNvSpPr>
          <p:nvPr>
            <p:ph sz="quarter" idx="14"/>
          </p:nvPr>
        </p:nvSpPr>
        <p:spPr>
          <a:xfrm>
            <a:off x="7451725" y="2349500"/>
            <a:ext cx="792163" cy="35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5"/>
          </p:nvPr>
        </p:nvSpPr>
        <p:spPr>
          <a:xfrm>
            <a:off x="3132138" y="2924175"/>
            <a:ext cx="935037" cy="433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8"/>
          <p:cNvSpPr>
            <a:spLocks noGrp="1"/>
          </p:cNvSpPr>
          <p:nvPr>
            <p:ph sz="quarter" idx="16"/>
          </p:nvPr>
        </p:nvSpPr>
        <p:spPr>
          <a:xfrm>
            <a:off x="4427538" y="2852738"/>
            <a:ext cx="1008062" cy="43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0"/>
          <p:cNvSpPr>
            <a:spLocks noGrp="1"/>
          </p:cNvSpPr>
          <p:nvPr>
            <p:ph sz="quarter" idx="17"/>
          </p:nvPr>
        </p:nvSpPr>
        <p:spPr>
          <a:xfrm>
            <a:off x="5724525" y="2924175"/>
            <a:ext cx="576263" cy="433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2"/>
          <p:cNvSpPr>
            <a:spLocks noGrp="1"/>
          </p:cNvSpPr>
          <p:nvPr>
            <p:ph sz="quarter" idx="18"/>
          </p:nvPr>
        </p:nvSpPr>
        <p:spPr>
          <a:xfrm>
            <a:off x="6659563" y="2924175"/>
            <a:ext cx="649287" cy="433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AutoShape 4"/>
          <p:cNvSpPr>
            <a:spLocks noChangeArrowheads="1"/>
          </p:cNvSpPr>
          <p:nvPr userDrawn="1"/>
        </p:nvSpPr>
        <p:spPr bwMode="auto">
          <a:xfrm>
            <a:off x="608013" y="2187352"/>
            <a:ext cx="1355725" cy="508000"/>
          </a:xfrm>
          <a:prstGeom prst="roundRect">
            <a:avLst>
              <a:gd name="adj" fmla="val 16667"/>
            </a:avLst>
          </a:prstGeom>
          <a:solidFill>
            <a:srgbClr val="008080"/>
          </a:solidFill>
          <a:ln>
            <a:headEnd/>
            <a:tailEnd/>
          </a:ln>
        </p:spPr>
        <p:style>
          <a:lnRef idx="0">
            <a:schemeClr val="accent3"/>
          </a:lnRef>
          <a:fillRef idx="3">
            <a:schemeClr val="accent3"/>
          </a:fillRef>
          <a:effectRef idx="3">
            <a:schemeClr val="accent3"/>
          </a:effectRef>
          <a:fontRef idx="minor">
            <a:schemeClr val="lt1"/>
          </a:fontRef>
        </p:style>
        <p:txBody>
          <a:bodyPr wrap="none" anchor="ctr">
            <a:spAutoFit/>
          </a:bodyPr>
          <a:lstStyle/>
          <a:p>
            <a:pPr algn="ctr" eaLnBrk="1" hangingPunct="1">
              <a:defRPr/>
            </a:pPr>
            <a:r>
              <a:rPr lang="en-US" dirty="0">
                <a:solidFill>
                  <a:srgbClr val="008080"/>
                </a:solidFill>
              </a:rPr>
              <a:t>Step [3]</a:t>
            </a:r>
          </a:p>
        </p:txBody>
      </p:sp>
      <p:sp>
        <p:nvSpPr>
          <p:cNvPr id="25" name="AutoShape 6"/>
          <p:cNvSpPr>
            <a:spLocks noChangeArrowheads="1"/>
          </p:cNvSpPr>
          <p:nvPr userDrawn="1"/>
        </p:nvSpPr>
        <p:spPr bwMode="auto">
          <a:xfrm>
            <a:off x="682625" y="1196752"/>
            <a:ext cx="7832725" cy="508000"/>
          </a:xfrm>
          <a:prstGeom prst="roundRect">
            <a:avLst>
              <a:gd name="adj" fmla="val 16667"/>
            </a:avLst>
          </a:prstGeom>
          <a:solidFill>
            <a:srgbClr val="008080"/>
          </a:solidFill>
          <a:ln>
            <a:headEnd/>
            <a:tailEnd/>
          </a:ln>
        </p:spPr>
        <p:style>
          <a:lnRef idx="0">
            <a:schemeClr val="accent3"/>
          </a:lnRef>
          <a:fillRef idx="3">
            <a:schemeClr val="accent3"/>
          </a:fillRef>
          <a:effectRef idx="3">
            <a:schemeClr val="accent3"/>
          </a:effectRef>
          <a:fontRef idx="minor">
            <a:schemeClr val="lt1"/>
          </a:fontRef>
        </p:style>
        <p:txBody>
          <a:bodyPr wrap="none" anchor="ctr">
            <a:spAutoFit/>
          </a:bodyPr>
          <a:lstStyle/>
          <a:p>
            <a:pPr algn="ctr" eaLnBrk="1" hangingPunct="1">
              <a:defRPr/>
            </a:pPr>
            <a:r>
              <a:rPr lang="en-US" dirty="0">
                <a:solidFill>
                  <a:srgbClr val="008080"/>
                </a:solidFill>
              </a:rPr>
              <a:t>HOW TO Solve a Problem Using Conversion Factors</a:t>
            </a:r>
          </a:p>
        </p:txBody>
      </p:sp>
      <p:sp>
        <p:nvSpPr>
          <p:cNvPr id="26" name="AutoShape 15"/>
          <p:cNvSpPr>
            <a:spLocks noChangeArrowheads="1"/>
          </p:cNvSpPr>
          <p:nvPr userDrawn="1"/>
        </p:nvSpPr>
        <p:spPr bwMode="auto">
          <a:xfrm>
            <a:off x="608013" y="5524277"/>
            <a:ext cx="1355725" cy="508000"/>
          </a:xfrm>
          <a:prstGeom prst="roundRect">
            <a:avLst>
              <a:gd name="adj" fmla="val 16667"/>
            </a:avLst>
          </a:prstGeom>
          <a:solidFill>
            <a:srgbClr val="008080"/>
          </a:solidFill>
          <a:ln>
            <a:headEnd/>
            <a:tailEnd/>
          </a:ln>
        </p:spPr>
        <p:style>
          <a:lnRef idx="0">
            <a:schemeClr val="accent3"/>
          </a:lnRef>
          <a:fillRef idx="3">
            <a:schemeClr val="accent3"/>
          </a:fillRef>
          <a:effectRef idx="3">
            <a:schemeClr val="accent3"/>
          </a:effectRef>
          <a:fontRef idx="minor">
            <a:schemeClr val="lt1"/>
          </a:fontRef>
        </p:style>
        <p:txBody>
          <a:bodyPr wrap="none" anchor="ctr">
            <a:spAutoFit/>
          </a:bodyPr>
          <a:lstStyle/>
          <a:p>
            <a:pPr algn="ctr" eaLnBrk="1" hangingPunct="1">
              <a:defRPr/>
            </a:pPr>
            <a:r>
              <a:rPr lang="en-US" dirty="0">
                <a:solidFill>
                  <a:srgbClr val="008080"/>
                </a:solidFill>
              </a:rPr>
              <a:t>Step [4]</a:t>
            </a:r>
          </a:p>
        </p:txBody>
      </p:sp>
    </p:spTree>
    <p:extLst>
      <p:ext uri="{BB962C8B-B14F-4D97-AF65-F5344CB8AC3E}">
        <p14:creationId xmlns:p14="http://schemas.microsoft.com/office/powerpoint/2010/main" val="8150440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Click to edit Master title style</a:t>
            </a:r>
            <a:endParaRPr lang="en-GB" dirty="0"/>
          </a:p>
        </p:txBody>
      </p:sp>
      <p:sp>
        <p:nvSpPr>
          <p:cNvPr id="7" name="Content Placeholder 6"/>
          <p:cNvSpPr>
            <a:spLocks noGrp="1"/>
          </p:cNvSpPr>
          <p:nvPr>
            <p:ph sz="quarter" idx="10"/>
          </p:nvPr>
        </p:nvSpPr>
        <p:spPr>
          <a:xfrm>
            <a:off x="3059113" y="2420938"/>
            <a:ext cx="3960812"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1"/>
          </p:nvPr>
        </p:nvSpPr>
        <p:spPr>
          <a:xfrm>
            <a:off x="3348038" y="3213100"/>
            <a:ext cx="1655762" cy="503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2"/>
          </p:nvPr>
        </p:nvSpPr>
        <p:spPr>
          <a:xfrm>
            <a:off x="5435600" y="3284538"/>
            <a:ext cx="1368425" cy="576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p:cNvSpPr>
            <a:spLocks noGrp="1"/>
          </p:cNvSpPr>
          <p:nvPr>
            <p:ph sz="quarter" idx="13"/>
          </p:nvPr>
        </p:nvSpPr>
        <p:spPr>
          <a:xfrm>
            <a:off x="3348038" y="3860800"/>
            <a:ext cx="1008062" cy="50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p:cNvSpPr>
            <a:spLocks noGrp="1"/>
          </p:cNvSpPr>
          <p:nvPr>
            <p:ph sz="quarter" idx="14"/>
          </p:nvPr>
        </p:nvSpPr>
        <p:spPr>
          <a:xfrm>
            <a:off x="5003800" y="3860800"/>
            <a:ext cx="1439863"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5"/>
          </p:nvPr>
        </p:nvSpPr>
        <p:spPr>
          <a:xfrm>
            <a:off x="3348038" y="4652963"/>
            <a:ext cx="1871662"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8"/>
          <p:cNvSpPr>
            <a:spLocks noGrp="1"/>
          </p:cNvSpPr>
          <p:nvPr>
            <p:ph sz="quarter" idx="16"/>
          </p:nvPr>
        </p:nvSpPr>
        <p:spPr>
          <a:xfrm>
            <a:off x="5580063" y="4581525"/>
            <a:ext cx="1584325" cy="719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AutoShape 4"/>
          <p:cNvSpPr>
            <a:spLocks noChangeArrowheads="1"/>
          </p:cNvSpPr>
          <p:nvPr userDrawn="1"/>
        </p:nvSpPr>
        <p:spPr bwMode="auto">
          <a:xfrm>
            <a:off x="608013" y="2116410"/>
            <a:ext cx="1355725" cy="508000"/>
          </a:xfrm>
          <a:prstGeom prst="roundRect">
            <a:avLst>
              <a:gd name="adj" fmla="val 16667"/>
            </a:avLst>
          </a:prstGeom>
          <a:solidFill>
            <a:srgbClr val="008080"/>
          </a:solidFill>
          <a:ln>
            <a:headEnd/>
            <a:tailEnd/>
          </a:ln>
        </p:spPr>
        <p:style>
          <a:lnRef idx="0">
            <a:schemeClr val="accent3"/>
          </a:lnRef>
          <a:fillRef idx="3">
            <a:schemeClr val="accent3"/>
          </a:fillRef>
          <a:effectRef idx="3">
            <a:schemeClr val="accent3"/>
          </a:effectRef>
          <a:fontRef idx="minor">
            <a:schemeClr val="lt1"/>
          </a:fontRef>
        </p:style>
        <p:txBody>
          <a:bodyPr wrap="none" anchor="ctr">
            <a:spAutoFit/>
          </a:bodyPr>
          <a:lstStyle/>
          <a:p>
            <a:pPr algn="ctr" eaLnBrk="1" hangingPunct="1">
              <a:defRPr/>
            </a:pPr>
            <a:r>
              <a:rPr lang="en-US" dirty="0">
                <a:solidFill>
                  <a:srgbClr val="008080"/>
                </a:solidFill>
              </a:rPr>
              <a:t>Step [2]</a:t>
            </a:r>
          </a:p>
        </p:txBody>
      </p:sp>
      <p:sp>
        <p:nvSpPr>
          <p:cNvPr id="21" name="AutoShape 8"/>
          <p:cNvSpPr>
            <a:spLocks noChangeArrowheads="1"/>
          </p:cNvSpPr>
          <p:nvPr userDrawn="1"/>
        </p:nvSpPr>
        <p:spPr bwMode="auto">
          <a:xfrm>
            <a:off x="682625" y="1125810"/>
            <a:ext cx="7832725" cy="508000"/>
          </a:xfrm>
          <a:prstGeom prst="roundRect">
            <a:avLst>
              <a:gd name="adj" fmla="val 16667"/>
            </a:avLst>
          </a:prstGeom>
          <a:solidFill>
            <a:srgbClr val="008080"/>
          </a:solidFill>
          <a:ln>
            <a:headEnd/>
            <a:tailEnd/>
          </a:ln>
        </p:spPr>
        <p:style>
          <a:lnRef idx="0">
            <a:schemeClr val="accent3"/>
          </a:lnRef>
          <a:fillRef idx="3">
            <a:schemeClr val="accent3"/>
          </a:fillRef>
          <a:effectRef idx="3">
            <a:schemeClr val="accent3"/>
          </a:effectRef>
          <a:fontRef idx="minor">
            <a:schemeClr val="lt1"/>
          </a:fontRef>
        </p:style>
        <p:txBody>
          <a:bodyPr wrap="none" anchor="ctr">
            <a:spAutoFit/>
          </a:bodyPr>
          <a:lstStyle/>
          <a:p>
            <a:pPr algn="ctr" eaLnBrk="1" hangingPunct="1">
              <a:defRPr/>
            </a:pPr>
            <a:r>
              <a:rPr lang="en-US" dirty="0">
                <a:solidFill>
                  <a:srgbClr val="008080"/>
                </a:solidFill>
              </a:rPr>
              <a:t>HOW TO Solve a Problem Using Conversion Factors</a:t>
            </a:r>
          </a:p>
        </p:txBody>
      </p:sp>
    </p:spTree>
    <p:extLst>
      <p:ext uri="{BB962C8B-B14F-4D97-AF65-F5344CB8AC3E}">
        <p14:creationId xmlns:p14="http://schemas.microsoft.com/office/powerpoint/2010/main" val="2969425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0"/>
          </p:nvPr>
        </p:nvSpPr>
        <p:spPr>
          <a:xfrm>
            <a:off x="457200" y="1557338"/>
            <a:ext cx="1450975" cy="576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1"/>
          </p:nvPr>
        </p:nvSpPr>
        <p:spPr>
          <a:xfrm>
            <a:off x="2124075" y="1484313"/>
            <a:ext cx="1079500" cy="576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2"/>
          </p:nvPr>
        </p:nvSpPr>
        <p:spPr>
          <a:xfrm>
            <a:off x="3419475" y="1557338"/>
            <a:ext cx="865188" cy="43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p:cNvSpPr>
            <a:spLocks noGrp="1"/>
          </p:cNvSpPr>
          <p:nvPr>
            <p:ph sz="quarter" idx="13"/>
          </p:nvPr>
        </p:nvSpPr>
        <p:spPr>
          <a:xfrm>
            <a:off x="4500563" y="1557338"/>
            <a:ext cx="935037" cy="43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p:cNvSpPr>
            <a:spLocks noGrp="1"/>
          </p:cNvSpPr>
          <p:nvPr>
            <p:ph sz="quarter" idx="14"/>
          </p:nvPr>
        </p:nvSpPr>
        <p:spPr>
          <a:xfrm>
            <a:off x="5724525" y="1557338"/>
            <a:ext cx="1079500" cy="43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5"/>
          </p:nvPr>
        </p:nvSpPr>
        <p:spPr>
          <a:xfrm>
            <a:off x="7235825" y="1557338"/>
            <a:ext cx="865188" cy="50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8"/>
          <p:cNvSpPr>
            <a:spLocks noGrp="1"/>
          </p:cNvSpPr>
          <p:nvPr>
            <p:ph sz="quarter" idx="16"/>
          </p:nvPr>
        </p:nvSpPr>
        <p:spPr>
          <a:xfrm>
            <a:off x="684213" y="2133600"/>
            <a:ext cx="1439862" cy="719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AutoShape 5"/>
          <p:cNvSpPr>
            <a:spLocks noChangeArrowheads="1"/>
          </p:cNvSpPr>
          <p:nvPr userDrawn="1"/>
        </p:nvSpPr>
        <p:spPr bwMode="auto">
          <a:xfrm>
            <a:off x="669373" y="1197115"/>
            <a:ext cx="7832725" cy="494054"/>
          </a:xfrm>
          <a:prstGeom prst="roundRect">
            <a:avLst>
              <a:gd name="adj" fmla="val 16667"/>
            </a:avLst>
          </a:prstGeom>
          <a:solidFill>
            <a:srgbClr val="008080"/>
          </a:solidFill>
          <a:ln>
            <a:headEnd/>
            <a:tailEnd/>
          </a:ln>
        </p:spPr>
        <p:style>
          <a:lnRef idx="0">
            <a:schemeClr val="accent3"/>
          </a:lnRef>
          <a:fillRef idx="3">
            <a:schemeClr val="accent3"/>
          </a:fillRef>
          <a:effectRef idx="3">
            <a:schemeClr val="accent3"/>
          </a:effectRef>
          <a:fontRef idx="minor">
            <a:schemeClr val="lt1"/>
          </a:fontRef>
        </p:style>
        <p:txBody>
          <a:bodyPr wrap="square" anchor="ctr">
            <a:spAutoFit/>
          </a:bodyPr>
          <a:lstStyle/>
          <a:p>
            <a:pPr algn="ctr" eaLnBrk="1" hangingPunct="1">
              <a:defRPr/>
            </a:pPr>
            <a:endParaRPr lang="en-US" dirty="0">
              <a:solidFill>
                <a:schemeClr val="bg1"/>
              </a:solidFill>
            </a:endParaRPr>
          </a:p>
        </p:txBody>
      </p:sp>
      <p:sp>
        <p:nvSpPr>
          <p:cNvPr id="24" name="AutoShape 6"/>
          <p:cNvSpPr>
            <a:spLocks noChangeArrowheads="1"/>
          </p:cNvSpPr>
          <p:nvPr userDrawn="1"/>
        </p:nvSpPr>
        <p:spPr bwMode="auto">
          <a:xfrm>
            <a:off x="658814" y="2200600"/>
            <a:ext cx="1490662" cy="484319"/>
          </a:xfrm>
          <a:prstGeom prst="roundRect">
            <a:avLst>
              <a:gd name="adj" fmla="val 16667"/>
            </a:avLst>
          </a:prstGeom>
          <a:solidFill>
            <a:srgbClr val="008080"/>
          </a:solidFill>
          <a:ln>
            <a:headEnd/>
            <a:tailEnd/>
          </a:ln>
        </p:spPr>
        <p:style>
          <a:lnRef idx="0">
            <a:schemeClr val="accent3"/>
          </a:lnRef>
          <a:fillRef idx="3">
            <a:schemeClr val="accent3"/>
          </a:fillRef>
          <a:effectRef idx="3">
            <a:schemeClr val="accent3"/>
          </a:effectRef>
          <a:fontRef idx="minor">
            <a:schemeClr val="lt1"/>
          </a:fontRef>
        </p:style>
        <p:txBody>
          <a:bodyPr wrap="square" anchor="ctr">
            <a:spAutoFit/>
          </a:bodyPr>
          <a:lstStyle/>
          <a:p>
            <a:pPr algn="ctr" eaLnBrk="1" hangingPunct="1">
              <a:defRPr/>
            </a:pPr>
            <a:endParaRPr lang="en-US" dirty="0">
              <a:solidFill>
                <a:schemeClr val="bg1"/>
              </a:solidFill>
            </a:endParaRPr>
          </a:p>
        </p:txBody>
      </p:sp>
      <p:sp>
        <p:nvSpPr>
          <p:cNvPr id="25" name="AutoShape 8"/>
          <p:cNvSpPr>
            <a:spLocks noChangeArrowheads="1"/>
          </p:cNvSpPr>
          <p:nvPr userDrawn="1"/>
        </p:nvSpPr>
        <p:spPr bwMode="auto">
          <a:xfrm>
            <a:off x="730251" y="3773649"/>
            <a:ext cx="1355724" cy="479524"/>
          </a:xfrm>
          <a:prstGeom prst="roundRect">
            <a:avLst>
              <a:gd name="adj" fmla="val 16667"/>
            </a:avLst>
          </a:prstGeom>
          <a:solidFill>
            <a:srgbClr val="008080"/>
          </a:solidFill>
          <a:ln>
            <a:headEnd/>
            <a:tailEnd/>
          </a:ln>
        </p:spPr>
        <p:style>
          <a:lnRef idx="0">
            <a:schemeClr val="accent3"/>
          </a:lnRef>
          <a:fillRef idx="3">
            <a:schemeClr val="accent3"/>
          </a:fillRef>
          <a:effectRef idx="3">
            <a:schemeClr val="accent3"/>
          </a:effectRef>
          <a:fontRef idx="minor">
            <a:schemeClr val="lt1"/>
          </a:fontRef>
        </p:style>
        <p:txBody>
          <a:bodyPr wrap="square" anchor="ctr">
            <a:spAutoFit/>
          </a:bodyPr>
          <a:lstStyle/>
          <a:p>
            <a:pPr algn="ctr" eaLnBrk="1" hangingPunct="1">
              <a:defRPr/>
            </a:pPr>
            <a:endParaRPr lang="en-US" dirty="0">
              <a:solidFill>
                <a:schemeClr val="bg1"/>
              </a:solidFill>
            </a:endParaRPr>
          </a:p>
        </p:txBody>
      </p:sp>
    </p:spTree>
    <p:extLst>
      <p:ext uri="{BB962C8B-B14F-4D97-AF65-F5344CB8AC3E}">
        <p14:creationId xmlns:p14="http://schemas.microsoft.com/office/powerpoint/2010/main" val="13987757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0"/>
          </p:nvPr>
        </p:nvSpPr>
        <p:spPr>
          <a:xfrm>
            <a:off x="457200" y="1417638"/>
            <a:ext cx="1090613" cy="71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1"/>
          </p:nvPr>
        </p:nvSpPr>
        <p:spPr>
          <a:xfrm>
            <a:off x="1835150" y="1557338"/>
            <a:ext cx="1081088" cy="43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2"/>
          </p:nvPr>
        </p:nvSpPr>
        <p:spPr>
          <a:xfrm>
            <a:off x="3203575" y="1484313"/>
            <a:ext cx="792163" cy="50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p:cNvSpPr>
            <a:spLocks noGrp="1"/>
          </p:cNvSpPr>
          <p:nvPr>
            <p:ph sz="quarter" idx="13"/>
          </p:nvPr>
        </p:nvSpPr>
        <p:spPr>
          <a:xfrm>
            <a:off x="4427538" y="1557338"/>
            <a:ext cx="865187" cy="43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p:cNvSpPr>
            <a:spLocks noGrp="1"/>
          </p:cNvSpPr>
          <p:nvPr>
            <p:ph sz="quarter" idx="14"/>
          </p:nvPr>
        </p:nvSpPr>
        <p:spPr>
          <a:xfrm>
            <a:off x="5651500" y="1557338"/>
            <a:ext cx="936625" cy="576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5"/>
          </p:nvPr>
        </p:nvSpPr>
        <p:spPr>
          <a:xfrm>
            <a:off x="6875463" y="1557338"/>
            <a:ext cx="1296987" cy="576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8"/>
          <p:cNvSpPr>
            <a:spLocks noGrp="1"/>
          </p:cNvSpPr>
          <p:nvPr>
            <p:ph sz="quarter" idx="16"/>
          </p:nvPr>
        </p:nvSpPr>
        <p:spPr>
          <a:xfrm>
            <a:off x="755650" y="2420938"/>
            <a:ext cx="1223963" cy="50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0"/>
          <p:cNvSpPr>
            <a:spLocks noGrp="1"/>
          </p:cNvSpPr>
          <p:nvPr>
            <p:ph sz="quarter" idx="17"/>
          </p:nvPr>
        </p:nvSpPr>
        <p:spPr>
          <a:xfrm>
            <a:off x="2484438" y="2349500"/>
            <a:ext cx="1511300" cy="574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2"/>
          <p:cNvSpPr>
            <a:spLocks noGrp="1"/>
          </p:cNvSpPr>
          <p:nvPr>
            <p:ph sz="quarter" idx="18"/>
          </p:nvPr>
        </p:nvSpPr>
        <p:spPr>
          <a:xfrm>
            <a:off x="4427538" y="2420938"/>
            <a:ext cx="1223962" cy="50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467043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0"/>
          </p:nvPr>
        </p:nvSpPr>
        <p:spPr>
          <a:xfrm>
            <a:off x="457200" y="1557338"/>
            <a:ext cx="946150" cy="35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1"/>
          </p:nvPr>
        </p:nvSpPr>
        <p:spPr>
          <a:xfrm>
            <a:off x="1547813" y="1557338"/>
            <a:ext cx="576262" cy="287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2"/>
          </p:nvPr>
        </p:nvSpPr>
        <p:spPr>
          <a:xfrm>
            <a:off x="2411413" y="1557338"/>
            <a:ext cx="647700" cy="35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p:cNvSpPr>
            <a:spLocks noGrp="1"/>
          </p:cNvSpPr>
          <p:nvPr>
            <p:ph sz="quarter" idx="13"/>
          </p:nvPr>
        </p:nvSpPr>
        <p:spPr>
          <a:xfrm>
            <a:off x="3276600" y="1557338"/>
            <a:ext cx="647700" cy="287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p:cNvSpPr>
            <a:spLocks noGrp="1"/>
          </p:cNvSpPr>
          <p:nvPr>
            <p:ph sz="quarter" idx="14"/>
          </p:nvPr>
        </p:nvSpPr>
        <p:spPr>
          <a:xfrm>
            <a:off x="4067175" y="1557338"/>
            <a:ext cx="720725" cy="35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5"/>
          </p:nvPr>
        </p:nvSpPr>
        <p:spPr>
          <a:xfrm>
            <a:off x="5003800" y="1557338"/>
            <a:ext cx="720725" cy="35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8"/>
          <p:cNvSpPr>
            <a:spLocks noGrp="1"/>
          </p:cNvSpPr>
          <p:nvPr>
            <p:ph sz="quarter" idx="16"/>
          </p:nvPr>
        </p:nvSpPr>
        <p:spPr>
          <a:xfrm>
            <a:off x="5940425" y="1557338"/>
            <a:ext cx="647700" cy="35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0"/>
          <p:cNvSpPr>
            <a:spLocks noGrp="1"/>
          </p:cNvSpPr>
          <p:nvPr>
            <p:ph sz="quarter" idx="17"/>
          </p:nvPr>
        </p:nvSpPr>
        <p:spPr>
          <a:xfrm>
            <a:off x="6804025" y="1417638"/>
            <a:ext cx="504825" cy="427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2"/>
          <p:cNvSpPr>
            <a:spLocks noGrp="1"/>
          </p:cNvSpPr>
          <p:nvPr>
            <p:ph sz="quarter" idx="18"/>
          </p:nvPr>
        </p:nvSpPr>
        <p:spPr>
          <a:xfrm>
            <a:off x="7596188" y="1557338"/>
            <a:ext cx="504825" cy="287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24"/>
          <p:cNvSpPr>
            <a:spLocks noGrp="1"/>
          </p:cNvSpPr>
          <p:nvPr>
            <p:ph sz="quarter" idx="19"/>
          </p:nvPr>
        </p:nvSpPr>
        <p:spPr>
          <a:xfrm>
            <a:off x="457200" y="1989138"/>
            <a:ext cx="946150" cy="50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6"/>
          <p:cNvSpPr>
            <a:spLocks noGrp="1"/>
          </p:cNvSpPr>
          <p:nvPr>
            <p:ph sz="quarter" idx="20"/>
          </p:nvPr>
        </p:nvSpPr>
        <p:spPr>
          <a:xfrm>
            <a:off x="1763713" y="2060575"/>
            <a:ext cx="504825"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Content Placeholder 28"/>
          <p:cNvSpPr>
            <a:spLocks noGrp="1"/>
          </p:cNvSpPr>
          <p:nvPr>
            <p:ph sz="quarter" idx="21"/>
          </p:nvPr>
        </p:nvSpPr>
        <p:spPr>
          <a:xfrm>
            <a:off x="2627313" y="2133600"/>
            <a:ext cx="431800" cy="35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Content Placeholder 30"/>
          <p:cNvSpPr>
            <a:spLocks noGrp="1"/>
          </p:cNvSpPr>
          <p:nvPr>
            <p:ph sz="quarter" idx="22"/>
          </p:nvPr>
        </p:nvSpPr>
        <p:spPr>
          <a:xfrm>
            <a:off x="3348038" y="2060575"/>
            <a:ext cx="431800"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Content Placeholder 32"/>
          <p:cNvSpPr>
            <a:spLocks noGrp="1"/>
          </p:cNvSpPr>
          <p:nvPr>
            <p:ph sz="quarter" idx="23"/>
          </p:nvPr>
        </p:nvSpPr>
        <p:spPr>
          <a:xfrm>
            <a:off x="4067175" y="2133600"/>
            <a:ext cx="720725" cy="5032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7" name="Rectangle 15"/>
          <p:cNvSpPr>
            <a:spLocks noChangeArrowheads="1"/>
          </p:cNvSpPr>
          <p:nvPr userDrawn="1"/>
        </p:nvSpPr>
        <p:spPr bwMode="auto">
          <a:xfrm>
            <a:off x="1179513" y="3027455"/>
            <a:ext cx="1398587" cy="834309"/>
          </a:xfrm>
          <a:prstGeom prst="rect">
            <a:avLst/>
          </a:prstGeom>
          <a:gradFill rotWithShape="1">
            <a:gsLst>
              <a:gs pos="0">
                <a:srgbClr val="FFAC6C"/>
              </a:gs>
              <a:gs pos="100000">
                <a:srgbClr val="FF8700"/>
              </a:gs>
            </a:gsLst>
            <a:lin ang="5400000"/>
          </a:gradFill>
          <a:ln w="9525">
            <a:solidFill>
              <a:srgbClr val="FA8410"/>
            </a:solidFill>
            <a:miter lim="800000"/>
            <a:headEnd/>
            <a:tailEnd/>
          </a:ln>
          <a:effectLst>
            <a:outerShdw blurRad="40000" dist="23000" dir="5400000" rotWithShape="0">
              <a:srgbClr val="000000">
                <a:alpha val="34998"/>
              </a:srgbClr>
            </a:outerShdw>
          </a:effectLst>
        </p:spPr>
        <p:txBody>
          <a:bodyPr wrap="square" anchor="ctr">
            <a:spAutoFit/>
          </a:bodyPr>
          <a:lstStyle/>
          <a:p>
            <a:pPr algn="ctr" eaLnBrk="1" hangingPunct="1">
              <a:defRPr/>
            </a:pPr>
            <a:endParaRPr lang="en-US" dirty="0">
              <a:latin typeface="+mn-lt"/>
              <a:ea typeface="+mn-ea"/>
            </a:endParaRPr>
          </a:p>
        </p:txBody>
      </p:sp>
      <p:sp>
        <p:nvSpPr>
          <p:cNvPr id="38" name="Rectangle 16"/>
          <p:cNvSpPr>
            <a:spLocks noChangeArrowheads="1"/>
          </p:cNvSpPr>
          <p:nvPr userDrawn="1"/>
        </p:nvSpPr>
        <p:spPr bwMode="auto">
          <a:xfrm>
            <a:off x="3181350" y="3229597"/>
            <a:ext cx="2767013" cy="461665"/>
          </a:xfrm>
          <a:prstGeom prst="rect">
            <a:avLst/>
          </a:prstGeom>
          <a:gradFill rotWithShape="1">
            <a:gsLst>
              <a:gs pos="0">
                <a:srgbClr val="FFAC6C"/>
              </a:gs>
              <a:gs pos="100000">
                <a:srgbClr val="FF8700"/>
              </a:gs>
            </a:gsLst>
            <a:lin ang="5400000"/>
          </a:gradFill>
          <a:ln w="9525">
            <a:solidFill>
              <a:srgbClr val="FA8410"/>
            </a:solidFill>
            <a:miter lim="800000"/>
            <a:headEnd/>
            <a:tailEnd/>
          </a:ln>
          <a:effectLst>
            <a:outerShdw blurRad="40000" dist="23000" dir="5400000" rotWithShape="0">
              <a:srgbClr val="000000">
                <a:alpha val="34998"/>
              </a:srgbClr>
            </a:outerShdw>
          </a:effectLst>
        </p:spPr>
        <p:txBody>
          <a:bodyPr wrap="square" anchor="ctr">
            <a:spAutoFit/>
          </a:bodyPr>
          <a:lstStyle/>
          <a:p>
            <a:pPr algn="ctr" eaLnBrk="1" hangingPunct="1">
              <a:defRPr/>
            </a:pPr>
            <a:endParaRPr lang="en-US" dirty="0">
              <a:solidFill>
                <a:schemeClr val="accent4"/>
              </a:solidFill>
              <a:latin typeface="+mn-lt"/>
              <a:ea typeface="+mn-ea"/>
            </a:endParaRPr>
          </a:p>
        </p:txBody>
      </p:sp>
      <p:sp>
        <p:nvSpPr>
          <p:cNvPr id="39" name="Rectangle 17"/>
          <p:cNvSpPr>
            <a:spLocks noChangeArrowheads="1"/>
          </p:cNvSpPr>
          <p:nvPr userDrawn="1"/>
        </p:nvSpPr>
        <p:spPr bwMode="auto">
          <a:xfrm>
            <a:off x="6626225" y="3007057"/>
            <a:ext cx="1398588" cy="830405"/>
          </a:xfrm>
          <a:prstGeom prst="rect">
            <a:avLst/>
          </a:prstGeom>
          <a:gradFill rotWithShape="1">
            <a:gsLst>
              <a:gs pos="0">
                <a:srgbClr val="FFAC6C"/>
              </a:gs>
              <a:gs pos="100000">
                <a:srgbClr val="FF8700"/>
              </a:gs>
            </a:gsLst>
            <a:lin ang="5400000"/>
          </a:gradFill>
          <a:ln w="9525">
            <a:solidFill>
              <a:srgbClr val="FA8410"/>
            </a:solidFill>
            <a:miter lim="800000"/>
            <a:headEnd/>
            <a:tailEnd/>
          </a:ln>
          <a:effectLst>
            <a:outerShdw blurRad="40000" dist="23000" dir="5400000" rotWithShape="0">
              <a:srgbClr val="000000">
                <a:alpha val="34998"/>
              </a:srgbClr>
            </a:outerShdw>
          </a:effectLst>
        </p:spPr>
        <p:txBody>
          <a:bodyPr wrap="square" anchor="ctr">
            <a:spAutoFit/>
          </a:bodyPr>
          <a:lstStyle/>
          <a:p>
            <a:pPr algn="ctr" eaLnBrk="1" hangingPunct="1">
              <a:defRPr/>
            </a:pPr>
            <a:endParaRPr lang="en-US" dirty="0">
              <a:solidFill>
                <a:srgbClr val="000000"/>
              </a:solidFill>
              <a:latin typeface="+mn-lt"/>
              <a:ea typeface="+mn-ea"/>
            </a:endParaRPr>
          </a:p>
        </p:txBody>
      </p:sp>
    </p:spTree>
    <p:extLst>
      <p:ext uri="{BB962C8B-B14F-4D97-AF65-F5344CB8AC3E}">
        <p14:creationId xmlns:p14="http://schemas.microsoft.com/office/powerpoint/2010/main" val="3418046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7355160" cy="8926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fld id="{E18638D0-6637-BB49-852D-B3E110D28A45}" type="datetime1">
              <a:rPr lang="en-US" altLang="en-US"/>
              <a:pPr>
                <a:defRPr/>
              </a:pPr>
              <a:t>8/1/2018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18E2BF-ED8E-0A4C-A9EB-13F055A5F6D6}" type="slidenum">
              <a:rPr lang="en-US" altLang="en-US"/>
              <a:pPr>
                <a:defRPr/>
              </a:pPr>
              <a:t>‹#›</a:t>
            </a:fld>
            <a:endParaRPr lang="en-US" altLang="en-US"/>
          </a:p>
        </p:txBody>
      </p:sp>
      <p:sp>
        <p:nvSpPr>
          <p:cNvPr id="8" name="Text Placeholder 7">
            <a:extLst>
              <a:ext uri="{FF2B5EF4-FFF2-40B4-BE49-F238E27FC236}">
                <a16:creationId xmlns:a16="http://schemas.microsoft.com/office/drawing/2014/main" id="{74794E71-B98A-41E5-AB28-CFA255EADFAF}"/>
              </a:ext>
            </a:extLst>
          </p:cNvPr>
          <p:cNvSpPr>
            <a:spLocks noGrp="1"/>
          </p:cNvSpPr>
          <p:nvPr>
            <p:ph type="body" sz="quarter" idx="13"/>
          </p:nvPr>
        </p:nvSpPr>
        <p:spPr>
          <a:xfrm>
            <a:off x="457200" y="2781300"/>
            <a:ext cx="7354888" cy="792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958596F5-9FFD-4CDA-923D-0C05FA1C23C8}"/>
              </a:ext>
            </a:extLst>
          </p:cNvPr>
          <p:cNvSpPr>
            <a:spLocks noGrp="1"/>
          </p:cNvSpPr>
          <p:nvPr>
            <p:ph type="body" sz="quarter" idx="14"/>
          </p:nvPr>
        </p:nvSpPr>
        <p:spPr>
          <a:xfrm>
            <a:off x="457200" y="3860800"/>
            <a:ext cx="7354888" cy="72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0960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12" name="AutoShape 7"/>
          <p:cNvSpPr>
            <a:spLocks noChangeArrowheads="1"/>
          </p:cNvSpPr>
          <p:nvPr userDrawn="1"/>
        </p:nvSpPr>
        <p:spPr bwMode="auto">
          <a:xfrm>
            <a:off x="163164" y="782866"/>
            <a:ext cx="8801248" cy="479524"/>
          </a:xfrm>
          <a:prstGeom prst="roundRect">
            <a:avLst>
              <a:gd name="adj" fmla="val 16667"/>
            </a:avLst>
          </a:prstGeom>
          <a:solidFill>
            <a:schemeClr val="bg2"/>
          </a:solidFill>
          <a:ln>
            <a:headEnd/>
            <a:tailEnd/>
          </a:ln>
        </p:spPr>
        <p:style>
          <a:lnRef idx="0">
            <a:schemeClr val="accent6"/>
          </a:lnRef>
          <a:fillRef idx="3">
            <a:schemeClr val="accent6"/>
          </a:fillRef>
          <a:effectRef idx="3">
            <a:schemeClr val="accent6"/>
          </a:effectRef>
          <a:fontRef idx="minor">
            <a:schemeClr val="lt1"/>
          </a:fontRef>
        </p:style>
        <p:txBody>
          <a:bodyPr wrap="none" anchor="ctr">
            <a:spAutoFit/>
          </a:bodyPr>
          <a:lstStyle/>
          <a:p>
            <a:pPr algn="ctr" eaLnBrk="1" hangingPunct="1">
              <a:defRPr/>
            </a:pPr>
            <a:endParaRPr lang="en-US" dirty="0">
              <a:solidFill>
                <a:schemeClr val="bg1"/>
              </a:solidFill>
            </a:endParaRPr>
          </a:p>
        </p:txBody>
      </p:sp>
      <p:sp>
        <p:nvSpPr>
          <p:cNvPr id="13" name="AutoShape 8"/>
          <p:cNvSpPr>
            <a:spLocks noChangeArrowheads="1"/>
          </p:cNvSpPr>
          <p:nvPr userDrawn="1"/>
        </p:nvSpPr>
        <p:spPr bwMode="auto">
          <a:xfrm>
            <a:off x="476251" y="1481366"/>
            <a:ext cx="1493838" cy="479524"/>
          </a:xfrm>
          <a:prstGeom prst="roundRect">
            <a:avLst>
              <a:gd name="adj" fmla="val 16667"/>
            </a:avLst>
          </a:prstGeom>
          <a:solidFill>
            <a:srgbClr val="008080"/>
          </a:solidFill>
          <a:ln>
            <a:headEnd/>
            <a:tailEnd/>
          </a:ln>
        </p:spPr>
        <p:style>
          <a:lnRef idx="0">
            <a:schemeClr val="accent6"/>
          </a:lnRef>
          <a:fillRef idx="3">
            <a:schemeClr val="accent6"/>
          </a:fillRef>
          <a:effectRef idx="3">
            <a:schemeClr val="accent6"/>
          </a:effectRef>
          <a:fontRef idx="minor">
            <a:schemeClr val="lt1"/>
          </a:fontRef>
        </p:style>
        <p:txBody>
          <a:bodyPr wrap="square" anchor="ctr">
            <a:spAutoFit/>
          </a:bodyPr>
          <a:lstStyle/>
          <a:p>
            <a:pPr algn="ctr" eaLnBrk="1" hangingPunct="1">
              <a:defRPr/>
            </a:pPr>
            <a:endParaRPr lang="en-US" dirty="0">
              <a:solidFill>
                <a:schemeClr val="bg1"/>
              </a:solidFill>
            </a:endParaRPr>
          </a:p>
        </p:txBody>
      </p:sp>
      <p:sp>
        <p:nvSpPr>
          <p:cNvPr id="14" name="AutoShape 9"/>
          <p:cNvSpPr>
            <a:spLocks noChangeArrowheads="1"/>
          </p:cNvSpPr>
          <p:nvPr userDrawn="1"/>
        </p:nvSpPr>
        <p:spPr bwMode="auto">
          <a:xfrm>
            <a:off x="476250" y="2724379"/>
            <a:ext cx="1335088" cy="479524"/>
          </a:xfrm>
          <a:prstGeom prst="roundRect">
            <a:avLst>
              <a:gd name="adj" fmla="val 16667"/>
            </a:avLst>
          </a:prstGeom>
          <a:solidFill>
            <a:srgbClr val="008080"/>
          </a:solidFill>
          <a:ln>
            <a:headEnd/>
            <a:tailEnd/>
          </a:ln>
        </p:spPr>
        <p:style>
          <a:lnRef idx="0">
            <a:schemeClr val="accent6"/>
          </a:lnRef>
          <a:fillRef idx="3">
            <a:schemeClr val="accent6"/>
          </a:fillRef>
          <a:effectRef idx="3">
            <a:schemeClr val="accent6"/>
          </a:effectRef>
          <a:fontRef idx="minor">
            <a:schemeClr val="lt1"/>
          </a:fontRef>
        </p:style>
        <p:txBody>
          <a:bodyPr wrap="square" anchor="ctr">
            <a:spAutoFit/>
          </a:bodyPr>
          <a:lstStyle/>
          <a:p>
            <a:pPr algn="ctr" eaLnBrk="1" hangingPunct="1">
              <a:defRPr/>
            </a:pPr>
            <a:endParaRPr lang="en-US" dirty="0">
              <a:solidFill>
                <a:schemeClr val="bg1"/>
              </a:solidFill>
            </a:endParaRPr>
          </a:p>
        </p:txBody>
      </p:sp>
      <p:sp>
        <p:nvSpPr>
          <p:cNvPr id="15" name="AutoShape 10"/>
          <p:cNvSpPr>
            <a:spLocks noChangeArrowheads="1"/>
          </p:cNvSpPr>
          <p:nvPr userDrawn="1"/>
        </p:nvSpPr>
        <p:spPr bwMode="auto">
          <a:xfrm>
            <a:off x="476250" y="4059466"/>
            <a:ext cx="1335087" cy="479524"/>
          </a:xfrm>
          <a:prstGeom prst="roundRect">
            <a:avLst>
              <a:gd name="adj" fmla="val 16667"/>
            </a:avLst>
          </a:prstGeom>
          <a:solidFill>
            <a:srgbClr val="008080"/>
          </a:solidFill>
          <a:ln>
            <a:headEnd/>
            <a:tailEnd/>
          </a:ln>
        </p:spPr>
        <p:style>
          <a:lnRef idx="0">
            <a:schemeClr val="accent6"/>
          </a:lnRef>
          <a:fillRef idx="3">
            <a:schemeClr val="accent6"/>
          </a:fillRef>
          <a:effectRef idx="3">
            <a:schemeClr val="accent6"/>
          </a:effectRef>
          <a:fontRef idx="minor">
            <a:schemeClr val="lt1"/>
          </a:fontRef>
        </p:style>
        <p:txBody>
          <a:bodyPr wrap="square" anchor="ctr">
            <a:spAutoFit/>
          </a:bodyPr>
          <a:lstStyle/>
          <a:p>
            <a:pPr algn="ctr" eaLnBrk="1" hangingPunct="1">
              <a:defRPr/>
            </a:pPr>
            <a:endParaRPr lang="en-US" dirty="0">
              <a:solidFill>
                <a:schemeClr val="bg1"/>
              </a:solidFill>
            </a:endParaRPr>
          </a:p>
        </p:txBody>
      </p:sp>
      <p:sp>
        <p:nvSpPr>
          <p:cNvPr id="17" name="Content Placeholder 16"/>
          <p:cNvSpPr>
            <a:spLocks noGrp="1"/>
          </p:cNvSpPr>
          <p:nvPr>
            <p:ph sz="quarter" idx="10"/>
          </p:nvPr>
        </p:nvSpPr>
        <p:spPr>
          <a:xfrm>
            <a:off x="2484438" y="1481138"/>
            <a:ext cx="1439862" cy="57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8"/>
          <p:cNvSpPr>
            <a:spLocks noGrp="1"/>
          </p:cNvSpPr>
          <p:nvPr>
            <p:ph sz="quarter" idx="11"/>
          </p:nvPr>
        </p:nvSpPr>
        <p:spPr>
          <a:xfrm>
            <a:off x="4067175" y="1481138"/>
            <a:ext cx="936625" cy="479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0"/>
          <p:cNvSpPr>
            <a:spLocks noGrp="1"/>
          </p:cNvSpPr>
          <p:nvPr>
            <p:ph sz="quarter" idx="12"/>
          </p:nvPr>
        </p:nvSpPr>
        <p:spPr>
          <a:xfrm>
            <a:off x="5219700" y="1481138"/>
            <a:ext cx="1008063" cy="479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2"/>
          <p:cNvSpPr>
            <a:spLocks noGrp="1"/>
          </p:cNvSpPr>
          <p:nvPr>
            <p:ph sz="quarter" idx="13"/>
          </p:nvPr>
        </p:nvSpPr>
        <p:spPr>
          <a:xfrm>
            <a:off x="6443663" y="1481138"/>
            <a:ext cx="720725" cy="57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24"/>
          <p:cNvSpPr>
            <a:spLocks noGrp="1"/>
          </p:cNvSpPr>
          <p:nvPr>
            <p:ph sz="quarter" idx="14"/>
          </p:nvPr>
        </p:nvSpPr>
        <p:spPr>
          <a:xfrm>
            <a:off x="2484438" y="2205038"/>
            <a:ext cx="1366837" cy="519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6"/>
          <p:cNvSpPr>
            <a:spLocks noGrp="1"/>
          </p:cNvSpPr>
          <p:nvPr>
            <p:ph sz="quarter" idx="15"/>
          </p:nvPr>
        </p:nvSpPr>
        <p:spPr>
          <a:xfrm>
            <a:off x="4067175" y="2205038"/>
            <a:ext cx="936625" cy="519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Content Placeholder 28"/>
          <p:cNvSpPr>
            <a:spLocks noGrp="1"/>
          </p:cNvSpPr>
          <p:nvPr>
            <p:ph sz="quarter" idx="16"/>
          </p:nvPr>
        </p:nvSpPr>
        <p:spPr>
          <a:xfrm>
            <a:off x="5219700" y="2205038"/>
            <a:ext cx="720725" cy="519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Content Placeholder 30"/>
          <p:cNvSpPr>
            <a:spLocks noGrp="1"/>
          </p:cNvSpPr>
          <p:nvPr>
            <p:ph sz="quarter" idx="17"/>
          </p:nvPr>
        </p:nvSpPr>
        <p:spPr>
          <a:xfrm>
            <a:off x="6227763" y="2205038"/>
            <a:ext cx="647700" cy="519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Content Placeholder 32"/>
          <p:cNvSpPr>
            <a:spLocks noGrp="1"/>
          </p:cNvSpPr>
          <p:nvPr>
            <p:ph sz="quarter" idx="18"/>
          </p:nvPr>
        </p:nvSpPr>
        <p:spPr>
          <a:xfrm>
            <a:off x="7164388" y="2205038"/>
            <a:ext cx="647700" cy="719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Content Placeholder 34"/>
          <p:cNvSpPr>
            <a:spLocks noGrp="1"/>
          </p:cNvSpPr>
          <p:nvPr>
            <p:ph sz="quarter" idx="19"/>
          </p:nvPr>
        </p:nvSpPr>
        <p:spPr>
          <a:xfrm>
            <a:off x="7451725" y="1481138"/>
            <a:ext cx="865188" cy="57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7" name="Content Placeholder 36"/>
          <p:cNvSpPr>
            <a:spLocks noGrp="1"/>
          </p:cNvSpPr>
          <p:nvPr>
            <p:ph sz="quarter" idx="20"/>
          </p:nvPr>
        </p:nvSpPr>
        <p:spPr>
          <a:xfrm>
            <a:off x="2484438" y="2924175"/>
            <a:ext cx="1223962" cy="433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Content Placeholder 38"/>
          <p:cNvSpPr>
            <a:spLocks noGrp="1"/>
          </p:cNvSpPr>
          <p:nvPr>
            <p:ph sz="quarter" idx="21"/>
          </p:nvPr>
        </p:nvSpPr>
        <p:spPr>
          <a:xfrm>
            <a:off x="3971925" y="2924175"/>
            <a:ext cx="815975" cy="576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1" name="Content Placeholder 40"/>
          <p:cNvSpPr>
            <a:spLocks noGrp="1"/>
          </p:cNvSpPr>
          <p:nvPr>
            <p:ph sz="quarter" idx="22"/>
          </p:nvPr>
        </p:nvSpPr>
        <p:spPr>
          <a:xfrm>
            <a:off x="5124450" y="2924175"/>
            <a:ext cx="1319213"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3" name="Content Placeholder 42"/>
          <p:cNvSpPr>
            <a:spLocks noGrp="1"/>
          </p:cNvSpPr>
          <p:nvPr>
            <p:ph sz="quarter" idx="23"/>
          </p:nvPr>
        </p:nvSpPr>
        <p:spPr>
          <a:xfrm>
            <a:off x="6804025" y="2924175"/>
            <a:ext cx="1152525" cy="93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5" name="Content Placeholder 44"/>
          <p:cNvSpPr>
            <a:spLocks noGrp="1"/>
          </p:cNvSpPr>
          <p:nvPr>
            <p:ph sz="quarter" idx="24"/>
          </p:nvPr>
        </p:nvSpPr>
        <p:spPr>
          <a:xfrm>
            <a:off x="2555875" y="3644900"/>
            <a:ext cx="1295400" cy="414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7" name="Content Placeholder 46"/>
          <p:cNvSpPr>
            <a:spLocks noGrp="1"/>
          </p:cNvSpPr>
          <p:nvPr>
            <p:ph sz="quarter" idx="25"/>
          </p:nvPr>
        </p:nvSpPr>
        <p:spPr>
          <a:xfrm>
            <a:off x="4284663" y="3716338"/>
            <a:ext cx="839787"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557992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0"/>
          </p:nvPr>
        </p:nvSpPr>
        <p:spPr>
          <a:xfrm>
            <a:off x="684213" y="1628775"/>
            <a:ext cx="1439862" cy="107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1"/>
          </p:nvPr>
        </p:nvSpPr>
        <p:spPr>
          <a:xfrm>
            <a:off x="2339975" y="1557338"/>
            <a:ext cx="1511300" cy="1150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2"/>
          </p:nvPr>
        </p:nvSpPr>
        <p:spPr>
          <a:xfrm>
            <a:off x="4140200" y="1628775"/>
            <a:ext cx="936625" cy="86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p:cNvSpPr>
            <a:spLocks noGrp="1"/>
          </p:cNvSpPr>
          <p:nvPr>
            <p:ph sz="quarter" idx="13"/>
          </p:nvPr>
        </p:nvSpPr>
        <p:spPr>
          <a:xfrm>
            <a:off x="5364163" y="1628775"/>
            <a:ext cx="1152525" cy="79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p:cNvSpPr>
            <a:spLocks noGrp="1"/>
          </p:cNvSpPr>
          <p:nvPr>
            <p:ph sz="quarter" idx="14"/>
          </p:nvPr>
        </p:nvSpPr>
        <p:spPr>
          <a:xfrm>
            <a:off x="6875463" y="1628775"/>
            <a:ext cx="936625" cy="576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5"/>
          </p:nvPr>
        </p:nvSpPr>
        <p:spPr>
          <a:xfrm>
            <a:off x="1187450" y="2852738"/>
            <a:ext cx="1871663" cy="86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32424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0"/>
          </p:nvPr>
        </p:nvSpPr>
        <p:spPr>
          <a:xfrm>
            <a:off x="684213" y="1628775"/>
            <a:ext cx="1871662" cy="79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1"/>
          </p:nvPr>
        </p:nvSpPr>
        <p:spPr>
          <a:xfrm>
            <a:off x="2771775" y="1557338"/>
            <a:ext cx="1008063" cy="719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2"/>
          </p:nvPr>
        </p:nvSpPr>
        <p:spPr>
          <a:xfrm>
            <a:off x="4140200" y="1484313"/>
            <a:ext cx="1008063"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p:cNvSpPr>
            <a:spLocks noGrp="1"/>
          </p:cNvSpPr>
          <p:nvPr>
            <p:ph sz="quarter" idx="13"/>
          </p:nvPr>
        </p:nvSpPr>
        <p:spPr>
          <a:xfrm>
            <a:off x="5364163" y="1557338"/>
            <a:ext cx="1295400" cy="719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p:cNvSpPr>
            <a:spLocks noGrp="1"/>
          </p:cNvSpPr>
          <p:nvPr>
            <p:ph sz="quarter" idx="14"/>
          </p:nvPr>
        </p:nvSpPr>
        <p:spPr>
          <a:xfrm>
            <a:off x="7019925" y="1628775"/>
            <a:ext cx="1081088" cy="576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5"/>
          </p:nvPr>
        </p:nvSpPr>
        <p:spPr>
          <a:xfrm>
            <a:off x="971550" y="2565400"/>
            <a:ext cx="2016125" cy="1150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8"/>
          <p:cNvSpPr>
            <a:spLocks noGrp="1"/>
          </p:cNvSpPr>
          <p:nvPr>
            <p:ph sz="quarter" idx="16"/>
          </p:nvPr>
        </p:nvSpPr>
        <p:spPr>
          <a:xfrm>
            <a:off x="3132138" y="2708275"/>
            <a:ext cx="1152525" cy="865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0"/>
          <p:cNvSpPr>
            <a:spLocks noGrp="1"/>
          </p:cNvSpPr>
          <p:nvPr>
            <p:ph sz="quarter" idx="17"/>
          </p:nvPr>
        </p:nvSpPr>
        <p:spPr>
          <a:xfrm>
            <a:off x="4643438" y="2708275"/>
            <a:ext cx="936625" cy="649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2"/>
          <p:cNvSpPr>
            <a:spLocks noGrp="1"/>
          </p:cNvSpPr>
          <p:nvPr>
            <p:ph sz="quarter" idx="18"/>
          </p:nvPr>
        </p:nvSpPr>
        <p:spPr>
          <a:xfrm>
            <a:off x="971550" y="4365625"/>
            <a:ext cx="1584325" cy="86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613621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0"/>
          </p:nvPr>
        </p:nvSpPr>
        <p:spPr>
          <a:xfrm>
            <a:off x="971550" y="1700213"/>
            <a:ext cx="2087563" cy="6492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1"/>
          </p:nvPr>
        </p:nvSpPr>
        <p:spPr>
          <a:xfrm>
            <a:off x="3419475" y="1700213"/>
            <a:ext cx="1657350" cy="576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2"/>
          </p:nvPr>
        </p:nvSpPr>
        <p:spPr>
          <a:xfrm>
            <a:off x="5292725" y="1700213"/>
            <a:ext cx="1295400"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p:cNvSpPr>
            <a:spLocks noGrp="1"/>
          </p:cNvSpPr>
          <p:nvPr>
            <p:ph sz="quarter" idx="13"/>
          </p:nvPr>
        </p:nvSpPr>
        <p:spPr>
          <a:xfrm>
            <a:off x="6875463" y="1700213"/>
            <a:ext cx="1584325" cy="649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p:cNvSpPr>
            <a:spLocks noGrp="1"/>
          </p:cNvSpPr>
          <p:nvPr>
            <p:ph sz="quarter" idx="14"/>
          </p:nvPr>
        </p:nvSpPr>
        <p:spPr>
          <a:xfrm>
            <a:off x="971550" y="2565400"/>
            <a:ext cx="2087563" cy="9350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Content Placeholder 2"/>
          <p:cNvSpPr>
            <a:spLocks noGrp="1"/>
          </p:cNvSpPr>
          <p:nvPr>
            <p:ph sz="quarter" idx="15"/>
          </p:nvPr>
        </p:nvSpPr>
        <p:spPr>
          <a:xfrm>
            <a:off x="2700338" y="4005263"/>
            <a:ext cx="1943100" cy="43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80418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900113" y="765175"/>
            <a:ext cx="2224087" cy="719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p:cNvSpPr>
            <a:spLocks noGrp="1"/>
          </p:cNvSpPr>
          <p:nvPr>
            <p:ph sz="quarter" idx="14"/>
          </p:nvPr>
        </p:nvSpPr>
        <p:spPr>
          <a:xfrm>
            <a:off x="3419475" y="765175"/>
            <a:ext cx="1439863" cy="576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5"/>
          </p:nvPr>
        </p:nvSpPr>
        <p:spPr>
          <a:xfrm>
            <a:off x="5076825" y="765175"/>
            <a:ext cx="1655763" cy="576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p:cNvSpPr>
            <a:spLocks noGrp="1"/>
          </p:cNvSpPr>
          <p:nvPr>
            <p:ph sz="quarter" idx="16"/>
          </p:nvPr>
        </p:nvSpPr>
        <p:spPr>
          <a:xfrm>
            <a:off x="971550" y="1773238"/>
            <a:ext cx="2152650" cy="792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7"/>
          </p:nvPr>
        </p:nvSpPr>
        <p:spPr>
          <a:xfrm>
            <a:off x="3635375" y="1844675"/>
            <a:ext cx="1441450"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itle 14"/>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quarter" idx="18"/>
          </p:nvPr>
        </p:nvSpPr>
        <p:spPr>
          <a:xfrm>
            <a:off x="6372225" y="1844675"/>
            <a:ext cx="1439863" cy="50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427965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33E7C175-8BB7-1A4E-A7D5-3D1961474284}" type="slidenum">
              <a:rPr lang="en-US" altLang="en-US"/>
              <a:pPr/>
              <a:t>‹#›</a:t>
            </a:fld>
            <a:endParaRPr lang="en-US" altLang="en-US"/>
          </a:p>
        </p:txBody>
      </p:sp>
    </p:spTree>
    <p:extLst>
      <p:ext uri="{BB962C8B-B14F-4D97-AF65-F5344CB8AC3E}">
        <p14:creationId xmlns:p14="http://schemas.microsoft.com/office/powerpoint/2010/main" val="20625548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A220C463-B19C-3B4C-825D-A8B49A47A03A}" type="slidenum">
              <a:rPr lang="en-US" altLang="en-US"/>
              <a:pPr/>
              <a:t>‹#›</a:t>
            </a:fld>
            <a:endParaRPr lang="en-US" altLang="en-US"/>
          </a:p>
        </p:txBody>
      </p:sp>
    </p:spTree>
    <p:extLst>
      <p:ext uri="{BB962C8B-B14F-4D97-AF65-F5344CB8AC3E}">
        <p14:creationId xmlns:p14="http://schemas.microsoft.com/office/powerpoint/2010/main" val="12561712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CB71294C-0506-5C40-BCCD-6710B2B1ECB2}" type="slidenum">
              <a:rPr lang="en-US" altLang="en-US"/>
              <a:pPr/>
              <a:t>‹#›</a:t>
            </a:fld>
            <a:endParaRPr lang="en-US" altLang="en-US"/>
          </a:p>
        </p:txBody>
      </p:sp>
    </p:spTree>
    <p:extLst>
      <p:ext uri="{BB962C8B-B14F-4D97-AF65-F5344CB8AC3E}">
        <p14:creationId xmlns:p14="http://schemas.microsoft.com/office/powerpoint/2010/main" val="894714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3DF5955B-2598-B747-96F1-0AAFDFA5101B}" type="slidenum">
              <a:rPr lang="en-US" altLang="en-US"/>
              <a:pPr/>
              <a:t>‹#›</a:t>
            </a:fld>
            <a:endParaRPr lang="en-US" altLang="en-US"/>
          </a:p>
        </p:txBody>
      </p:sp>
    </p:spTree>
    <p:extLst>
      <p:ext uri="{BB962C8B-B14F-4D97-AF65-F5344CB8AC3E}">
        <p14:creationId xmlns:p14="http://schemas.microsoft.com/office/powerpoint/2010/main" val="17527104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8" name="Content Placeholder 7"/>
          <p:cNvSpPr>
            <a:spLocks noGrp="1"/>
          </p:cNvSpPr>
          <p:nvPr>
            <p:ph sz="quarter" idx="13"/>
          </p:nvPr>
        </p:nvSpPr>
        <p:spPr>
          <a:xfrm>
            <a:off x="1187450" y="3789363"/>
            <a:ext cx="3384550" cy="9350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4"/>
          </p:nvPr>
        </p:nvSpPr>
        <p:spPr>
          <a:xfrm>
            <a:off x="4716463" y="3716338"/>
            <a:ext cx="1836737" cy="10810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p:cNvSpPr>
            <a:spLocks noGrp="1"/>
          </p:cNvSpPr>
          <p:nvPr>
            <p:ph sz="quarter" idx="15"/>
          </p:nvPr>
        </p:nvSpPr>
        <p:spPr>
          <a:xfrm>
            <a:off x="6875463" y="3789363"/>
            <a:ext cx="1152525" cy="9350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5">
            <a:extLst>
              <a:ext uri="{FF2B5EF4-FFF2-40B4-BE49-F238E27FC236}">
                <a16:creationId xmlns:a16="http://schemas.microsoft.com/office/drawing/2014/main" id="{74E726E9-600A-4F0F-B7CB-D98813D36C2D}"/>
              </a:ext>
            </a:extLst>
          </p:cNvPr>
          <p:cNvSpPr>
            <a:spLocks noGrp="1"/>
          </p:cNvSpPr>
          <p:nvPr>
            <p:ph sz="quarter" idx="16"/>
          </p:nvPr>
        </p:nvSpPr>
        <p:spPr>
          <a:xfrm>
            <a:off x="255424" y="6541960"/>
            <a:ext cx="8646044" cy="334436"/>
          </a:xfrm>
        </p:spPr>
        <p:txBody>
          <a:bodyPr/>
          <a:lstStyle/>
          <a:p>
            <a:pPr marL="0" lvl="0" indent="0" algn="ctr" defTabSz="457200">
              <a:spcBef>
                <a:spcPct val="0"/>
              </a:spcBef>
              <a:buNone/>
              <a:defRPr/>
            </a:pPr>
            <a:r>
              <a:rPr lang="en-US" sz="1000" i="1" kern="1200" dirty="0">
                <a:solidFill>
                  <a:prstClr val="black"/>
                </a:solidFill>
                <a:latin typeface="Arial" charset="0"/>
                <a:ea typeface="MS PGothic" charset="-128"/>
                <a:cs typeface="+mn-cs"/>
              </a:rPr>
              <a:t>Copyright © McGraw-Hill Education. All rights reserved. No reproduction or distribution without the prior written consent of McGraw-Hill Education.</a:t>
            </a:r>
            <a:endParaRPr lang="en-US" altLang="en-US" sz="1000" kern="1200" dirty="0">
              <a:solidFill>
                <a:prstClr val="black"/>
              </a:solidFill>
              <a:latin typeface="Arial" charset="0"/>
              <a:ea typeface="MS PGothic" charset="-128"/>
              <a:cs typeface="+mn-cs"/>
            </a:endParaRPr>
          </a:p>
        </p:txBody>
      </p:sp>
    </p:spTree>
    <p:extLst>
      <p:ext uri="{BB962C8B-B14F-4D97-AF65-F5344CB8AC3E}">
        <p14:creationId xmlns:p14="http://schemas.microsoft.com/office/powerpoint/2010/main" val="792254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8E93C9C-EA96-354C-AD6C-FBE8DAF19035}" type="datetime1">
              <a:rPr lang="en-US" altLang="en-US"/>
              <a:pPr>
                <a:defRPr/>
              </a:pPr>
              <a:t>8/1/2018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D4534B-DF3C-734A-8519-61514F0F3704}" type="slidenum">
              <a:rPr lang="en-US" altLang="en-US"/>
              <a:pPr>
                <a:defRPr/>
              </a:pPr>
              <a:t>‹#›</a:t>
            </a:fld>
            <a:endParaRPr lang="en-US" altLang="en-US"/>
          </a:p>
        </p:txBody>
      </p:sp>
    </p:spTree>
    <p:extLst>
      <p:ext uri="{BB962C8B-B14F-4D97-AF65-F5344CB8AC3E}">
        <p14:creationId xmlns:p14="http://schemas.microsoft.com/office/powerpoint/2010/main" val="1613133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0D92A49C-968A-244B-A059-3FA8ED5F2EA5}" type="slidenum">
              <a:rPr lang="en-US" altLang="en-US"/>
              <a:pPr/>
              <a:t>‹#›</a:t>
            </a:fld>
            <a:endParaRPr lang="en-US" altLang="en-US"/>
          </a:p>
        </p:txBody>
      </p:sp>
    </p:spTree>
    <p:extLst>
      <p:ext uri="{BB962C8B-B14F-4D97-AF65-F5344CB8AC3E}">
        <p14:creationId xmlns:p14="http://schemas.microsoft.com/office/powerpoint/2010/main" val="9471169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3AFD6EDF-3120-DA4D-8FBB-33AB24978366}" type="slidenum">
              <a:rPr lang="en-US" altLang="en-US"/>
              <a:pPr/>
              <a:t>‹#›</a:t>
            </a:fld>
            <a:endParaRPr lang="en-US" altLang="en-US"/>
          </a:p>
        </p:txBody>
      </p:sp>
    </p:spTree>
    <p:extLst>
      <p:ext uri="{BB962C8B-B14F-4D97-AF65-F5344CB8AC3E}">
        <p14:creationId xmlns:p14="http://schemas.microsoft.com/office/powerpoint/2010/main" val="32234705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9BE822C5-9F63-524C-B0B9-62E9963E7C79}" type="slidenum">
              <a:rPr lang="en-US" altLang="en-US"/>
              <a:pPr/>
              <a:t>‹#›</a:t>
            </a:fld>
            <a:endParaRPr lang="en-US" altLang="en-US"/>
          </a:p>
        </p:txBody>
      </p:sp>
    </p:spTree>
    <p:extLst>
      <p:ext uri="{BB962C8B-B14F-4D97-AF65-F5344CB8AC3E}">
        <p14:creationId xmlns:p14="http://schemas.microsoft.com/office/powerpoint/2010/main" val="25428106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E95B3E44-DE0E-3845-BA7E-F5B51390738E}" type="slidenum">
              <a:rPr lang="en-US" altLang="en-US"/>
              <a:pPr/>
              <a:t>‹#›</a:t>
            </a:fld>
            <a:endParaRPr lang="en-US" altLang="en-US"/>
          </a:p>
        </p:txBody>
      </p:sp>
    </p:spTree>
    <p:extLst>
      <p:ext uri="{BB962C8B-B14F-4D97-AF65-F5344CB8AC3E}">
        <p14:creationId xmlns:p14="http://schemas.microsoft.com/office/powerpoint/2010/main" val="31796242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C188684D-E4DD-ED4E-A4C6-D322D37D69C0}" type="slidenum">
              <a:rPr lang="en-US" altLang="en-US"/>
              <a:pPr/>
              <a:t>‹#›</a:t>
            </a:fld>
            <a:endParaRPr lang="en-US" altLang="en-US"/>
          </a:p>
        </p:txBody>
      </p:sp>
    </p:spTree>
    <p:extLst>
      <p:ext uri="{BB962C8B-B14F-4D97-AF65-F5344CB8AC3E}">
        <p14:creationId xmlns:p14="http://schemas.microsoft.com/office/powerpoint/2010/main" val="40552489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7DDD8596-BE6C-044A-820F-A631A7BA4840}" type="slidenum">
              <a:rPr lang="en-US" altLang="en-US"/>
              <a:pPr/>
              <a:t>‹#›</a:t>
            </a:fld>
            <a:endParaRPr lang="en-US" altLang="en-US"/>
          </a:p>
        </p:txBody>
      </p:sp>
    </p:spTree>
    <p:extLst>
      <p:ext uri="{BB962C8B-B14F-4D97-AF65-F5344CB8AC3E}">
        <p14:creationId xmlns:p14="http://schemas.microsoft.com/office/powerpoint/2010/main" val="33952864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33E7C175-8BB7-1A4E-A7D5-3D1961474284}" type="slidenum">
              <a:rPr lang="en-US" altLang="en-US"/>
              <a:pPr/>
              <a:t>‹#›</a:t>
            </a:fld>
            <a:endParaRPr lang="en-US" altLang="en-US"/>
          </a:p>
        </p:txBody>
      </p:sp>
    </p:spTree>
    <p:extLst>
      <p:ext uri="{BB962C8B-B14F-4D97-AF65-F5344CB8AC3E}">
        <p14:creationId xmlns:p14="http://schemas.microsoft.com/office/powerpoint/2010/main" val="28912214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A220C463-B19C-3B4C-825D-A8B49A47A03A}" type="slidenum">
              <a:rPr lang="en-US" altLang="en-US"/>
              <a:pPr/>
              <a:t>‹#›</a:t>
            </a:fld>
            <a:endParaRPr lang="en-US" altLang="en-US"/>
          </a:p>
        </p:txBody>
      </p:sp>
    </p:spTree>
    <p:extLst>
      <p:ext uri="{BB962C8B-B14F-4D97-AF65-F5344CB8AC3E}">
        <p14:creationId xmlns:p14="http://schemas.microsoft.com/office/powerpoint/2010/main" val="7553427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CB71294C-0506-5C40-BCCD-6710B2B1ECB2}" type="slidenum">
              <a:rPr lang="en-US" altLang="en-US"/>
              <a:pPr/>
              <a:t>‹#›</a:t>
            </a:fld>
            <a:endParaRPr lang="en-US" altLang="en-US"/>
          </a:p>
        </p:txBody>
      </p:sp>
    </p:spTree>
    <p:extLst>
      <p:ext uri="{BB962C8B-B14F-4D97-AF65-F5344CB8AC3E}">
        <p14:creationId xmlns:p14="http://schemas.microsoft.com/office/powerpoint/2010/main" val="16380246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3DF5955B-2598-B747-96F1-0AAFDFA5101B}" type="slidenum">
              <a:rPr lang="en-US" altLang="en-US"/>
              <a:pPr/>
              <a:t>‹#›</a:t>
            </a:fld>
            <a:endParaRPr lang="en-US" altLang="en-US"/>
          </a:p>
        </p:txBody>
      </p:sp>
    </p:spTree>
    <p:extLst>
      <p:ext uri="{BB962C8B-B14F-4D97-AF65-F5344CB8AC3E}">
        <p14:creationId xmlns:p14="http://schemas.microsoft.com/office/powerpoint/2010/main" val="510852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9245C3EE-7A44-2B47-9659-F5D10E0287FD}" type="datetime1">
              <a:rPr lang="en-US" altLang="en-US"/>
              <a:pPr>
                <a:defRPr/>
              </a:pPr>
              <a:t>8/1/2018</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DFB960-8A5D-4E4D-8E7D-2D694A79777D}" type="slidenum">
              <a:rPr lang="en-US" altLang="en-US"/>
              <a:pPr>
                <a:defRPr/>
              </a:pPr>
              <a:t>‹#›</a:t>
            </a:fld>
            <a:endParaRPr lang="en-US" altLang="en-US"/>
          </a:p>
        </p:txBody>
      </p:sp>
      <p:sp>
        <p:nvSpPr>
          <p:cNvPr id="9" name="Content Placeholder 8">
            <a:extLst>
              <a:ext uri="{FF2B5EF4-FFF2-40B4-BE49-F238E27FC236}">
                <a16:creationId xmlns:a16="http://schemas.microsoft.com/office/drawing/2014/main" id="{758E7AA8-A41E-4124-9EC5-DE7A845E09FD}"/>
              </a:ext>
            </a:extLst>
          </p:cNvPr>
          <p:cNvSpPr>
            <a:spLocks noGrp="1"/>
          </p:cNvSpPr>
          <p:nvPr>
            <p:ph sz="quarter" idx="13"/>
          </p:nvPr>
        </p:nvSpPr>
        <p:spPr>
          <a:xfrm>
            <a:off x="323850" y="4868863"/>
            <a:ext cx="3887788" cy="792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8472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457200" y="1600201"/>
            <a:ext cx="3826768" cy="60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1</a:t>
            </a:r>
          </a:p>
        </p:txBody>
      </p:sp>
      <p:sp>
        <p:nvSpPr>
          <p:cNvPr id="4" name="Content Placeholder 3"/>
          <p:cNvSpPr>
            <a:spLocks noGrp="1"/>
          </p:cNvSpPr>
          <p:nvPr>
            <p:ph sz="half" idx="2" hasCustomPrompt="1"/>
          </p:nvPr>
        </p:nvSpPr>
        <p:spPr>
          <a:xfrm>
            <a:off x="4648200" y="1600200"/>
            <a:ext cx="4038600" cy="6096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2</a:t>
            </a:r>
          </a:p>
        </p:txBody>
      </p:sp>
      <p:sp>
        <p:nvSpPr>
          <p:cNvPr id="5" name="Rectangle 4"/>
          <p:cNvSpPr>
            <a:spLocks noGrp="1" noChangeArrowheads="1"/>
          </p:cNvSpPr>
          <p:nvPr>
            <p:ph type="dt" sz="half" idx="10"/>
          </p:nvPr>
        </p:nvSpPr>
        <p:spPr>
          <a:ln/>
        </p:spPr>
        <p:txBody>
          <a:bodyPr/>
          <a:lstStyle>
            <a:lvl1pPr>
              <a:defRPr/>
            </a:lvl1pPr>
          </a:lstStyle>
          <a:p>
            <a:pPr>
              <a:defRPr/>
            </a:pPr>
            <a:fld id="{9245C3EE-7A44-2B47-9659-F5D10E0287FD}" type="datetime1">
              <a:rPr lang="en-US" altLang="en-US"/>
              <a:pPr>
                <a:defRPr/>
              </a:pPr>
              <a:t>8/1/2018</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DFB960-8A5D-4E4D-8E7D-2D694A79777D}" type="slidenum">
              <a:rPr lang="en-US" altLang="en-US"/>
              <a:pPr>
                <a:defRPr/>
              </a:pPr>
              <a:t>‹#›</a:t>
            </a:fld>
            <a:endParaRPr lang="en-US" altLang="en-US"/>
          </a:p>
        </p:txBody>
      </p:sp>
      <p:sp>
        <p:nvSpPr>
          <p:cNvPr id="8" name="AutoShape 4">
            <a:extLst>
              <a:ext uri="{FF2B5EF4-FFF2-40B4-BE49-F238E27FC236}">
                <a16:creationId xmlns:a16="http://schemas.microsoft.com/office/drawing/2014/main" id="{1FAD14AB-341E-4439-8CE2-8E29786D5C7B}"/>
              </a:ext>
            </a:extLst>
          </p:cNvPr>
          <p:cNvSpPr>
            <a:spLocks noChangeArrowheads="1"/>
          </p:cNvSpPr>
          <p:nvPr userDrawn="1"/>
        </p:nvSpPr>
        <p:spPr bwMode="auto">
          <a:xfrm>
            <a:off x="1827213" y="1066800"/>
            <a:ext cx="5413375"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defTabSz="914400" eaLnBrk="1" hangingPunct="1">
              <a:defRPr/>
            </a:pPr>
            <a:r>
              <a:rPr lang="en-US" dirty="0">
                <a:solidFill>
                  <a:srgbClr val="008080"/>
                </a:solidFill>
              </a:rPr>
              <a:t>HOW TO Name an Alkene or Alkyne</a:t>
            </a:r>
          </a:p>
        </p:txBody>
      </p:sp>
      <p:sp>
        <p:nvSpPr>
          <p:cNvPr id="10" name="Content Placeholder 9">
            <a:extLst>
              <a:ext uri="{FF2B5EF4-FFF2-40B4-BE49-F238E27FC236}">
                <a16:creationId xmlns:a16="http://schemas.microsoft.com/office/drawing/2014/main" id="{B5D04065-9F4D-4EED-BD4A-EFA1EC41C0E6}"/>
              </a:ext>
            </a:extLst>
          </p:cNvPr>
          <p:cNvSpPr>
            <a:spLocks noGrp="1"/>
          </p:cNvSpPr>
          <p:nvPr>
            <p:ph sz="quarter" idx="13" hasCustomPrompt="1"/>
          </p:nvPr>
        </p:nvSpPr>
        <p:spPr>
          <a:xfrm>
            <a:off x="457200" y="2349500"/>
            <a:ext cx="3827463" cy="719138"/>
          </a:xfrm>
        </p:spPr>
        <p:txBody>
          <a:bodyPr/>
          <a:lstStyle>
            <a:lvl1pPr>
              <a:defRPr/>
            </a:lvl1pPr>
          </a:lstStyle>
          <a:p>
            <a:pPr lvl="0"/>
            <a:r>
              <a:rPr lang="en-US" dirty="0"/>
              <a:t>3</a:t>
            </a:r>
          </a:p>
        </p:txBody>
      </p:sp>
      <p:sp>
        <p:nvSpPr>
          <p:cNvPr id="12" name="Content Placeholder 11">
            <a:extLst>
              <a:ext uri="{FF2B5EF4-FFF2-40B4-BE49-F238E27FC236}">
                <a16:creationId xmlns:a16="http://schemas.microsoft.com/office/drawing/2014/main" id="{2BDBD581-C305-4D24-9ADB-A16F4DDBECAE}"/>
              </a:ext>
            </a:extLst>
          </p:cNvPr>
          <p:cNvSpPr>
            <a:spLocks noGrp="1"/>
          </p:cNvSpPr>
          <p:nvPr>
            <p:ph sz="quarter" idx="14" hasCustomPrompt="1"/>
          </p:nvPr>
        </p:nvSpPr>
        <p:spPr>
          <a:xfrm>
            <a:off x="4648200" y="2349500"/>
            <a:ext cx="4038600" cy="719138"/>
          </a:xfrm>
        </p:spPr>
        <p:txBody>
          <a:bodyPr/>
          <a:lstStyle>
            <a:lvl1pPr>
              <a:defRPr/>
            </a:lvl1pPr>
          </a:lstStyle>
          <a:p>
            <a:pPr lvl="0"/>
            <a:r>
              <a:rPr lang="en-US" dirty="0"/>
              <a:t>4</a:t>
            </a:r>
          </a:p>
        </p:txBody>
      </p:sp>
      <p:sp>
        <p:nvSpPr>
          <p:cNvPr id="14" name="Content Placeholder 13">
            <a:extLst>
              <a:ext uri="{FF2B5EF4-FFF2-40B4-BE49-F238E27FC236}">
                <a16:creationId xmlns:a16="http://schemas.microsoft.com/office/drawing/2014/main" id="{F5C3EFA5-6F66-4D8D-8915-C734BFA7DE90}"/>
              </a:ext>
            </a:extLst>
          </p:cNvPr>
          <p:cNvSpPr>
            <a:spLocks noGrp="1"/>
          </p:cNvSpPr>
          <p:nvPr>
            <p:ph sz="quarter" idx="15" hasCustomPrompt="1"/>
          </p:nvPr>
        </p:nvSpPr>
        <p:spPr>
          <a:xfrm>
            <a:off x="457200" y="3141663"/>
            <a:ext cx="3827463" cy="935037"/>
          </a:xfrm>
        </p:spPr>
        <p:txBody>
          <a:bodyPr/>
          <a:lstStyle>
            <a:lvl1pPr>
              <a:defRPr/>
            </a:lvl1pPr>
          </a:lstStyle>
          <a:p>
            <a:pPr lvl="0"/>
            <a:r>
              <a:rPr lang="en-US" dirty="0"/>
              <a:t>5</a:t>
            </a:r>
          </a:p>
        </p:txBody>
      </p:sp>
      <p:sp>
        <p:nvSpPr>
          <p:cNvPr id="16" name="Content Placeholder 15">
            <a:extLst>
              <a:ext uri="{FF2B5EF4-FFF2-40B4-BE49-F238E27FC236}">
                <a16:creationId xmlns:a16="http://schemas.microsoft.com/office/drawing/2014/main" id="{81DEDB21-D4C5-48F2-A741-0BDAFA4476F9}"/>
              </a:ext>
            </a:extLst>
          </p:cNvPr>
          <p:cNvSpPr>
            <a:spLocks noGrp="1"/>
          </p:cNvSpPr>
          <p:nvPr>
            <p:ph sz="quarter" idx="16" hasCustomPrompt="1"/>
          </p:nvPr>
        </p:nvSpPr>
        <p:spPr>
          <a:xfrm>
            <a:off x="4648200" y="3141663"/>
            <a:ext cx="4038600" cy="935037"/>
          </a:xfrm>
        </p:spPr>
        <p:txBody>
          <a:bodyPr/>
          <a:lstStyle>
            <a:lvl1pPr>
              <a:defRPr/>
            </a:lvl1pPr>
          </a:lstStyle>
          <a:p>
            <a:pPr lvl="0"/>
            <a:r>
              <a:rPr lang="en-US" dirty="0"/>
              <a:t>6</a:t>
            </a:r>
          </a:p>
        </p:txBody>
      </p:sp>
    </p:spTree>
    <p:extLst>
      <p:ext uri="{BB962C8B-B14F-4D97-AF65-F5344CB8AC3E}">
        <p14:creationId xmlns:p14="http://schemas.microsoft.com/office/powerpoint/2010/main" val="3817217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457200" y="1600201"/>
            <a:ext cx="3826768" cy="60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1</a:t>
            </a:r>
          </a:p>
        </p:txBody>
      </p:sp>
      <p:sp>
        <p:nvSpPr>
          <p:cNvPr id="4" name="Content Placeholder 3"/>
          <p:cNvSpPr>
            <a:spLocks noGrp="1"/>
          </p:cNvSpPr>
          <p:nvPr>
            <p:ph sz="half" idx="2" hasCustomPrompt="1"/>
          </p:nvPr>
        </p:nvSpPr>
        <p:spPr>
          <a:xfrm>
            <a:off x="4648200" y="1600200"/>
            <a:ext cx="4038600" cy="6096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2</a:t>
            </a:r>
          </a:p>
        </p:txBody>
      </p:sp>
      <p:sp>
        <p:nvSpPr>
          <p:cNvPr id="5" name="Rectangle 4"/>
          <p:cNvSpPr>
            <a:spLocks noGrp="1" noChangeArrowheads="1"/>
          </p:cNvSpPr>
          <p:nvPr>
            <p:ph type="dt" sz="half" idx="10"/>
          </p:nvPr>
        </p:nvSpPr>
        <p:spPr>
          <a:ln/>
        </p:spPr>
        <p:txBody>
          <a:bodyPr/>
          <a:lstStyle>
            <a:lvl1pPr>
              <a:defRPr/>
            </a:lvl1pPr>
          </a:lstStyle>
          <a:p>
            <a:pPr>
              <a:defRPr/>
            </a:pPr>
            <a:fld id="{9245C3EE-7A44-2B47-9659-F5D10E0287FD}" type="datetime1">
              <a:rPr lang="en-US" altLang="en-US"/>
              <a:pPr>
                <a:defRPr/>
              </a:pPr>
              <a:t>8/1/2018</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DFB960-8A5D-4E4D-8E7D-2D694A79777D}" type="slidenum">
              <a:rPr lang="en-US" altLang="en-US"/>
              <a:pPr>
                <a:defRPr/>
              </a:pPr>
              <a:t>‹#›</a:t>
            </a:fld>
            <a:endParaRPr lang="en-US" altLang="en-US"/>
          </a:p>
        </p:txBody>
      </p:sp>
      <p:sp>
        <p:nvSpPr>
          <p:cNvPr id="10" name="Content Placeholder 9">
            <a:extLst>
              <a:ext uri="{FF2B5EF4-FFF2-40B4-BE49-F238E27FC236}">
                <a16:creationId xmlns:a16="http://schemas.microsoft.com/office/drawing/2014/main" id="{B5D04065-9F4D-4EED-BD4A-EFA1EC41C0E6}"/>
              </a:ext>
            </a:extLst>
          </p:cNvPr>
          <p:cNvSpPr>
            <a:spLocks noGrp="1"/>
          </p:cNvSpPr>
          <p:nvPr>
            <p:ph sz="quarter" idx="13" hasCustomPrompt="1"/>
          </p:nvPr>
        </p:nvSpPr>
        <p:spPr>
          <a:xfrm>
            <a:off x="457200" y="2349500"/>
            <a:ext cx="3827463" cy="719138"/>
          </a:xfrm>
        </p:spPr>
        <p:txBody>
          <a:bodyPr/>
          <a:lstStyle>
            <a:lvl1pPr>
              <a:defRPr/>
            </a:lvl1pPr>
          </a:lstStyle>
          <a:p>
            <a:pPr lvl="0"/>
            <a:r>
              <a:rPr lang="en-US" dirty="0"/>
              <a:t>3</a:t>
            </a:r>
          </a:p>
        </p:txBody>
      </p:sp>
      <p:sp>
        <p:nvSpPr>
          <p:cNvPr id="12" name="Content Placeholder 11">
            <a:extLst>
              <a:ext uri="{FF2B5EF4-FFF2-40B4-BE49-F238E27FC236}">
                <a16:creationId xmlns:a16="http://schemas.microsoft.com/office/drawing/2014/main" id="{2BDBD581-C305-4D24-9ADB-A16F4DDBECAE}"/>
              </a:ext>
            </a:extLst>
          </p:cNvPr>
          <p:cNvSpPr>
            <a:spLocks noGrp="1"/>
          </p:cNvSpPr>
          <p:nvPr>
            <p:ph sz="quarter" idx="14" hasCustomPrompt="1"/>
          </p:nvPr>
        </p:nvSpPr>
        <p:spPr>
          <a:xfrm>
            <a:off x="4648200" y="2349500"/>
            <a:ext cx="4038600" cy="719138"/>
          </a:xfrm>
        </p:spPr>
        <p:txBody>
          <a:bodyPr/>
          <a:lstStyle>
            <a:lvl1pPr>
              <a:defRPr/>
            </a:lvl1pPr>
          </a:lstStyle>
          <a:p>
            <a:pPr lvl="0"/>
            <a:r>
              <a:rPr lang="en-US" dirty="0"/>
              <a:t>4</a:t>
            </a:r>
          </a:p>
        </p:txBody>
      </p:sp>
      <p:sp>
        <p:nvSpPr>
          <p:cNvPr id="14" name="Content Placeholder 13">
            <a:extLst>
              <a:ext uri="{FF2B5EF4-FFF2-40B4-BE49-F238E27FC236}">
                <a16:creationId xmlns:a16="http://schemas.microsoft.com/office/drawing/2014/main" id="{F5C3EFA5-6F66-4D8D-8915-C734BFA7DE90}"/>
              </a:ext>
            </a:extLst>
          </p:cNvPr>
          <p:cNvSpPr>
            <a:spLocks noGrp="1"/>
          </p:cNvSpPr>
          <p:nvPr>
            <p:ph sz="quarter" idx="15" hasCustomPrompt="1"/>
          </p:nvPr>
        </p:nvSpPr>
        <p:spPr>
          <a:xfrm>
            <a:off x="457200" y="3141663"/>
            <a:ext cx="3827463" cy="935037"/>
          </a:xfrm>
        </p:spPr>
        <p:txBody>
          <a:bodyPr/>
          <a:lstStyle>
            <a:lvl1pPr>
              <a:defRPr/>
            </a:lvl1pPr>
          </a:lstStyle>
          <a:p>
            <a:pPr lvl="0"/>
            <a:r>
              <a:rPr lang="en-US" dirty="0"/>
              <a:t>5</a:t>
            </a:r>
          </a:p>
        </p:txBody>
      </p:sp>
      <p:sp>
        <p:nvSpPr>
          <p:cNvPr id="16" name="Content Placeholder 15">
            <a:extLst>
              <a:ext uri="{FF2B5EF4-FFF2-40B4-BE49-F238E27FC236}">
                <a16:creationId xmlns:a16="http://schemas.microsoft.com/office/drawing/2014/main" id="{81DEDB21-D4C5-48F2-A741-0BDAFA4476F9}"/>
              </a:ext>
            </a:extLst>
          </p:cNvPr>
          <p:cNvSpPr>
            <a:spLocks noGrp="1"/>
          </p:cNvSpPr>
          <p:nvPr>
            <p:ph sz="quarter" idx="16" hasCustomPrompt="1"/>
          </p:nvPr>
        </p:nvSpPr>
        <p:spPr>
          <a:xfrm>
            <a:off x="4648200" y="3141663"/>
            <a:ext cx="4038600" cy="935037"/>
          </a:xfrm>
        </p:spPr>
        <p:txBody>
          <a:bodyPr/>
          <a:lstStyle>
            <a:lvl1pPr>
              <a:defRPr/>
            </a:lvl1pPr>
          </a:lstStyle>
          <a:p>
            <a:pPr lvl="0"/>
            <a:r>
              <a:rPr lang="en-US" dirty="0"/>
              <a:t>6</a:t>
            </a:r>
          </a:p>
        </p:txBody>
      </p:sp>
      <p:sp>
        <p:nvSpPr>
          <p:cNvPr id="13" name="AutoShape 4">
            <a:extLst>
              <a:ext uri="{FF2B5EF4-FFF2-40B4-BE49-F238E27FC236}">
                <a16:creationId xmlns:a16="http://schemas.microsoft.com/office/drawing/2014/main" id="{F01AF843-EAFC-4A93-B220-BF8165AB6B86}"/>
              </a:ext>
            </a:extLst>
          </p:cNvPr>
          <p:cNvSpPr>
            <a:spLocks noChangeArrowheads="1"/>
          </p:cNvSpPr>
          <p:nvPr userDrawn="1"/>
        </p:nvSpPr>
        <p:spPr bwMode="auto">
          <a:xfrm>
            <a:off x="1827213" y="1066800"/>
            <a:ext cx="5413375"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defTabSz="914400" eaLnBrk="1" hangingPunct="1">
              <a:defRPr/>
            </a:pPr>
            <a:r>
              <a:rPr lang="en-US" dirty="0">
                <a:solidFill>
                  <a:srgbClr val="008080"/>
                </a:solidFill>
              </a:rPr>
              <a:t>HOW TO Name an Alkene or Alkyne</a:t>
            </a:r>
          </a:p>
        </p:txBody>
      </p:sp>
      <p:sp>
        <p:nvSpPr>
          <p:cNvPr id="15" name="AutoShape 5">
            <a:extLst>
              <a:ext uri="{FF2B5EF4-FFF2-40B4-BE49-F238E27FC236}">
                <a16:creationId xmlns:a16="http://schemas.microsoft.com/office/drawing/2014/main" id="{B9AEA4E2-6C7E-4BD6-B56F-4F29D33C6213}"/>
              </a:ext>
            </a:extLst>
          </p:cNvPr>
          <p:cNvSpPr>
            <a:spLocks noChangeArrowheads="1"/>
          </p:cNvSpPr>
          <p:nvPr userDrawn="1"/>
        </p:nvSpPr>
        <p:spPr bwMode="auto">
          <a:xfrm>
            <a:off x="865188" y="1851025"/>
            <a:ext cx="135890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defTabSz="914400" eaLnBrk="1" hangingPunct="1">
              <a:defRPr/>
            </a:pPr>
            <a:r>
              <a:rPr lang="en-US" dirty="0">
                <a:solidFill>
                  <a:srgbClr val="008080"/>
                </a:solidFill>
              </a:rPr>
              <a:t>Step [2]</a:t>
            </a:r>
          </a:p>
        </p:txBody>
      </p:sp>
    </p:spTree>
    <p:extLst>
      <p:ext uri="{BB962C8B-B14F-4D97-AF65-F5344CB8AC3E}">
        <p14:creationId xmlns:p14="http://schemas.microsoft.com/office/powerpoint/2010/main" val="4195314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457200" y="1600201"/>
            <a:ext cx="3826768" cy="60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1</a:t>
            </a:r>
          </a:p>
        </p:txBody>
      </p:sp>
      <p:sp>
        <p:nvSpPr>
          <p:cNvPr id="4" name="Content Placeholder 3"/>
          <p:cNvSpPr>
            <a:spLocks noGrp="1"/>
          </p:cNvSpPr>
          <p:nvPr>
            <p:ph sz="half" idx="2" hasCustomPrompt="1"/>
          </p:nvPr>
        </p:nvSpPr>
        <p:spPr>
          <a:xfrm>
            <a:off x="4648200" y="1600200"/>
            <a:ext cx="4038600" cy="6096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2</a:t>
            </a:r>
          </a:p>
        </p:txBody>
      </p:sp>
      <p:sp>
        <p:nvSpPr>
          <p:cNvPr id="5" name="Rectangle 4"/>
          <p:cNvSpPr>
            <a:spLocks noGrp="1" noChangeArrowheads="1"/>
          </p:cNvSpPr>
          <p:nvPr>
            <p:ph type="dt" sz="half" idx="10"/>
          </p:nvPr>
        </p:nvSpPr>
        <p:spPr>
          <a:ln/>
        </p:spPr>
        <p:txBody>
          <a:bodyPr/>
          <a:lstStyle>
            <a:lvl1pPr>
              <a:defRPr/>
            </a:lvl1pPr>
          </a:lstStyle>
          <a:p>
            <a:pPr>
              <a:defRPr/>
            </a:pPr>
            <a:fld id="{9245C3EE-7A44-2B47-9659-F5D10E0287FD}" type="datetime1">
              <a:rPr lang="en-US" altLang="en-US"/>
              <a:pPr>
                <a:defRPr/>
              </a:pPr>
              <a:t>8/1/2018</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DFB960-8A5D-4E4D-8E7D-2D694A79777D}" type="slidenum">
              <a:rPr lang="en-US" altLang="en-US"/>
              <a:pPr>
                <a:defRPr/>
              </a:pPr>
              <a:t>‹#›</a:t>
            </a:fld>
            <a:endParaRPr lang="en-US" altLang="en-US"/>
          </a:p>
        </p:txBody>
      </p:sp>
      <p:sp>
        <p:nvSpPr>
          <p:cNvPr id="10" name="Content Placeholder 9">
            <a:extLst>
              <a:ext uri="{FF2B5EF4-FFF2-40B4-BE49-F238E27FC236}">
                <a16:creationId xmlns:a16="http://schemas.microsoft.com/office/drawing/2014/main" id="{B5D04065-9F4D-4EED-BD4A-EFA1EC41C0E6}"/>
              </a:ext>
            </a:extLst>
          </p:cNvPr>
          <p:cNvSpPr>
            <a:spLocks noGrp="1"/>
          </p:cNvSpPr>
          <p:nvPr>
            <p:ph sz="quarter" idx="13" hasCustomPrompt="1"/>
          </p:nvPr>
        </p:nvSpPr>
        <p:spPr>
          <a:xfrm>
            <a:off x="457200" y="2349500"/>
            <a:ext cx="3827463" cy="719138"/>
          </a:xfrm>
        </p:spPr>
        <p:txBody>
          <a:bodyPr/>
          <a:lstStyle>
            <a:lvl1pPr>
              <a:defRPr/>
            </a:lvl1pPr>
          </a:lstStyle>
          <a:p>
            <a:pPr lvl="0"/>
            <a:r>
              <a:rPr lang="en-US" dirty="0"/>
              <a:t>3</a:t>
            </a:r>
          </a:p>
        </p:txBody>
      </p:sp>
      <p:sp>
        <p:nvSpPr>
          <p:cNvPr id="12" name="Content Placeholder 11">
            <a:extLst>
              <a:ext uri="{FF2B5EF4-FFF2-40B4-BE49-F238E27FC236}">
                <a16:creationId xmlns:a16="http://schemas.microsoft.com/office/drawing/2014/main" id="{2BDBD581-C305-4D24-9ADB-A16F4DDBECAE}"/>
              </a:ext>
            </a:extLst>
          </p:cNvPr>
          <p:cNvSpPr>
            <a:spLocks noGrp="1"/>
          </p:cNvSpPr>
          <p:nvPr>
            <p:ph sz="quarter" idx="14" hasCustomPrompt="1"/>
          </p:nvPr>
        </p:nvSpPr>
        <p:spPr>
          <a:xfrm>
            <a:off x="4648200" y="2349500"/>
            <a:ext cx="4038600" cy="719138"/>
          </a:xfrm>
        </p:spPr>
        <p:txBody>
          <a:bodyPr/>
          <a:lstStyle>
            <a:lvl1pPr>
              <a:defRPr/>
            </a:lvl1pPr>
          </a:lstStyle>
          <a:p>
            <a:pPr lvl="0"/>
            <a:r>
              <a:rPr lang="en-US" dirty="0"/>
              <a:t>4</a:t>
            </a:r>
          </a:p>
        </p:txBody>
      </p:sp>
      <p:sp>
        <p:nvSpPr>
          <p:cNvPr id="14" name="Content Placeholder 13">
            <a:extLst>
              <a:ext uri="{FF2B5EF4-FFF2-40B4-BE49-F238E27FC236}">
                <a16:creationId xmlns:a16="http://schemas.microsoft.com/office/drawing/2014/main" id="{F5C3EFA5-6F66-4D8D-8915-C734BFA7DE90}"/>
              </a:ext>
            </a:extLst>
          </p:cNvPr>
          <p:cNvSpPr>
            <a:spLocks noGrp="1"/>
          </p:cNvSpPr>
          <p:nvPr>
            <p:ph sz="quarter" idx="15" hasCustomPrompt="1"/>
          </p:nvPr>
        </p:nvSpPr>
        <p:spPr>
          <a:xfrm>
            <a:off x="457200" y="3141663"/>
            <a:ext cx="3827463" cy="935037"/>
          </a:xfrm>
        </p:spPr>
        <p:txBody>
          <a:bodyPr/>
          <a:lstStyle>
            <a:lvl1pPr>
              <a:defRPr/>
            </a:lvl1pPr>
          </a:lstStyle>
          <a:p>
            <a:pPr lvl="0"/>
            <a:r>
              <a:rPr lang="en-US" dirty="0"/>
              <a:t>5</a:t>
            </a:r>
          </a:p>
        </p:txBody>
      </p:sp>
      <p:sp>
        <p:nvSpPr>
          <p:cNvPr id="16" name="Content Placeholder 15">
            <a:extLst>
              <a:ext uri="{FF2B5EF4-FFF2-40B4-BE49-F238E27FC236}">
                <a16:creationId xmlns:a16="http://schemas.microsoft.com/office/drawing/2014/main" id="{81DEDB21-D4C5-48F2-A741-0BDAFA4476F9}"/>
              </a:ext>
            </a:extLst>
          </p:cNvPr>
          <p:cNvSpPr>
            <a:spLocks noGrp="1"/>
          </p:cNvSpPr>
          <p:nvPr>
            <p:ph sz="quarter" idx="16" hasCustomPrompt="1"/>
          </p:nvPr>
        </p:nvSpPr>
        <p:spPr>
          <a:xfrm>
            <a:off x="4648200" y="3141663"/>
            <a:ext cx="4038600" cy="935037"/>
          </a:xfrm>
        </p:spPr>
        <p:txBody>
          <a:bodyPr/>
          <a:lstStyle>
            <a:lvl1pPr>
              <a:defRPr/>
            </a:lvl1pPr>
          </a:lstStyle>
          <a:p>
            <a:pPr lvl="0"/>
            <a:r>
              <a:rPr lang="en-US" dirty="0"/>
              <a:t>6</a:t>
            </a:r>
          </a:p>
        </p:txBody>
      </p:sp>
    </p:spTree>
    <p:extLst>
      <p:ext uri="{BB962C8B-B14F-4D97-AF65-F5344CB8AC3E}">
        <p14:creationId xmlns:p14="http://schemas.microsoft.com/office/powerpoint/2010/main" val="1400357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2.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3.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pitchFamily="34" charset="0"/>
                <a:ea typeface="ＭＳ Ｐゴシック" panose="020B0600070205080204" pitchFamily="34" charset="-128"/>
              </a:defRPr>
            </a:lvl1pPr>
          </a:lstStyle>
          <a:p>
            <a:pPr>
              <a:defRPr/>
            </a:pPr>
            <a:fld id="{06AFE423-2B88-584A-A389-4A8E1DE9B920}" type="datetime1">
              <a:rPr lang="en-US" altLang="en-US"/>
              <a:pPr>
                <a:defRPr/>
              </a:pPr>
              <a:t>8/1/2018</a:t>
            </a:fld>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atin typeface="Arial" panose="020B0604020202020204" pitchFamily="34" charset="0"/>
                <a:ea typeface="ＭＳ Ｐゴシック" panose="020B0600070205080204" pitchFamily="34" charset="-128"/>
              </a:defRPr>
            </a:lvl1pPr>
          </a:lstStyle>
          <a:p>
            <a:pPr>
              <a:defRPr/>
            </a:pPr>
            <a:fld id="{4011AE3C-2758-F842-BA4B-A7DBBF3EC033}" type="slidenum">
              <a:rPr lang="en-US" altLang="en-US"/>
              <a:pPr>
                <a:defRPr/>
              </a:pPr>
              <a:t>‹#›</a:t>
            </a:fld>
            <a:endParaRPr lang="en-US" altLang="en-US"/>
          </a:p>
        </p:txBody>
      </p:sp>
      <p:sp>
        <p:nvSpPr>
          <p:cNvPr id="7" name="TextBox 6">
            <a:extLst>
              <a:ext uri="{FF2B5EF4-FFF2-40B4-BE49-F238E27FC236}">
                <a16:creationId xmlns:a16="http://schemas.microsoft.com/office/drawing/2014/main" id="{B53F564D-AEA0-43FC-AE2D-C6EDD3FBCB81}"/>
              </a:ext>
            </a:extLst>
          </p:cNvPr>
          <p:cNvSpPr txBox="1"/>
          <p:nvPr userDrawn="1"/>
        </p:nvSpPr>
        <p:spPr>
          <a:xfrm>
            <a:off x="7742561" y="6238532"/>
            <a:ext cx="946448" cy="307777"/>
          </a:xfrm>
          <a:prstGeom prst="rect">
            <a:avLst/>
          </a:prstGeom>
          <a:noFill/>
        </p:spPr>
        <p:txBody>
          <a:bodyPr wrap="square" rtlCol="0">
            <a:spAutoFit/>
          </a:bodyPr>
          <a:lstStyle/>
          <a:p>
            <a:pPr algn="r"/>
            <a:fld id="{78ACD48A-754E-434D-A773-82FEF0585D0C}" type="slidenum">
              <a:rPr lang="en-US" altLang="en-US" sz="1400" b="0" smtClean="0"/>
              <a:pPr algn="r"/>
              <a:t>‹#›</a:t>
            </a:fld>
            <a:endParaRPr lang="en-US" altLang="en-US" sz="1400" b="0" dirty="0"/>
          </a:p>
        </p:txBody>
      </p:sp>
    </p:spTree>
  </p:cSld>
  <p:clrMap bg1="lt1" tx1="dk1" bg2="lt2" tx2="dk2" accent1="accent1" accent2="accent2" accent3="accent3" accent4="accent4" accent5="accent5" accent6="accent6" hlink="hlink" folHlink="folHlink"/>
  <p:sldLayoutIdLst>
    <p:sldLayoutId id="2147483718" r:id="rId1"/>
    <p:sldLayoutId id="2147483663" r:id="rId2"/>
    <p:sldLayoutId id="2147483664" r:id="rId3"/>
    <p:sldLayoutId id="2147483723" r:id="rId4"/>
    <p:sldLayoutId id="2147483665" r:id="rId5"/>
    <p:sldLayoutId id="2147483666" r:id="rId6"/>
    <p:sldLayoutId id="2147483719" r:id="rId7"/>
    <p:sldLayoutId id="2147483720" r:id="rId8"/>
    <p:sldLayoutId id="2147483722" r:id="rId9"/>
    <p:sldLayoutId id="2147483721"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Lst>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7742561" y="6238532"/>
            <a:ext cx="946448" cy="307777"/>
          </a:xfrm>
          <a:prstGeom prst="rect">
            <a:avLst/>
          </a:prstGeom>
          <a:noFill/>
        </p:spPr>
        <p:txBody>
          <a:bodyPr wrap="square" rtlCol="0">
            <a:spAutoFit/>
          </a:bodyPr>
          <a:lstStyle/>
          <a:p>
            <a:pPr algn="r"/>
            <a:fld id="{78ACD48A-754E-434D-A773-82FEF0585D0C}" type="slidenum">
              <a:rPr lang="en-US" altLang="en-US" sz="1400" b="0" smtClean="0"/>
              <a:pPr algn="r"/>
              <a:t>‹#›</a:t>
            </a:fld>
            <a:endParaRPr lang="en-US" altLang="en-US" sz="1400" b="0" dirty="0"/>
          </a:p>
        </p:txBody>
      </p:sp>
    </p:spTree>
    <p:extLst>
      <p:ext uri="{BB962C8B-B14F-4D97-AF65-F5344CB8AC3E}">
        <p14:creationId xmlns:p14="http://schemas.microsoft.com/office/powerpoint/2010/main" val="312713827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717"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Lst>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p:cNvSpPr txBox="1"/>
          <p:nvPr userDrawn="1"/>
        </p:nvSpPr>
        <p:spPr>
          <a:xfrm>
            <a:off x="7742561" y="6238532"/>
            <a:ext cx="946448" cy="307777"/>
          </a:xfrm>
          <a:prstGeom prst="rect">
            <a:avLst/>
          </a:prstGeom>
          <a:noFill/>
        </p:spPr>
        <p:txBody>
          <a:bodyPr wrap="square" rtlCol="0">
            <a:spAutoFit/>
          </a:bodyPr>
          <a:lstStyle/>
          <a:p>
            <a:pPr algn="r"/>
            <a:fld id="{78ACD48A-754E-434D-A773-82FEF0585D0C}" type="slidenum">
              <a:rPr lang="en-US" altLang="en-US" sz="1400" b="0" smtClean="0"/>
              <a:pPr algn="r"/>
              <a:t>‹#›</a:t>
            </a:fld>
            <a:endParaRPr lang="en-US" altLang="en-US" sz="1400" b="0" dirty="0"/>
          </a:p>
        </p:txBody>
      </p:sp>
      <p:sp>
        <p:nvSpPr>
          <p:cNvPr id="9" name="Red Bar"/>
          <p:cNvSpPr/>
          <p:nvPr userDrawn="1"/>
        </p:nvSpPr>
        <p:spPr>
          <a:xfrm>
            <a:off x="0" y="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0" name="MH Tagline" descr="Tagline: Because learning changes everythi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15000" y="115695"/>
            <a:ext cx="3223119" cy="272375"/>
          </a:xfrm>
          <a:prstGeom prst="rect">
            <a:avLst/>
          </a:prstGeom>
        </p:spPr>
      </p:pic>
      <p:sp>
        <p:nvSpPr>
          <p:cNvPr id="7" name="Content Placeholder 5">
            <a:extLst>
              <a:ext uri="{FF2B5EF4-FFF2-40B4-BE49-F238E27FC236}">
                <a16:creationId xmlns:a16="http://schemas.microsoft.com/office/drawing/2014/main" id="{04FFBDC4-CED5-4365-8AC9-B0832E78FECF}"/>
              </a:ext>
            </a:extLst>
          </p:cNvPr>
          <p:cNvSpPr txBox="1">
            <a:spLocks/>
          </p:cNvSpPr>
          <p:nvPr userDrawn="1"/>
        </p:nvSpPr>
        <p:spPr>
          <a:xfrm>
            <a:off x="255424" y="6541960"/>
            <a:ext cx="8646044" cy="33443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defTabSz="457200">
              <a:spcBef>
                <a:spcPct val="0"/>
              </a:spcBef>
              <a:buFontTx/>
              <a:buNone/>
              <a:defRPr/>
            </a:pPr>
            <a:r>
              <a:rPr lang="en-US" sz="1000" b="0" i="1" kern="1200">
                <a:solidFill>
                  <a:prstClr val="black"/>
                </a:solidFill>
                <a:latin typeface="Arial" charset="0"/>
                <a:ea typeface="MS PGothic" charset="-128"/>
                <a:cs typeface="+mn-cs"/>
              </a:rPr>
              <a:t>Copyright © McGraw-Hill Education. All rights reserved. No reproduction or distribution without the prior written consent of McGraw-Hill Education.</a:t>
            </a:r>
            <a:endParaRPr lang="en-US" altLang="en-US" sz="1000" b="0" kern="1200" dirty="0">
              <a:solidFill>
                <a:prstClr val="black"/>
              </a:solidFill>
              <a:latin typeface="Arial" charset="0"/>
              <a:ea typeface="MS PGothic" charset="-128"/>
              <a:cs typeface="+mn-cs"/>
            </a:endParaRPr>
          </a:p>
        </p:txBody>
      </p:sp>
    </p:spTree>
    <p:extLst>
      <p:ext uri="{BB962C8B-B14F-4D97-AF65-F5344CB8AC3E}">
        <p14:creationId xmlns:p14="http://schemas.microsoft.com/office/powerpoint/2010/main" val="224530607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9.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47.wmf"/><Relationship Id="rId5" Type="http://schemas.openxmlformats.org/officeDocument/2006/relationships/oleObject" Target="../embeddings/oleObject1.bin"/><Relationship Id="rId4" Type="http://schemas.openxmlformats.org/officeDocument/2006/relationships/image" Target="../media/image48.jpeg"/></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0.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1.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2.xml"/><Relationship Id="rId1" Type="http://schemas.openxmlformats.org/officeDocument/2006/relationships/slideLayout" Target="../slideLayouts/slideLayout6.xml"/><Relationship Id="rId4" Type="http://schemas.openxmlformats.org/officeDocument/2006/relationships/image" Target="../media/image62.jpeg"/></Relationships>
</file>

<file path=ppt/slides/_rels/slide6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4.xml"/><Relationship Id="rId1" Type="http://schemas.openxmlformats.org/officeDocument/2006/relationships/slideLayout" Target="../slideLayouts/slideLayout6.xml"/><Relationship Id="rId4" Type="http://schemas.openxmlformats.org/officeDocument/2006/relationships/image" Target="../media/image65.jpeg"/></Relationships>
</file>

<file path=ppt/slides/_rels/slide6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7.xml"/><Relationship Id="rId1" Type="http://schemas.openxmlformats.org/officeDocument/2006/relationships/slideLayout" Target="../slideLayouts/slideLayout6.xml"/><Relationship Id="rId4" Type="http://schemas.openxmlformats.org/officeDocument/2006/relationships/image" Target="../media/image69.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2E1284-2BC8-4D87-BF4A-1A0CBF7D4E00}"/>
              </a:ext>
            </a:extLst>
          </p:cNvPr>
          <p:cNvSpPr>
            <a:spLocks noGrp="1"/>
          </p:cNvSpPr>
          <p:nvPr>
            <p:ph type="ctrTitle"/>
          </p:nvPr>
        </p:nvSpPr>
        <p:spPr>
          <a:xfrm>
            <a:off x="208785" y="1337772"/>
            <a:ext cx="3625882" cy="819468"/>
          </a:xfrm>
        </p:spPr>
        <p:txBody>
          <a:bodyPr/>
          <a:lstStyle/>
          <a:p>
            <a:pPr lvl="0" defTabSz="457200" eaLnBrk="1" hangingPunct="1">
              <a:defRPr/>
            </a:pPr>
            <a:r>
              <a:rPr lang="en-US" altLang="en-US" sz="4800" b="1" kern="1200" dirty="0">
                <a:solidFill>
                  <a:prstClr val="black"/>
                </a:solidFill>
                <a:ea typeface="MS PGothic" charset="-128"/>
                <a:cs typeface="+mn-cs"/>
              </a:rPr>
              <a:t>Chapter 13</a:t>
            </a:r>
            <a:endParaRPr lang="en-US" dirty="0"/>
          </a:p>
        </p:txBody>
      </p:sp>
      <p:sp>
        <p:nvSpPr>
          <p:cNvPr id="4" name="Content Placeholder 3">
            <a:extLst>
              <a:ext uri="{FF2B5EF4-FFF2-40B4-BE49-F238E27FC236}">
                <a16:creationId xmlns:a16="http://schemas.microsoft.com/office/drawing/2014/main" id="{5F1F805A-99CA-499E-BD3E-8E852E425E63}"/>
              </a:ext>
            </a:extLst>
          </p:cNvPr>
          <p:cNvSpPr>
            <a:spLocks noGrp="1"/>
          </p:cNvSpPr>
          <p:nvPr>
            <p:ph sz="quarter" idx="13"/>
          </p:nvPr>
        </p:nvSpPr>
        <p:spPr>
          <a:xfrm>
            <a:off x="179512" y="2068805"/>
            <a:ext cx="3720645" cy="1769898"/>
          </a:xfrm>
        </p:spPr>
        <p:txBody>
          <a:bodyPr/>
          <a:lstStyle/>
          <a:p>
            <a:pPr marL="0" lvl="0" indent="0" algn="ctr" defTabSz="457200" eaLnBrk="1" hangingPunct="1">
              <a:spcBef>
                <a:spcPct val="0"/>
              </a:spcBef>
              <a:buNone/>
              <a:defRPr/>
            </a:pPr>
            <a:r>
              <a:rPr lang="en-US" altLang="en-US" sz="4800" b="1" kern="1200" dirty="0">
                <a:solidFill>
                  <a:prstClr val="black"/>
                </a:solidFill>
                <a:ea typeface="MS PGothic" charset="-128"/>
                <a:cs typeface="+mn-cs"/>
              </a:rPr>
              <a:t>Lecture Outline</a:t>
            </a:r>
          </a:p>
        </p:txBody>
      </p:sp>
      <p:sp>
        <p:nvSpPr>
          <p:cNvPr id="5" name="Content Placeholder 4">
            <a:extLst>
              <a:ext uri="{FF2B5EF4-FFF2-40B4-BE49-F238E27FC236}">
                <a16:creationId xmlns:a16="http://schemas.microsoft.com/office/drawing/2014/main" id="{E088FAE9-E78A-475C-91EE-D2E0F43990B7}"/>
              </a:ext>
            </a:extLst>
          </p:cNvPr>
          <p:cNvSpPr>
            <a:spLocks noGrp="1"/>
          </p:cNvSpPr>
          <p:nvPr>
            <p:ph sz="quarter" idx="14"/>
          </p:nvPr>
        </p:nvSpPr>
        <p:spPr>
          <a:xfrm>
            <a:off x="80492" y="4359790"/>
            <a:ext cx="3892601" cy="1013426"/>
          </a:xfrm>
        </p:spPr>
        <p:txBody>
          <a:bodyPr/>
          <a:lstStyle/>
          <a:p>
            <a:pPr marL="0" lvl="0" indent="0" algn="ctr" defTabSz="457200" eaLnBrk="1" hangingPunct="1">
              <a:spcBef>
                <a:spcPct val="0"/>
              </a:spcBef>
              <a:buNone/>
              <a:defRPr/>
            </a:pPr>
            <a:r>
              <a:rPr lang="en-US" altLang="en-US" sz="2000" b="1" kern="1200" dirty="0">
                <a:solidFill>
                  <a:prstClr val="black"/>
                </a:solidFill>
                <a:ea typeface="MS PGothic" charset="-128"/>
                <a:cs typeface="+mn-cs"/>
              </a:rPr>
              <a:t>Prepared by</a:t>
            </a:r>
          </a:p>
          <a:p>
            <a:pPr marL="0" lvl="0" indent="0" algn="ctr" defTabSz="457200" eaLnBrk="1" hangingPunct="1">
              <a:spcBef>
                <a:spcPct val="0"/>
              </a:spcBef>
              <a:buNone/>
              <a:defRPr/>
            </a:pPr>
            <a:r>
              <a:rPr lang="en-US" altLang="en-US" sz="2000" b="1" kern="1200" dirty="0">
                <a:solidFill>
                  <a:prstClr val="black"/>
                </a:solidFill>
                <a:ea typeface="MS PGothic" charset="-128"/>
                <a:cs typeface="+mn-cs"/>
              </a:rPr>
              <a:t>Harpreet Malhotra</a:t>
            </a:r>
          </a:p>
          <a:p>
            <a:pPr marL="0" lvl="0" indent="0" algn="ctr" defTabSz="457200" eaLnBrk="1" hangingPunct="1">
              <a:spcBef>
                <a:spcPct val="0"/>
              </a:spcBef>
              <a:buNone/>
              <a:defRPr/>
            </a:pPr>
            <a:r>
              <a:rPr lang="en-US" altLang="en-US" sz="1600" b="1" i="1" kern="1200" dirty="0">
                <a:solidFill>
                  <a:prstClr val="black"/>
                </a:solidFill>
                <a:ea typeface="MS PGothic" charset="-128"/>
                <a:cs typeface="+mn-cs"/>
              </a:rPr>
              <a:t>Florida State College at Jacksonville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175" y="914966"/>
            <a:ext cx="4344268" cy="5280665"/>
          </a:xfrm>
          <a:prstGeom prst="rect">
            <a:avLst/>
          </a:prstGeom>
        </p:spPr>
      </p:pic>
      <p:pic>
        <p:nvPicPr>
          <p:cNvPr id="12" name="MH Logo" descr="Logo: McGraw-Hill Educat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34906" y="357811"/>
            <a:ext cx="8874189" cy="617426"/>
          </a:xfrm>
          <a:noFill/>
        </p:spPr>
        <p:txBody>
          <a:bodyPr/>
          <a:lstStyle/>
          <a:p>
            <a:pPr eaLnBrk="1" hangingPunct="1"/>
            <a:r>
              <a:rPr lang="en-US" altLang="en-US" sz="3100" b="1" dirty="0">
                <a:ea typeface="MS PGothic" charset="-128"/>
              </a:rPr>
              <a:t>13.2	Nomenclature of Alkenes and Alkynes (5)</a:t>
            </a:r>
          </a:p>
        </p:txBody>
      </p:sp>
      <p:sp>
        <p:nvSpPr>
          <p:cNvPr id="8" name="Content Placeholder 7">
            <a:extLst>
              <a:ext uri="{FF2B5EF4-FFF2-40B4-BE49-F238E27FC236}">
                <a16:creationId xmlns:a16="http://schemas.microsoft.com/office/drawing/2014/main" id="{E9B3C3E6-3EC1-4EB6-B2FB-7BD044D7B658}"/>
              </a:ext>
            </a:extLst>
          </p:cNvPr>
          <p:cNvSpPr>
            <a:spLocks noGrp="1"/>
          </p:cNvSpPr>
          <p:nvPr>
            <p:ph sz="half" idx="1"/>
          </p:nvPr>
        </p:nvSpPr>
        <p:spPr>
          <a:xfrm>
            <a:off x="1844466" y="1094843"/>
            <a:ext cx="5413375" cy="507205"/>
          </a:xfrm>
        </p:spPr>
        <p:txBody>
          <a:bodyPr/>
          <a:lstStyle/>
          <a:p>
            <a:pPr marL="0" lvl="0" indent="0" eaLnBrk="1" hangingPunct="1">
              <a:spcBef>
                <a:spcPct val="0"/>
              </a:spcBef>
              <a:buNone/>
              <a:defRPr/>
            </a:pPr>
            <a:r>
              <a:rPr lang="en-US" sz="2400" b="1" kern="1200" dirty="0">
                <a:solidFill>
                  <a:prstClr val="white"/>
                </a:solidFill>
                <a:ea typeface="+mn-ea"/>
                <a:cs typeface="+mn-cs"/>
              </a:rPr>
              <a:t>HOW TO Name an Alkene or Alkyne</a:t>
            </a:r>
          </a:p>
        </p:txBody>
      </p:sp>
      <p:sp>
        <p:nvSpPr>
          <p:cNvPr id="9" name="Content Placeholder 8">
            <a:extLst>
              <a:ext uri="{FF2B5EF4-FFF2-40B4-BE49-F238E27FC236}">
                <a16:creationId xmlns:a16="http://schemas.microsoft.com/office/drawing/2014/main" id="{6236D20A-F421-4E98-A713-4F54808438DF}"/>
              </a:ext>
            </a:extLst>
          </p:cNvPr>
          <p:cNvSpPr>
            <a:spLocks noGrp="1"/>
          </p:cNvSpPr>
          <p:nvPr>
            <p:ph sz="half" idx="2"/>
          </p:nvPr>
        </p:nvSpPr>
        <p:spPr>
          <a:xfrm>
            <a:off x="836321" y="2005596"/>
            <a:ext cx="1712370" cy="609601"/>
          </a:xfrm>
        </p:spPr>
        <p:txBody>
          <a:bodyPr/>
          <a:lstStyle/>
          <a:p>
            <a:pPr marL="0" lvl="0" indent="0" eaLnBrk="1" hangingPunct="1">
              <a:spcBef>
                <a:spcPct val="0"/>
              </a:spcBef>
              <a:buNone/>
              <a:defRPr/>
            </a:pPr>
            <a:r>
              <a:rPr lang="en-US" sz="2400" b="1" kern="1200" dirty="0">
                <a:solidFill>
                  <a:prstClr val="white"/>
                </a:solidFill>
                <a:ea typeface="+mn-ea"/>
                <a:cs typeface="+mn-cs"/>
              </a:rPr>
              <a:t>Step [3]</a:t>
            </a:r>
          </a:p>
        </p:txBody>
      </p:sp>
      <p:sp>
        <p:nvSpPr>
          <p:cNvPr id="10" name="Content Placeholder 9">
            <a:extLst>
              <a:ext uri="{FF2B5EF4-FFF2-40B4-BE49-F238E27FC236}">
                <a16:creationId xmlns:a16="http://schemas.microsoft.com/office/drawing/2014/main" id="{ADA719E7-28AA-4BA3-9A32-C7C5BB28CCC7}"/>
              </a:ext>
            </a:extLst>
          </p:cNvPr>
          <p:cNvSpPr>
            <a:spLocks noGrp="1"/>
          </p:cNvSpPr>
          <p:nvPr>
            <p:ph sz="quarter" idx="13"/>
          </p:nvPr>
        </p:nvSpPr>
        <p:spPr>
          <a:xfrm>
            <a:off x="2412579" y="1902409"/>
            <a:ext cx="5434287" cy="719138"/>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Number and name the substituents, and write the name.</a:t>
            </a:r>
          </a:p>
        </p:txBody>
      </p:sp>
      <p:pic>
        <p:nvPicPr>
          <p:cNvPr id="22535" name="Picture 2" descr="(b) A chain of six carbon atoms with triple bond between C2 and C3 with ethyl group on C4. Enough hydrogens are added to make total four bonds around each carb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0213" y="2908300"/>
            <a:ext cx="57435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34906" y="326171"/>
            <a:ext cx="8874189" cy="672444"/>
          </a:xfrm>
        </p:spPr>
        <p:txBody>
          <a:bodyPr/>
          <a:lstStyle/>
          <a:p>
            <a:pPr eaLnBrk="1" hangingPunct="1"/>
            <a:r>
              <a:rPr lang="en-US" altLang="en-US" sz="3100" b="1" dirty="0">
                <a:ea typeface="MS PGothic" charset="-128"/>
              </a:rPr>
              <a:t>13.2	Nomenclature of Alkenes and Alkynes (6)</a:t>
            </a:r>
          </a:p>
        </p:txBody>
      </p:sp>
      <p:sp>
        <p:nvSpPr>
          <p:cNvPr id="6" name="Content Placeholder 5">
            <a:extLst>
              <a:ext uri="{FF2B5EF4-FFF2-40B4-BE49-F238E27FC236}">
                <a16:creationId xmlns:a16="http://schemas.microsoft.com/office/drawing/2014/main" id="{A7B7B971-BEEA-4E52-AFE4-5B3C8528782C}"/>
              </a:ext>
            </a:extLst>
          </p:cNvPr>
          <p:cNvSpPr>
            <a:spLocks noGrp="1"/>
          </p:cNvSpPr>
          <p:nvPr>
            <p:ph sz="half" idx="1"/>
          </p:nvPr>
        </p:nvSpPr>
        <p:spPr>
          <a:xfrm>
            <a:off x="909886" y="1096163"/>
            <a:ext cx="7198022" cy="824483"/>
          </a:xfrm>
        </p:spPr>
        <p:txBody>
          <a:bodyPr/>
          <a:lstStyle/>
          <a:p>
            <a:pPr marL="0" indent="0" eaLnBrk="1" hangingPunct="1">
              <a:spcBef>
                <a:spcPct val="0"/>
              </a:spcBef>
              <a:buNone/>
            </a:pPr>
            <a:r>
              <a:rPr lang="en-US" altLang="en-US" sz="2400" b="1" kern="1200" dirty="0">
                <a:solidFill>
                  <a:prstClr val="black"/>
                </a:solidFill>
                <a:latin typeface="Arial" charset="0"/>
                <a:ea typeface="MS PGothic" charset="-128"/>
                <a:cs typeface="+mn-cs"/>
              </a:rPr>
              <a:t>Compounds with two double bonds are called </a:t>
            </a:r>
            <a:r>
              <a:rPr lang="en-US" altLang="en-US" sz="2400" b="1" kern="1200" dirty="0">
                <a:solidFill>
                  <a:srgbClr val="3366FF"/>
                </a:solidFill>
                <a:latin typeface="Arial" charset="0"/>
                <a:ea typeface="MS PGothic" charset="-128"/>
                <a:cs typeface="+mn-cs"/>
              </a:rPr>
              <a:t>dienes</a:t>
            </a:r>
            <a:r>
              <a:rPr lang="en-US" altLang="en-US" sz="2400" b="1" kern="1200" dirty="0">
                <a:solidFill>
                  <a:prstClr val="black"/>
                </a:solidFill>
                <a:latin typeface="Arial" charset="0"/>
                <a:ea typeface="MS PGothic" charset="-128"/>
                <a:cs typeface="+mn-cs"/>
              </a:rPr>
              <a:t>.</a:t>
            </a:r>
          </a:p>
        </p:txBody>
      </p:sp>
      <p:sp>
        <p:nvSpPr>
          <p:cNvPr id="8" name="Content Placeholder 7">
            <a:extLst>
              <a:ext uri="{FF2B5EF4-FFF2-40B4-BE49-F238E27FC236}">
                <a16:creationId xmlns:a16="http://schemas.microsoft.com/office/drawing/2014/main" id="{80803048-4029-4071-916A-1605EE9DA06C}"/>
              </a:ext>
            </a:extLst>
          </p:cNvPr>
          <p:cNvSpPr>
            <a:spLocks noGrp="1"/>
          </p:cNvSpPr>
          <p:nvPr>
            <p:ph sz="half" idx="2"/>
          </p:nvPr>
        </p:nvSpPr>
        <p:spPr>
          <a:xfrm>
            <a:off x="895463" y="2087958"/>
            <a:ext cx="7348946" cy="777480"/>
          </a:xfrm>
        </p:spPr>
        <p:txBody>
          <a:bodyPr/>
          <a:lstStyle/>
          <a:p>
            <a:pPr marL="0" indent="0" eaLnBrk="1" hangingPunct="1">
              <a:spcBef>
                <a:spcPct val="0"/>
              </a:spcBef>
              <a:buNone/>
            </a:pPr>
            <a:r>
              <a:rPr lang="en-US" altLang="en-US" sz="2400" b="1" kern="1200" dirty="0">
                <a:solidFill>
                  <a:prstClr val="black"/>
                </a:solidFill>
                <a:latin typeface="Arial" charset="0"/>
                <a:ea typeface="MS PGothic" charset="-128"/>
                <a:cs typeface="+mn-cs"/>
              </a:rPr>
              <a:t>Dienes are named by changing the </a:t>
            </a:r>
            <a:r>
              <a:rPr lang="en-US" altLang="en-US" sz="2400" b="1" kern="1200" dirty="0">
                <a:solidFill>
                  <a:srgbClr val="3366FF"/>
                </a:solidFill>
                <a:latin typeface="Arial" charset="0"/>
                <a:ea typeface="MS PGothic" charset="-128"/>
                <a:cs typeface="+mn-cs"/>
              </a:rPr>
              <a:t>−</a:t>
            </a:r>
            <a:r>
              <a:rPr lang="en-US" altLang="en-US" sz="2400" b="1" kern="1200" dirty="0" err="1">
                <a:solidFill>
                  <a:srgbClr val="3366FF"/>
                </a:solidFill>
                <a:latin typeface="Arial" charset="0"/>
                <a:ea typeface="MS PGothic" charset="-128"/>
                <a:cs typeface="+mn-cs"/>
              </a:rPr>
              <a:t>ane</a:t>
            </a:r>
            <a:r>
              <a:rPr lang="en-US" altLang="en-US" sz="2400" b="1" kern="1200" dirty="0">
                <a:solidFill>
                  <a:srgbClr val="3366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ending of the parent alkane to </a:t>
            </a:r>
            <a:r>
              <a:rPr lang="en-US" altLang="en-US" sz="2400" b="1" kern="1200" dirty="0">
                <a:solidFill>
                  <a:srgbClr val="3366FF"/>
                </a:solidFill>
                <a:latin typeface="Arial" charset="0"/>
                <a:ea typeface="MS PGothic" charset="-128"/>
                <a:cs typeface="+mn-cs"/>
              </a:rPr>
              <a:t>−</a:t>
            </a:r>
            <a:r>
              <a:rPr lang="en-US" altLang="en-US" sz="2400" b="1" kern="1200" dirty="0" err="1">
                <a:solidFill>
                  <a:srgbClr val="3366FF"/>
                </a:solidFill>
                <a:latin typeface="Arial" charset="0"/>
                <a:ea typeface="MS PGothic" charset="-128"/>
                <a:cs typeface="+mn-cs"/>
              </a:rPr>
              <a:t>adiene</a:t>
            </a:r>
            <a:r>
              <a:rPr lang="en-US" altLang="en-US" sz="2400" b="1" kern="1200" dirty="0">
                <a:solidFill>
                  <a:prstClr val="black"/>
                </a:solidFill>
                <a:latin typeface="Arial" charset="0"/>
                <a:ea typeface="MS PGothic" charset="-128"/>
                <a:cs typeface="+mn-cs"/>
              </a:rPr>
              <a:t>.</a:t>
            </a:r>
          </a:p>
        </p:txBody>
      </p:sp>
      <p:sp>
        <p:nvSpPr>
          <p:cNvPr id="9" name="Content Placeholder 8">
            <a:extLst>
              <a:ext uri="{FF2B5EF4-FFF2-40B4-BE49-F238E27FC236}">
                <a16:creationId xmlns:a16="http://schemas.microsoft.com/office/drawing/2014/main" id="{489F6AC7-769E-400C-93DA-CAC60A931ECB}"/>
              </a:ext>
            </a:extLst>
          </p:cNvPr>
          <p:cNvSpPr>
            <a:spLocks noGrp="1"/>
          </p:cNvSpPr>
          <p:nvPr>
            <p:ph sz="quarter" idx="13"/>
          </p:nvPr>
        </p:nvSpPr>
        <p:spPr>
          <a:xfrm>
            <a:off x="909886" y="3029743"/>
            <a:ext cx="6398418" cy="497683"/>
          </a:xfrm>
        </p:spPr>
        <p:txBody>
          <a:bodyPr/>
          <a:lstStyle/>
          <a:p>
            <a:pPr marL="0" indent="0" eaLnBrk="1" hangingPunct="1">
              <a:spcBef>
                <a:spcPct val="0"/>
              </a:spcBef>
              <a:buNone/>
            </a:pPr>
            <a:r>
              <a:rPr lang="en-US" altLang="en-US" sz="2400" b="1" kern="1200" dirty="0">
                <a:solidFill>
                  <a:prstClr val="black"/>
                </a:solidFill>
                <a:latin typeface="Arial" charset="0"/>
                <a:ea typeface="MS PGothic" charset="-128"/>
                <a:cs typeface="+mn-cs"/>
              </a:rPr>
              <a:t>Each double bond gets its own number.</a:t>
            </a:r>
          </a:p>
        </p:txBody>
      </p:sp>
      <p:pic>
        <p:nvPicPr>
          <p:cNvPr id="13" name="Picture 12" descr="Structures of 1,3-butadiene and 5-methyl-1,4-hexadiene. 1,3-butadiene has a chain of four carbon atoms with double bonds on C1 and C3. 5-methyl-1,4-hexadiene has a chain of 6 carbons with double bonds on C1 and C4 with methyl group on C5.">
            <a:extLst>
              <a:ext uri="{FF2B5EF4-FFF2-40B4-BE49-F238E27FC236}">
                <a16:creationId xmlns:a16="http://schemas.microsoft.com/office/drawing/2014/main" id="{F4B3530C-CCB0-4F1C-8246-DCFEA50FF882}"/>
              </a:ext>
            </a:extLst>
          </p:cNvPr>
          <p:cNvPicPr>
            <a:picLocks noChangeAspect="1"/>
          </p:cNvPicPr>
          <p:nvPr/>
        </p:nvPicPr>
        <p:blipFill>
          <a:blip r:embed="rId3"/>
          <a:stretch>
            <a:fillRect/>
          </a:stretch>
        </p:blipFill>
        <p:spPr>
          <a:xfrm>
            <a:off x="915248" y="3496615"/>
            <a:ext cx="8048625" cy="2476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20849" y="264647"/>
            <a:ext cx="8902302" cy="708957"/>
          </a:xfrm>
        </p:spPr>
        <p:txBody>
          <a:bodyPr/>
          <a:lstStyle/>
          <a:p>
            <a:pPr eaLnBrk="1" hangingPunct="1"/>
            <a:r>
              <a:rPr lang="en-US" altLang="en-US" sz="3100" b="1" dirty="0">
                <a:ea typeface="MS PGothic" charset="-128"/>
              </a:rPr>
              <a:t>13.2	Nomenclature of Alkenes and Alkynes (7)</a:t>
            </a:r>
          </a:p>
        </p:txBody>
      </p:sp>
      <p:sp>
        <p:nvSpPr>
          <p:cNvPr id="31" name="Content Placeholder 2">
            <a:extLst>
              <a:ext uri="{FF2B5EF4-FFF2-40B4-BE49-F238E27FC236}">
                <a16:creationId xmlns:a16="http://schemas.microsoft.com/office/drawing/2014/main" id="{395CD3BD-ADE7-4868-BFD1-5E5800728311}"/>
              </a:ext>
            </a:extLst>
          </p:cNvPr>
          <p:cNvSpPr>
            <a:spLocks noGrp="1"/>
          </p:cNvSpPr>
          <p:nvPr>
            <p:ph idx="1"/>
          </p:nvPr>
        </p:nvSpPr>
        <p:spPr>
          <a:xfrm>
            <a:off x="827088" y="1121568"/>
            <a:ext cx="7750174" cy="2329657"/>
          </a:xfrm>
        </p:spPr>
        <p:txBody>
          <a:bodyPr/>
          <a:lstStyle/>
          <a:p>
            <a:pPr marL="0" lvl="0" indent="0" eaLnBrk="1" hangingPunct="1">
              <a:spcBef>
                <a:spcPct val="0"/>
              </a:spcBef>
              <a:spcAft>
                <a:spcPts val="1500"/>
              </a:spcAft>
              <a:buNone/>
            </a:pPr>
            <a:r>
              <a:rPr lang="en-US" altLang="en-US" sz="2400" b="1" kern="1200" dirty="0">
                <a:solidFill>
                  <a:prstClr val="black"/>
                </a:solidFill>
                <a:latin typeface="Arial" charset="0"/>
                <a:ea typeface="MS PGothic" charset="-128"/>
                <a:cs typeface="+mn-cs"/>
              </a:rPr>
              <a:t>When naming </a:t>
            </a:r>
            <a:r>
              <a:rPr lang="en-US" altLang="en-US" sz="2400" b="1" kern="1200" dirty="0" err="1">
                <a:solidFill>
                  <a:srgbClr val="3366FF"/>
                </a:solidFill>
                <a:latin typeface="Arial" charset="0"/>
                <a:ea typeface="MS PGothic" charset="-128"/>
                <a:cs typeface="+mn-cs"/>
              </a:rPr>
              <a:t>cycloalkenes</a:t>
            </a:r>
            <a:r>
              <a:rPr lang="en-US" altLang="en-US" sz="2400" b="1" kern="1200" dirty="0">
                <a:solidFill>
                  <a:prstClr val="black"/>
                </a:solidFill>
                <a:latin typeface="Arial" charset="0"/>
                <a:ea typeface="MS PGothic" charset="-128"/>
                <a:cs typeface="+mn-cs"/>
              </a:rPr>
              <a:t>, the double bond is located </a:t>
            </a:r>
            <a:r>
              <a:rPr lang="en-US" altLang="en-US" sz="2400" b="1" kern="1200" dirty="0">
                <a:solidFill>
                  <a:srgbClr val="3366FF"/>
                </a:solidFill>
                <a:latin typeface="Arial" charset="0"/>
                <a:ea typeface="MS PGothic" charset="-128"/>
                <a:cs typeface="+mn-cs"/>
              </a:rPr>
              <a:t>between C1 and C2</a:t>
            </a:r>
            <a:r>
              <a:rPr lang="en-US" altLang="en-US" sz="2400" b="1" kern="1200" dirty="0">
                <a:solidFill>
                  <a:prstClr val="black"/>
                </a:solidFill>
                <a:latin typeface="Arial" charset="0"/>
                <a:ea typeface="MS PGothic" charset="-128"/>
                <a:cs typeface="+mn-cs"/>
              </a:rPr>
              <a:t>.</a:t>
            </a:r>
          </a:p>
          <a:p>
            <a:pPr marL="0" lvl="0" indent="0" eaLnBrk="1" hangingPunct="1">
              <a:spcBef>
                <a:spcPct val="0"/>
              </a:spcBef>
              <a:spcAft>
                <a:spcPts val="1400"/>
              </a:spcAft>
              <a:buNone/>
            </a:pPr>
            <a:r>
              <a:rPr lang="en-US" altLang="en-US" sz="2400" b="1" kern="1200" dirty="0">
                <a:solidFill>
                  <a:prstClr val="black"/>
                </a:solidFill>
                <a:latin typeface="Arial" charset="0"/>
                <a:ea typeface="MS PGothic" charset="-128"/>
                <a:cs typeface="+mn-cs"/>
              </a:rPr>
              <a:t>The </a:t>
            </a:r>
            <a:r>
              <a:rPr lang="ja-JP" altLang="en-US" sz="2400" b="1" kern="1200" dirty="0">
                <a:solidFill>
                  <a:prstClr val="black"/>
                </a:solidFill>
                <a:latin typeface="Arial" charset="0"/>
                <a:ea typeface="MS PGothic" charset="-128"/>
                <a:cs typeface="+mn-cs"/>
              </a:rPr>
              <a:t>“</a:t>
            </a:r>
            <a:r>
              <a:rPr lang="en-US" altLang="ja-JP" sz="2400" b="1" kern="1200" dirty="0">
                <a:solidFill>
                  <a:prstClr val="black"/>
                </a:solidFill>
                <a:latin typeface="Arial" charset="0"/>
                <a:ea typeface="MS PGothic" charset="-128"/>
                <a:cs typeface="+mn-cs"/>
              </a:rPr>
              <a:t>1</a:t>
            </a:r>
            <a:r>
              <a:rPr lang="ja-JP" altLang="en-US" sz="2400" b="1" kern="1200" dirty="0">
                <a:solidFill>
                  <a:prstClr val="black"/>
                </a:solidFill>
                <a:latin typeface="Arial" charset="0"/>
                <a:ea typeface="MS PGothic" charset="-128"/>
                <a:cs typeface="+mn-cs"/>
              </a:rPr>
              <a:t>”</a:t>
            </a:r>
            <a:r>
              <a:rPr lang="en-US" altLang="ja-JP" sz="2400" b="1" kern="1200" dirty="0">
                <a:solidFill>
                  <a:prstClr val="black"/>
                </a:solidFill>
                <a:latin typeface="Arial" charset="0"/>
                <a:ea typeface="MS PGothic" charset="-128"/>
                <a:cs typeface="+mn-cs"/>
              </a:rPr>
              <a:t> is usually omitted in the name.</a:t>
            </a:r>
            <a:endParaRPr lang="en-US" altLang="en-US" sz="2400" b="1" kern="1200" dirty="0">
              <a:solidFill>
                <a:prstClr val="black"/>
              </a:solidFill>
              <a:latin typeface="Arial" charset="0"/>
              <a:ea typeface="MS PGothic" charset="-128"/>
              <a:cs typeface="+mn-cs"/>
            </a:endParaRPr>
          </a:p>
          <a:p>
            <a:pPr marL="0" lvl="0" indent="0" eaLnBrk="1" hangingPunct="1">
              <a:spcBef>
                <a:spcPct val="0"/>
              </a:spcBef>
              <a:buNone/>
            </a:pPr>
            <a:r>
              <a:rPr lang="en-US" altLang="en-US" sz="2400" b="1" kern="1200" dirty="0">
                <a:solidFill>
                  <a:prstClr val="black"/>
                </a:solidFill>
                <a:latin typeface="Arial" charset="0"/>
                <a:ea typeface="MS PGothic" charset="-128"/>
                <a:cs typeface="+mn-cs"/>
              </a:rPr>
              <a:t>The ring is numbered to give the first substituent the lower number.</a:t>
            </a:r>
          </a:p>
        </p:txBody>
      </p:sp>
      <p:pic>
        <p:nvPicPr>
          <p:cNvPr id="5" name="Picture 4" descr="Five membered ring with double bond and methyl group at C1.">
            <a:extLst>
              <a:ext uri="{FF2B5EF4-FFF2-40B4-BE49-F238E27FC236}">
                <a16:creationId xmlns:a16="http://schemas.microsoft.com/office/drawing/2014/main" id="{539F3E04-EDE6-451F-A1B7-1E1A3A6CC51C}"/>
              </a:ext>
            </a:extLst>
          </p:cNvPr>
          <p:cNvPicPr>
            <a:picLocks noChangeAspect="1"/>
          </p:cNvPicPr>
          <p:nvPr/>
        </p:nvPicPr>
        <p:blipFill>
          <a:blip r:embed="rId3"/>
          <a:stretch>
            <a:fillRect/>
          </a:stretch>
        </p:blipFill>
        <p:spPr>
          <a:xfrm>
            <a:off x="779689" y="3609230"/>
            <a:ext cx="3398838" cy="2358560"/>
          </a:xfrm>
          <a:prstGeom prst="rect">
            <a:avLst/>
          </a:prstGeom>
        </p:spPr>
      </p:pic>
      <p:pic>
        <p:nvPicPr>
          <p:cNvPr id="4" name="Picture 3" descr="Six membered ring with double bond at C1 and methyl groups at C1 and C6.">
            <a:extLst>
              <a:ext uri="{FF2B5EF4-FFF2-40B4-BE49-F238E27FC236}">
                <a16:creationId xmlns:a16="http://schemas.microsoft.com/office/drawing/2014/main" id="{19812C9A-7F49-4A60-A3E4-E5DA46C7C3E3}"/>
              </a:ext>
            </a:extLst>
          </p:cNvPr>
          <p:cNvPicPr>
            <a:picLocks noChangeAspect="1"/>
          </p:cNvPicPr>
          <p:nvPr/>
        </p:nvPicPr>
        <p:blipFill>
          <a:blip r:embed="rId4"/>
          <a:stretch>
            <a:fillRect/>
          </a:stretch>
        </p:blipFill>
        <p:spPr>
          <a:xfrm>
            <a:off x="4820591" y="3212398"/>
            <a:ext cx="3756671" cy="297637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60350"/>
            <a:ext cx="8229600" cy="571097"/>
          </a:xfrm>
        </p:spPr>
        <p:txBody>
          <a:bodyPr/>
          <a:lstStyle/>
          <a:p>
            <a:pPr eaLnBrk="1" hangingPunct="1"/>
            <a:r>
              <a:rPr lang="en-US" altLang="en-US" sz="3200" b="1" dirty="0">
                <a:ea typeface="MS PGothic" charset="-128"/>
              </a:rPr>
              <a:t>13.3	Cis–Trans Isomers (1)</a:t>
            </a:r>
            <a:endParaRPr lang="en-US" altLang="en-US" sz="2800" b="1" dirty="0">
              <a:ea typeface="MS PGothic" charset="-128"/>
            </a:endParaRPr>
          </a:p>
        </p:txBody>
      </p:sp>
      <p:sp>
        <p:nvSpPr>
          <p:cNvPr id="15" name="Content Placeholder 2">
            <a:extLst>
              <a:ext uri="{FF2B5EF4-FFF2-40B4-BE49-F238E27FC236}">
                <a16:creationId xmlns:a16="http://schemas.microsoft.com/office/drawing/2014/main" id="{C524B7E2-FF81-42DE-BFBB-7821AF3AB7FF}"/>
              </a:ext>
            </a:extLst>
          </p:cNvPr>
          <p:cNvSpPr>
            <a:spLocks noGrp="1"/>
          </p:cNvSpPr>
          <p:nvPr>
            <p:ph idx="1"/>
          </p:nvPr>
        </p:nvSpPr>
        <p:spPr>
          <a:xfrm>
            <a:off x="919783" y="819960"/>
            <a:ext cx="7643192" cy="588962"/>
          </a:xfrm>
        </p:spPr>
        <p:txBody>
          <a:bodyPr/>
          <a:lstStyle/>
          <a:p>
            <a:pPr marL="0" lvl="0" indent="0">
              <a:buNone/>
            </a:pPr>
            <a:r>
              <a:rPr lang="en-US" altLang="en-US" sz="2800" b="1" dirty="0">
                <a:solidFill>
                  <a:srgbClr val="000000"/>
                </a:solidFill>
                <a:ea typeface="MS PGothic" charset="-128"/>
              </a:rPr>
              <a:t>A. Stereoisomers—A New Class of Isomer</a:t>
            </a:r>
            <a:endParaRPr lang="en-US" dirty="0"/>
          </a:p>
        </p:txBody>
      </p:sp>
      <p:sp>
        <p:nvSpPr>
          <p:cNvPr id="16" name="Text Placeholder 7">
            <a:extLst>
              <a:ext uri="{FF2B5EF4-FFF2-40B4-BE49-F238E27FC236}">
                <a16:creationId xmlns:a16="http://schemas.microsoft.com/office/drawing/2014/main" id="{9D9F1439-E068-4E22-B802-690591D2F857}"/>
              </a:ext>
            </a:extLst>
          </p:cNvPr>
          <p:cNvSpPr>
            <a:spLocks noGrp="1"/>
          </p:cNvSpPr>
          <p:nvPr>
            <p:ph type="body" sz="quarter" idx="13"/>
          </p:nvPr>
        </p:nvSpPr>
        <p:spPr>
          <a:xfrm>
            <a:off x="920555" y="1381501"/>
            <a:ext cx="7642419" cy="816268"/>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There is </a:t>
            </a:r>
            <a:r>
              <a:rPr lang="en-US" altLang="en-US" sz="2400" b="1" kern="1200" dirty="0">
                <a:solidFill>
                  <a:srgbClr val="3366FF"/>
                </a:solidFill>
                <a:latin typeface="Arial" charset="0"/>
                <a:ea typeface="MS PGothic" charset="-128"/>
                <a:cs typeface="+mn-cs"/>
              </a:rPr>
              <a:t>restricted rotation </a:t>
            </a:r>
            <a:r>
              <a:rPr lang="en-US" altLang="en-US" sz="2400" b="1" kern="1200" dirty="0">
                <a:solidFill>
                  <a:prstClr val="black"/>
                </a:solidFill>
                <a:latin typeface="Arial" charset="0"/>
                <a:ea typeface="MS PGothic" charset="-128"/>
                <a:cs typeface="+mn-cs"/>
              </a:rPr>
              <a:t>around the C atoms of a double bond.</a:t>
            </a:r>
          </a:p>
        </p:txBody>
      </p:sp>
      <p:sp>
        <p:nvSpPr>
          <p:cNvPr id="18" name="Text Placeholder 9">
            <a:extLst>
              <a:ext uri="{FF2B5EF4-FFF2-40B4-BE49-F238E27FC236}">
                <a16:creationId xmlns:a16="http://schemas.microsoft.com/office/drawing/2014/main" id="{4FF25776-2826-4CB9-8B93-5335F9D433A5}"/>
              </a:ext>
            </a:extLst>
          </p:cNvPr>
          <p:cNvSpPr>
            <a:spLocks noGrp="1"/>
          </p:cNvSpPr>
          <p:nvPr>
            <p:ph type="body" sz="quarter" idx="15"/>
          </p:nvPr>
        </p:nvSpPr>
        <p:spPr>
          <a:xfrm>
            <a:off x="3727061" y="2742406"/>
            <a:ext cx="1504950" cy="430212"/>
          </a:xfrm>
        </p:spPr>
        <p:txBody>
          <a:bodyPr/>
          <a:lstStyle/>
          <a:p>
            <a:pPr marL="0" lvl="0" indent="0" algn="ctr" eaLnBrk="1" hangingPunct="1">
              <a:spcBef>
                <a:spcPct val="0"/>
              </a:spcBef>
              <a:buNone/>
            </a:pPr>
            <a:r>
              <a:rPr lang="en-US" altLang="en-US" sz="2400" b="1" kern="1200" dirty="0">
                <a:solidFill>
                  <a:prstClr val="black"/>
                </a:solidFill>
                <a:latin typeface="Arial" charset="0"/>
                <a:ea typeface="MS PGothic" charset="-128"/>
                <a:cs typeface="+mn-cs"/>
              </a:rPr>
              <a:t>2-butene</a:t>
            </a:r>
          </a:p>
        </p:txBody>
      </p:sp>
      <p:pic>
        <p:nvPicPr>
          <p:cNvPr id="28676" name="Picture 22" descr="A chain of four carbon atoms with double bond at C2."/>
          <p:cNvPicPr>
            <a:picLocks noChangeAspect="1" noChangeArrowheads="1"/>
          </p:cNvPicPr>
          <p:nvPr/>
        </p:nvPicPr>
        <p:blipFill rotWithShape="1">
          <a:blip r:embed="rId3">
            <a:extLst>
              <a:ext uri="{28A0092B-C50C-407E-A947-70E740481C1C}">
                <a14:useLocalDpi xmlns:a14="http://schemas.microsoft.com/office/drawing/2010/main" val="0"/>
              </a:ext>
            </a:extLst>
          </a:blip>
          <a:srcRect b="84446"/>
          <a:stretch/>
        </p:blipFill>
        <p:spPr bwMode="auto">
          <a:xfrm>
            <a:off x="2124075" y="2200275"/>
            <a:ext cx="5049838" cy="54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9">
            <a:extLst>
              <a:ext uri="{FF2B5EF4-FFF2-40B4-BE49-F238E27FC236}">
                <a16:creationId xmlns:a16="http://schemas.microsoft.com/office/drawing/2014/main" id="{70F64567-E054-44D9-B0E1-788C242431C5}"/>
              </a:ext>
            </a:extLst>
          </p:cNvPr>
          <p:cNvSpPr>
            <a:spLocks noGrp="1"/>
          </p:cNvSpPr>
          <p:nvPr>
            <p:ph type="body" sz="quarter" idx="14"/>
          </p:nvPr>
        </p:nvSpPr>
        <p:spPr>
          <a:xfrm>
            <a:off x="920554" y="3319683"/>
            <a:ext cx="8043933" cy="430212"/>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Therefore, 2-butene has two possible arrangements:</a:t>
            </a:r>
          </a:p>
        </p:txBody>
      </p:sp>
      <p:pic>
        <p:nvPicPr>
          <p:cNvPr id="12" name="Picture 22" descr="Cis and trans isomers of 2-butene. In cis isomer, two methyl groups are on the same side of the double bond and in trans isomer, two methyl groups are on the opposite side of the double bond."/>
          <p:cNvPicPr>
            <a:picLocks noChangeAspect="1" noChangeArrowheads="1"/>
          </p:cNvPicPr>
          <p:nvPr/>
        </p:nvPicPr>
        <p:blipFill>
          <a:blip r:embed="rId3">
            <a:extLst>
              <a:ext uri="{28A0092B-C50C-407E-A947-70E740481C1C}">
                <a14:useLocalDpi xmlns:a14="http://schemas.microsoft.com/office/drawing/2010/main" val="0"/>
              </a:ext>
            </a:extLst>
          </a:blip>
          <a:srcRect t="56673"/>
          <a:stretch>
            <a:fillRect/>
          </a:stretch>
        </p:blipFill>
        <p:spPr bwMode="auto">
          <a:xfrm>
            <a:off x="2124075" y="3860800"/>
            <a:ext cx="5049838"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Placeholder 11">
            <a:extLst>
              <a:ext uri="{FF2B5EF4-FFF2-40B4-BE49-F238E27FC236}">
                <a16:creationId xmlns:a16="http://schemas.microsoft.com/office/drawing/2014/main" id="{34B6D5C2-150C-43BA-8A5D-A2E9022E7C8F}"/>
              </a:ext>
            </a:extLst>
          </p:cNvPr>
          <p:cNvSpPr>
            <a:spLocks noGrp="1"/>
          </p:cNvSpPr>
          <p:nvPr>
            <p:ph type="body" sz="quarter" idx="16"/>
          </p:nvPr>
        </p:nvSpPr>
        <p:spPr>
          <a:xfrm>
            <a:off x="1943489" y="5297086"/>
            <a:ext cx="2681288" cy="1228258"/>
          </a:xfrm>
        </p:spPr>
        <p:txBody>
          <a:bodyPr/>
          <a:lstStyle/>
          <a:p>
            <a:pPr marL="0" lvl="0" indent="0" algn="ctr" eaLnBrk="1" hangingPunct="1">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two </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CH</a:t>
            </a:r>
            <a:r>
              <a:rPr lang="en-US" altLang="en-US" sz="2400" b="1" i="0" kern="1200" baseline="-25000" dirty="0">
                <a:solidFill>
                  <a:prstClr val="black"/>
                </a:solidFill>
                <a:latin typeface="Arial" panose="020B0604020202020204" pitchFamily="34" charset="0"/>
                <a:ea typeface="MS PGothic" charset="-128"/>
                <a:cs typeface="Arial" panose="020B0604020202020204" pitchFamily="34" charset="0"/>
              </a:rPr>
              <a:t>3</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groups on the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same side cis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isomer</a:t>
            </a:r>
          </a:p>
        </p:txBody>
      </p:sp>
      <p:sp>
        <p:nvSpPr>
          <p:cNvPr id="20" name="Text Placeholder 11">
            <a:extLst>
              <a:ext uri="{FF2B5EF4-FFF2-40B4-BE49-F238E27FC236}">
                <a16:creationId xmlns:a16="http://schemas.microsoft.com/office/drawing/2014/main" id="{200E5F47-C202-45B3-99B6-7277DF879F56}"/>
              </a:ext>
            </a:extLst>
          </p:cNvPr>
          <p:cNvSpPr>
            <a:spLocks noGrp="1"/>
          </p:cNvSpPr>
          <p:nvPr>
            <p:ph type="body" sz="quarter" idx="17"/>
          </p:nvPr>
        </p:nvSpPr>
        <p:spPr>
          <a:xfrm>
            <a:off x="4800901" y="5294313"/>
            <a:ext cx="2802126" cy="1231031"/>
          </a:xfrm>
        </p:spPr>
        <p:txBody>
          <a:bodyPr/>
          <a:lstStyle/>
          <a:p>
            <a:pPr marL="0" lvl="0" indent="0" algn="ctr" eaLnBrk="1" hangingPunct="1">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two </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CH</a:t>
            </a:r>
            <a:r>
              <a:rPr lang="en-US" altLang="en-US" sz="2400" b="1" i="0" kern="1200" baseline="-25000" dirty="0">
                <a:solidFill>
                  <a:prstClr val="black"/>
                </a:solidFill>
                <a:latin typeface="Arial" panose="020B0604020202020204" pitchFamily="34" charset="0"/>
                <a:ea typeface="MS PGothic" charset="-128"/>
                <a:cs typeface="Arial" panose="020B0604020202020204" pitchFamily="34" charset="0"/>
              </a:rPr>
              <a:t>3</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groups on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opposite sides trans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isomer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58763"/>
            <a:ext cx="8229600" cy="561924"/>
          </a:xfrm>
        </p:spPr>
        <p:txBody>
          <a:bodyPr/>
          <a:lstStyle/>
          <a:p>
            <a:pPr eaLnBrk="1" hangingPunct="1"/>
            <a:r>
              <a:rPr lang="en-US" altLang="en-US" sz="3200" b="1" dirty="0">
                <a:ea typeface="MS PGothic" charset="-128"/>
              </a:rPr>
              <a:t>13.3	Cis–Trans Isomers (2)</a:t>
            </a:r>
            <a:endParaRPr lang="en-US" altLang="en-US" sz="2400" b="1" dirty="0">
              <a:ea typeface="MS PGothic" charset="-128"/>
            </a:endParaRPr>
          </a:p>
        </p:txBody>
      </p:sp>
      <p:sp>
        <p:nvSpPr>
          <p:cNvPr id="6" name="Content Placeholder 2">
            <a:extLst>
              <a:ext uri="{FF2B5EF4-FFF2-40B4-BE49-F238E27FC236}">
                <a16:creationId xmlns:a16="http://schemas.microsoft.com/office/drawing/2014/main" id="{BB88993C-DFE0-4771-B361-6C76CF2994A2}"/>
              </a:ext>
            </a:extLst>
          </p:cNvPr>
          <p:cNvSpPr>
            <a:spLocks noGrp="1"/>
          </p:cNvSpPr>
          <p:nvPr>
            <p:ph idx="1"/>
          </p:nvPr>
        </p:nvSpPr>
        <p:spPr>
          <a:xfrm>
            <a:off x="924340" y="834684"/>
            <a:ext cx="7643192" cy="547927"/>
          </a:xfrm>
        </p:spPr>
        <p:txBody>
          <a:bodyPr/>
          <a:lstStyle/>
          <a:p>
            <a:pPr marL="0" lvl="0" indent="0">
              <a:spcBef>
                <a:spcPct val="0"/>
              </a:spcBef>
              <a:buNone/>
            </a:pPr>
            <a:r>
              <a:rPr lang="en-US" altLang="en-US" sz="2800" b="1" dirty="0">
                <a:solidFill>
                  <a:srgbClr val="000000"/>
                </a:solidFill>
                <a:latin typeface="Arial" charset="0"/>
                <a:ea typeface="MS PGothic" charset="-128"/>
                <a:cs typeface="+mn-cs"/>
              </a:rPr>
              <a:t>A. Stereoisomers—A New Class of Isomer</a:t>
            </a:r>
            <a:endParaRPr lang="en-US" sz="2400" dirty="0">
              <a:solidFill>
                <a:prstClr val="black"/>
              </a:solidFill>
              <a:latin typeface="Arial" charset="0"/>
              <a:ea typeface="MS PGothic" charset="-128"/>
              <a:cs typeface="+mn-cs"/>
            </a:endParaRPr>
          </a:p>
        </p:txBody>
      </p:sp>
      <p:pic>
        <p:nvPicPr>
          <p:cNvPr id="30724" name="Picture 7" descr="Ball-and-stick models of cis and trans isomers of 2-butene. In the cis isomer, the two CH3 groups are on the same side of the double bond. In the trans isomer, the two CH3 groups are on the opposite sides of the double bo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2133600"/>
            <a:ext cx="841692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097556" y="343555"/>
            <a:ext cx="6948888" cy="539929"/>
          </a:xfrm>
        </p:spPr>
        <p:txBody>
          <a:bodyPr/>
          <a:lstStyle/>
          <a:p>
            <a:pPr eaLnBrk="1" hangingPunct="1"/>
            <a:r>
              <a:rPr lang="en-US" altLang="en-US" sz="3200" b="1" dirty="0">
                <a:ea typeface="MS PGothic" charset="-128"/>
              </a:rPr>
              <a:t>13.3	Cis–Trans Isomers (3)</a:t>
            </a:r>
            <a:endParaRPr lang="en-US" altLang="en-US" sz="2400" b="1" dirty="0">
              <a:ea typeface="MS PGothic" charset="-128"/>
            </a:endParaRPr>
          </a:p>
        </p:txBody>
      </p:sp>
      <p:sp>
        <p:nvSpPr>
          <p:cNvPr id="6" name="Content Placeholder 2">
            <a:extLst>
              <a:ext uri="{FF2B5EF4-FFF2-40B4-BE49-F238E27FC236}">
                <a16:creationId xmlns:a16="http://schemas.microsoft.com/office/drawing/2014/main" id="{ABFF8CF1-095D-4EA4-813E-4939241A9177}"/>
              </a:ext>
            </a:extLst>
          </p:cNvPr>
          <p:cNvSpPr>
            <a:spLocks noGrp="1"/>
          </p:cNvSpPr>
          <p:nvPr>
            <p:ph idx="1"/>
          </p:nvPr>
        </p:nvSpPr>
        <p:spPr>
          <a:xfrm>
            <a:off x="971550" y="805640"/>
            <a:ext cx="7344866" cy="509813"/>
          </a:xfrm>
        </p:spPr>
        <p:txBody>
          <a:bodyPr/>
          <a:lstStyle/>
          <a:p>
            <a:pPr marL="392113" lvl="0" indent="-392113">
              <a:buFont typeface="+mj-lt"/>
              <a:buAutoNum type="alphaUcPeriod"/>
            </a:pPr>
            <a:r>
              <a:rPr lang="en-US" altLang="en-US" sz="2800" b="1" dirty="0">
                <a:solidFill>
                  <a:srgbClr val="000000"/>
                </a:solidFill>
                <a:ea typeface="MS PGothic" charset="-128"/>
              </a:rPr>
              <a:t>Stereoisomers—A New Class of Isomer</a:t>
            </a:r>
            <a:endParaRPr lang="en-US" dirty="0"/>
          </a:p>
        </p:txBody>
      </p:sp>
      <p:sp>
        <p:nvSpPr>
          <p:cNvPr id="7" name="Text Placeholder 7">
            <a:extLst>
              <a:ext uri="{FF2B5EF4-FFF2-40B4-BE49-F238E27FC236}">
                <a16:creationId xmlns:a16="http://schemas.microsoft.com/office/drawing/2014/main" id="{5CC874CB-5E5F-40CA-9B80-5E9CCAB895A1}"/>
              </a:ext>
            </a:extLst>
          </p:cNvPr>
          <p:cNvSpPr>
            <a:spLocks noGrp="1"/>
          </p:cNvSpPr>
          <p:nvPr>
            <p:ph type="body" sz="quarter" idx="13"/>
          </p:nvPr>
        </p:nvSpPr>
        <p:spPr>
          <a:xfrm>
            <a:off x="900113" y="1511979"/>
            <a:ext cx="7560320" cy="1124858"/>
          </a:xfrm>
        </p:spPr>
        <p:txBody>
          <a:bodyPr/>
          <a:lstStyle/>
          <a:p>
            <a:pPr marL="0" indent="0" eaLnBrk="1" hangingPunct="1">
              <a:spcBef>
                <a:spcPct val="0"/>
              </a:spcBef>
              <a:buNone/>
            </a:pPr>
            <a:r>
              <a:rPr lang="en-US" altLang="en-US" sz="2400" b="1" kern="1200" dirty="0">
                <a:solidFill>
                  <a:prstClr val="black"/>
                </a:solidFill>
                <a:latin typeface="Arial" charset="0"/>
                <a:ea typeface="MS PGothic" charset="-128"/>
                <a:cs typeface="+mn-cs"/>
              </a:rPr>
              <a:t>Whenever the </a:t>
            </a:r>
            <a:r>
              <a:rPr lang="en-US" altLang="en-US" sz="2400" b="1" kern="1200" dirty="0">
                <a:solidFill>
                  <a:srgbClr val="3366FF"/>
                </a:solidFill>
                <a:latin typeface="Arial" charset="0"/>
                <a:ea typeface="MS PGothic" charset="-128"/>
                <a:cs typeface="+mn-cs"/>
              </a:rPr>
              <a:t>two groups </a:t>
            </a:r>
            <a:r>
              <a:rPr lang="en-US" altLang="en-US" sz="2400" b="1" kern="1200" dirty="0">
                <a:solidFill>
                  <a:prstClr val="black"/>
                </a:solidFill>
                <a:latin typeface="Arial" charset="0"/>
                <a:ea typeface="MS PGothic" charset="-128"/>
                <a:cs typeface="+mn-cs"/>
              </a:rPr>
              <a:t>on each end of a </a:t>
            </a:r>
            <a:r>
              <a:rPr lang="en-US" altLang="en-US" sz="2400" b="1" dirty="0"/>
              <a:t>C═C</a:t>
            </a:r>
            <a:r>
              <a:rPr lang="en-US" altLang="en-US" sz="2400" dirty="0"/>
              <a:t> </a:t>
            </a:r>
            <a:r>
              <a:rPr lang="en-US" altLang="en-US" sz="2400" b="1" kern="1200" dirty="0">
                <a:solidFill>
                  <a:prstClr val="black"/>
                </a:solidFill>
                <a:latin typeface="Arial" charset="0"/>
                <a:ea typeface="MS PGothic" charset="-128"/>
                <a:cs typeface="+mn-cs"/>
              </a:rPr>
              <a:t>are </a:t>
            </a:r>
            <a:r>
              <a:rPr lang="en-US" altLang="en-US" sz="2400" b="1" kern="1200" dirty="0">
                <a:solidFill>
                  <a:srgbClr val="3366FF"/>
                </a:solidFill>
                <a:latin typeface="Arial" charset="0"/>
                <a:ea typeface="MS PGothic" charset="-128"/>
                <a:cs typeface="+mn-cs"/>
              </a:rPr>
              <a:t>different from each other</a:t>
            </a:r>
            <a:r>
              <a:rPr lang="en-US" altLang="en-US" sz="2400" b="1" kern="1200" dirty="0">
                <a:solidFill>
                  <a:prstClr val="black"/>
                </a:solidFill>
                <a:latin typeface="Arial" charset="0"/>
                <a:ea typeface="MS PGothic" charset="-128"/>
                <a:cs typeface="+mn-cs"/>
              </a:rPr>
              <a:t>, two isomers are possible.</a:t>
            </a:r>
          </a:p>
        </p:txBody>
      </p:sp>
      <p:pic>
        <p:nvPicPr>
          <p:cNvPr id="32773" name="Picture 8" descr="C double C with two groups A and B attached to the left side carbon and C and D groups attached to the right side carbon. A should be different from B and C should be different from D to make two isomers poss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997200"/>
            <a:ext cx="771525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74638"/>
            <a:ext cx="8229600" cy="557977"/>
          </a:xfrm>
        </p:spPr>
        <p:txBody>
          <a:bodyPr/>
          <a:lstStyle/>
          <a:p>
            <a:pPr eaLnBrk="1" hangingPunct="1"/>
            <a:r>
              <a:rPr lang="en-US" altLang="en-US" sz="3200" b="1" dirty="0">
                <a:ea typeface="MS PGothic" charset="-128"/>
              </a:rPr>
              <a:t>13.3	Cis–Trans Isomers (4)</a:t>
            </a:r>
            <a:endParaRPr lang="en-US" altLang="en-US" sz="2400" b="1" dirty="0">
              <a:ea typeface="MS PGothic" charset="-128"/>
            </a:endParaRPr>
          </a:p>
        </p:txBody>
      </p:sp>
      <p:sp>
        <p:nvSpPr>
          <p:cNvPr id="6" name="Content Placeholder 2">
            <a:extLst>
              <a:ext uri="{FF2B5EF4-FFF2-40B4-BE49-F238E27FC236}">
                <a16:creationId xmlns:a16="http://schemas.microsoft.com/office/drawing/2014/main" id="{7242ECBC-8BA6-470D-80C4-CFCB34F235AD}"/>
              </a:ext>
            </a:extLst>
          </p:cNvPr>
          <p:cNvSpPr>
            <a:spLocks noGrp="1"/>
          </p:cNvSpPr>
          <p:nvPr>
            <p:ph idx="1"/>
          </p:nvPr>
        </p:nvSpPr>
        <p:spPr>
          <a:xfrm>
            <a:off x="920396" y="832615"/>
            <a:ext cx="7643192" cy="462369"/>
          </a:xfrm>
        </p:spPr>
        <p:txBody>
          <a:bodyPr/>
          <a:lstStyle/>
          <a:p>
            <a:pPr marL="466725" lvl="0" indent="-466725">
              <a:buFont typeface="+mj-lt"/>
              <a:buAutoNum type="alphaUcPeriod"/>
            </a:pPr>
            <a:r>
              <a:rPr lang="en-US" altLang="en-US" sz="2800" b="1" dirty="0">
                <a:solidFill>
                  <a:srgbClr val="000000"/>
                </a:solidFill>
                <a:ea typeface="MS PGothic" charset="-128"/>
              </a:rPr>
              <a:t>Stereoisomers—A New Class of Isomer</a:t>
            </a:r>
            <a:endParaRPr lang="en-US" dirty="0"/>
          </a:p>
        </p:txBody>
      </p:sp>
      <p:sp>
        <p:nvSpPr>
          <p:cNvPr id="7" name="Text Placeholder 7">
            <a:extLst>
              <a:ext uri="{FF2B5EF4-FFF2-40B4-BE49-F238E27FC236}">
                <a16:creationId xmlns:a16="http://schemas.microsoft.com/office/drawing/2014/main" id="{8725B6D7-81DD-43D3-9CDE-D6A7F7471890}"/>
              </a:ext>
            </a:extLst>
          </p:cNvPr>
          <p:cNvSpPr>
            <a:spLocks noGrp="1"/>
          </p:cNvSpPr>
          <p:nvPr>
            <p:ph type="body" sz="quarter" idx="13"/>
          </p:nvPr>
        </p:nvSpPr>
        <p:spPr>
          <a:xfrm>
            <a:off x="894556" y="1639888"/>
            <a:ext cx="7493868" cy="1279118"/>
          </a:xfrm>
        </p:spPr>
        <p:txBody>
          <a:bodyPr/>
          <a:lstStyle/>
          <a:p>
            <a:pPr marL="0" indent="0" eaLnBrk="1" hangingPunct="1">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When the two groups on one end of the double bond are identical (for example, both H or both </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CH</a:t>
            </a:r>
            <a:r>
              <a:rPr lang="en-US" altLang="en-US" sz="2400" b="1" i="0" kern="1200" baseline="-25000" dirty="0">
                <a:solidFill>
                  <a:prstClr val="black"/>
                </a:solidFill>
                <a:latin typeface="Arial" panose="020B0604020202020204" pitchFamily="34" charset="0"/>
                <a:ea typeface="MS PGothic" charset="-128"/>
                <a:cs typeface="Arial" panose="020B0604020202020204" pitchFamily="34" charset="0"/>
              </a:rPr>
              <a:t>3</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no cis and trans isomers are possible</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t>
            </a:r>
          </a:p>
        </p:txBody>
      </p:sp>
      <p:pic>
        <p:nvPicPr>
          <p:cNvPr id="34821" name="Picture 8" descr="Structuure of 1-butene, CH2CHCH2CH3: the left carbon of the double bond has two hydrogens, and the right carbon has one hydrogen and one ethyl group (CH2CH3) group. Hydrogen is drawn upward and ethyl group is drawn downw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381375"/>
            <a:ext cx="8856662"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274638"/>
            <a:ext cx="8229600" cy="552839"/>
          </a:xfrm>
        </p:spPr>
        <p:txBody>
          <a:bodyPr/>
          <a:lstStyle/>
          <a:p>
            <a:pPr eaLnBrk="1" hangingPunct="1"/>
            <a:r>
              <a:rPr lang="en-US" altLang="en-US" sz="3200" b="1" dirty="0">
                <a:ea typeface="MS PGothic" charset="-128"/>
              </a:rPr>
              <a:t>13.3	Cis–Trans Isomers (5)</a:t>
            </a:r>
            <a:endParaRPr lang="en-US" altLang="en-US" sz="2400" b="1" dirty="0">
              <a:ea typeface="MS PGothic" charset="-128"/>
            </a:endParaRPr>
          </a:p>
        </p:txBody>
      </p:sp>
      <p:sp>
        <p:nvSpPr>
          <p:cNvPr id="2" name="Content Placeholder 1">
            <a:extLst>
              <a:ext uri="{FF2B5EF4-FFF2-40B4-BE49-F238E27FC236}">
                <a16:creationId xmlns:a16="http://schemas.microsoft.com/office/drawing/2014/main" id="{DBA44C7B-33CC-4991-8402-8DAE1B062D03}"/>
              </a:ext>
            </a:extLst>
          </p:cNvPr>
          <p:cNvSpPr>
            <a:spLocks noGrp="1"/>
          </p:cNvSpPr>
          <p:nvPr>
            <p:ph sz="half" idx="1"/>
          </p:nvPr>
        </p:nvSpPr>
        <p:spPr>
          <a:xfrm>
            <a:off x="920599" y="827477"/>
            <a:ext cx="7420766" cy="552839"/>
          </a:xfrm>
        </p:spPr>
        <p:txBody>
          <a:bodyPr/>
          <a:lstStyle/>
          <a:p>
            <a:pPr marL="0" indent="0">
              <a:buNone/>
            </a:pPr>
            <a:r>
              <a:rPr lang="en-US" altLang="en-US" b="1" dirty="0">
                <a:solidFill>
                  <a:srgbClr val="000000"/>
                </a:solidFill>
                <a:ea typeface="MS PGothic" charset="-128"/>
              </a:rPr>
              <a:t>A. Stereoisomers—A New Class of Isomer</a:t>
            </a:r>
            <a:endParaRPr lang="en-US" dirty="0"/>
          </a:p>
        </p:txBody>
      </p:sp>
      <p:sp>
        <p:nvSpPr>
          <p:cNvPr id="3" name="Content Placeholder 2">
            <a:extLst>
              <a:ext uri="{FF2B5EF4-FFF2-40B4-BE49-F238E27FC236}">
                <a16:creationId xmlns:a16="http://schemas.microsoft.com/office/drawing/2014/main" id="{9EB42B6D-B44C-45CD-B87C-2D438853A09E}"/>
              </a:ext>
            </a:extLst>
          </p:cNvPr>
          <p:cNvSpPr>
            <a:spLocks noGrp="1"/>
          </p:cNvSpPr>
          <p:nvPr>
            <p:ph sz="half" idx="2"/>
          </p:nvPr>
        </p:nvSpPr>
        <p:spPr>
          <a:xfrm>
            <a:off x="895650" y="1440543"/>
            <a:ext cx="7420766" cy="821394"/>
          </a:xfrm>
        </p:spPr>
        <p:txBody>
          <a:bodyPr/>
          <a:lstStyle/>
          <a:p>
            <a:pPr marL="0" indent="0" eaLnBrk="1" hangingPunct="1">
              <a:spcBef>
                <a:spcPct val="0"/>
              </a:spcBef>
              <a:buClr>
                <a:prstClr val="black"/>
              </a:buClr>
              <a:buNone/>
            </a:pPr>
            <a:r>
              <a:rPr lang="en-US" altLang="en-US" sz="2400" b="1" kern="1200" dirty="0">
                <a:solidFill>
                  <a:srgbClr val="3366FF"/>
                </a:solidFill>
                <a:latin typeface="Arial" charset="0"/>
                <a:ea typeface="MS PGothic" charset="-128"/>
                <a:cs typeface="+mn-cs"/>
              </a:rPr>
              <a:t>Stereoisomers </a:t>
            </a:r>
            <a:r>
              <a:rPr lang="en-US" altLang="en-US" sz="2400" b="1" kern="1200" dirty="0">
                <a:solidFill>
                  <a:prstClr val="black"/>
                </a:solidFill>
                <a:latin typeface="Arial" charset="0"/>
                <a:ea typeface="MS PGothic" charset="-128"/>
                <a:cs typeface="+mn-cs"/>
              </a:rPr>
              <a:t>are isomers that differ only in the 3-D arrangement of atoms.</a:t>
            </a:r>
          </a:p>
        </p:txBody>
      </p:sp>
      <p:sp>
        <p:nvSpPr>
          <p:cNvPr id="4" name="Content Placeholder 3">
            <a:extLst>
              <a:ext uri="{FF2B5EF4-FFF2-40B4-BE49-F238E27FC236}">
                <a16:creationId xmlns:a16="http://schemas.microsoft.com/office/drawing/2014/main" id="{8D29ADAA-0F30-457D-AE0D-324DFDB9AECB}"/>
              </a:ext>
            </a:extLst>
          </p:cNvPr>
          <p:cNvSpPr>
            <a:spLocks noGrp="1"/>
          </p:cNvSpPr>
          <p:nvPr>
            <p:ph sz="quarter" idx="13"/>
          </p:nvPr>
        </p:nvSpPr>
        <p:spPr>
          <a:xfrm>
            <a:off x="904617" y="2289498"/>
            <a:ext cx="7267783" cy="769323"/>
          </a:xfrm>
        </p:spPr>
        <p:txBody>
          <a:bodyPr/>
          <a:lstStyle/>
          <a:p>
            <a:pPr marL="0" indent="0" eaLnBrk="1" hangingPunct="1">
              <a:spcBef>
                <a:spcPct val="0"/>
              </a:spcBef>
              <a:buClr>
                <a:prstClr val="black"/>
              </a:buClr>
              <a:buNone/>
            </a:pPr>
            <a:r>
              <a:rPr lang="en-US" altLang="en-US" sz="2400" b="1" kern="1200" dirty="0">
                <a:solidFill>
                  <a:srgbClr val="3366FF"/>
                </a:solidFill>
                <a:latin typeface="Arial" charset="0"/>
                <a:ea typeface="MS PGothic" charset="-128"/>
                <a:cs typeface="+mn-cs"/>
              </a:rPr>
              <a:t>Constitutional isomers </a:t>
            </a:r>
            <a:r>
              <a:rPr lang="en-US" altLang="en-US" sz="2400" b="1" kern="1200" dirty="0">
                <a:solidFill>
                  <a:prstClr val="black"/>
                </a:solidFill>
                <a:latin typeface="Arial" charset="0"/>
                <a:ea typeface="MS PGothic" charset="-128"/>
                <a:cs typeface="+mn-cs"/>
              </a:rPr>
              <a:t>differ in the way the atoms are bonded to each other.</a:t>
            </a:r>
          </a:p>
        </p:txBody>
      </p:sp>
      <p:pic>
        <p:nvPicPr>
          <p:cNvPr id="36870" name="Picture 8" descr="Cis-2-butene and trans-2-butene are stereoisomers, and each of these compounds is a constitutional isomer of 1-bute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3130550"/>
            <a:ext cx="6480175"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293728"/>
            <a:ext cx="8229600" cy="532010"/>
          </a:xfrm>
        </p:spPr>
        <p:txBody>
          <a:bodyPr/>
          <a:lstStyle/>
          <a:p>
            <a:pPr eaLnBrk="1" hangingPunct="1"/>
            <a:r>
              <a:rPr lang="en-US" altLang="en-US" sz="3200" b="1" dirty="0">
                <a:ea typeface="MS PGothic" charset="-128"/>
              </a:rPr>
              <a:t>13.3	Cis–Trans Isomers (6)</a:t>
            </a:r>
            <a:endParaRPr lang="en-US" altLang="en-US" sz="2800" b="1" dirty="0">
              <a:ea typeface="MS PGothic" charset="-128"/>
            </a:endParaRPr>
          </a:p>
        </p:txBody>
      </p:sp>
      <p:sp>
        <p:nvSpPr>
          <p:cNvPr id="8" name="Content Placeholder 2">
            <a:extLst>
              <a:ext uri="{FF2B5EF4-FFF2-40B4-BE49-F238E27FC236}">
                <a16:creationId xmlns:a16="http://schemas.microsoft.com/office/drawing/2014/main" id="{8A415D64-43E5-4A4A-A250-3099264CD1F2}"/>
              </a:ext>
            </a:extLst>
          </p:cNvPr>
          <p:cNvSpPr>
            <a:spLocks noGrp="1"/>
          </p:cNvSpPr>
          <p:nvPr>
            <p:ph idx="1"/>
          </p:nvPr>
        </p:nvSpPr>
        <p:spPr>
          <a:xfrm>
            <a:off x="930102" y="788590"/>
            <a:ext cx="7643192" cy="532010"/>
          </a:xfrm>
        </p:spPr>
        <p:txBody>
          <a:bodyPr/>
          <a:lstStyle/>
          <a:p>
            <a:pPr marL="514350" lvl="0" indent="-514350">
              <a:buFont typeface="+mj-lt"/>
              <a:buAutoNum type="alphaUcPeriod" startAt="2"/>
            </a:pPr>
            <a:r>
              <a:rPr lang="en-US" altLang="en-US" sz="2800" b="1" dirty="0">
                <a:solidFill>
                  <a:srgbClr val="000000"/>
                </a:solidFill>
                <a:ea typeface="MS PGothic" charset="-128"/>
              </a:rPr>
              <a:t>Saturated and Unsaturated Fatty Acids</a:t>
            </a:r>
            <a:endParaRPr lang="en-US" dirty="0"/>
          </a:p>
        </p:txBody>
      </p:sp>
      <p:sp>
        <p:nvSpPr>
          <p:cNvPr id="9" name="Text Placeholder 7">
            <a:extLst>
              <a:ext uri="{FF2B5EF4-FFF2-40B4-BE49-F238E27FC236}">
                <a16:creationId xmlns:a16="http://schemas.microsoft.com/office/drawing/2014/main" id="{A8A932D7-6E9B-45C3-92AC-8930021958CD}"/>
              </a:ext>
            </a:extLst>
          </p:cNvPr>
          <p:cNvSpPr>
            <a:spLocks noGrp="1"/>
          </p:cNvSpPr>
          <p:nvPr>
            <p:ph type="body" sz="quarter" idx="13"/>
          </p:nvPr>
        </p:nvSpPr>
        <p:spPr>
          <a:xfrm>
            <a:off x="985521" y="1488529"/>
            <a:ext cx="7201659" cy="792163"/>
          </a:xfrm>
        </p:spPr>
        <p:txBody>
          <a:bodyPr/>
          <a:lstStyle/>
          <a:p>
            <a:pPr marL="112712" indent="0" eaLnBrk="1" hangingPunct="1">
              <a:spcBef>
                <a:spcPct val="0"/>
              </a:spcBef>
              <a:buClr>
                <a:prstClr val="black"/>
              </a:buClr>
              <a:buNone/>
            </a:pPr>
            <a:r>
              <a:rPr lang="en-US" altLang="en-US" sz="2400" b="1" kern="1200" dirty="0">
                <a:solidFill>
                  <a:srgbClr val="3366FF"/>
                </a:solidFill>
                <a:latin typeface="Arial" charset="0"/>
                <a:ea typeface="MS PGothic" charset="-128"/>
                <a:cs typeface="+mn-cs"/>
              </a:rPr>
              <a:t>Fatty acids </a:t>
            </a:r>
            <a:r>
              <a:rPr lang="en-US" altLang="en-US" sz="2400" b="1" kern="1200" dirty="0">
                <a:solidFill>
                  <a:prstClr val="black"/>
                </a:solidFill>
                <a:latin typeface="Arial" charset="0"/>
                <a:ea typeface="MS PGothic" charset="-128"/>
                <a:cs typeface="+mn-cs"/>
              </a:rPr>
              <a:t>are carboxylic acids (RCOOH) with long carbon chains of 12 to 20 carbon atoms.</a:t>
            </a:r>
          </a:p>
        </p:txBody>
      </p:sp>
      <p:sp>
        <p:nvSpPr>
          <p:cNvPr id="10" name="Text Placeholder 9">
            <a:extLst>
              <a:ext uri="{FF2B5EF4-FFF2-40B4-BE49-F238E27FC236}">
                <a16:creationId xmlns:a16="http://schemas.microsoft.com/office/drawing/2014/main" id="{ED96625A-11DB-4A93-B814-D9B160DB104B}"/>
              </a:ext>
            </a:extLst>
          </p:cNvPr>
          <p:cNvSpPr>
            <a:spLocks noGrp="1"/>
          </p:cNvSpPr>
          <p:nvPr>
            <p:ph type="body" sz="quarter" idx="14"/>
          </p:nvPr>
        </p:nvSpPr>
        <p:spPr>
          <a:xfrm>
            <a:off x="1094986" y="2590285"/>
            <a:ext cx="7354888" cy="720725"/>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Naturally occurring </a:t>
            </a:r>
            <a:r>
              <a:rPr lang="en-US" altLang="en-US" sz="2400" b="1" kern="1200" dirty="0">
                <a:solidFill>
                  <a:srgbClr val="3366FF"/>
                </a:solidFill>
                <a:latin typeface="Arial" charset="0"/>
                <a:ea typeface="MS PGothic" charset="-128"/>
                <a:cs typeface="+mn-cs"/>
              </a:rPr>
              <a:t>animal fats </a:t>
            </a:r>
            <a:r>
              <a:rPr lang="en-US" altLang="en-US" sz="2400" b="1" kern="1200" dirty="0">
                <a:solidFill>
                  <a:prstClr val="black"/>
                </a:solidFill>
                <a:latin typeface="Arial" charset="0"/>
                <a:ea typeface="MS PGothic" charset="-128"/>
                <a:cs typeface="+mn-cs"/>
              </a:rPr>
              <a:t>and </a:t>
            </a:r>
            <a:r>
              <a:rPr lang="en-US" altLang="en-US" sz="2400" b="1" kern="1200" dirty="0">
                <a:solidFill>
                  <a:srgbClr val="3366FF"/>
                </a:solidFill>
                <a:latin typeface="Arial" charset="0"/>
                <a:ea typeface="MS PGothic" charset="-128"/>
                <a:cs typeface="+mn-cs"/>
              </a:rPr>
              <a:t>vegetable oils</a:t>
            </a:r>
            <a:r>
              <a:rPr lang="en-US" altLang="en-US" sz="2400" b="1" kern="1200" dirty="0">
                <a:solidFill>
                  <a:prstClr val="black"/>
                </a:solidFill>
                <a:latin typeface="Arial" charset="0"/>
                <a:ea typeface="MS PGothic" charset="-128"/>
                <a:cs typeface="+mn-cs"/>
              </a:rPr>
              <a:t> are formed from fatty acids.</a:t>
            </a:r>
          </a:p>
        </p:txBody>
      </p:sp>
      <p:sp>
        <p:nvSpPr>
          <p:cNvPr id="11" name="Text Placeholder 9">
            <a:extLst>
              <a:ext uri="{FF2B5EF4-FFF2-40B4-BE49-F238E27FC236}">
                <a16:creationId xmlns:a16="http://schemas.microsoft.com/office/drawing/2014/main" id="{B2894128-813A-4A88-B89E-AA6C6B19FB42}"/>
              </a:ext>
            </a:extLst>
          </p:cNvPr>
          <p:cNvSpPr>
            <a:spLocks noGrp="1"/>
          </p:cNvSpPr>
          <p:nvPr>
            <p:ph type="body" sz="quarter" idx="15"/>
          </p:nvPr>
        </p:nvSpPr>
        <p:spPr>
          <a:xfrm>
            <a:off x="1123608" y="3669219"/>
            <a:ext cx="7176102" cy="867635"/>
          </a:xfrm>
        </p:spPr>
        <p:txBody>
          <a:bodyPr/>
          <a:lstStyle/>
          <a:p>
            <a:pPr marL="0" lvl="0" indent="0" eaLnBrk="1" hangingPunct="1">
              <a:spcBef>
                <a:spcPct val="0"/>
              </a:spcBef>
              <a:buClr>
                <a:prstClr val="black"/>
              </a:buClr>
              <a:buNone/>
            </a:pPr>
            <a:r>
              <a:rPr lang="en-US" altLang="en-US" sz="2400" b="1" kern="1200" dirty="0">
                <a:solidFill>
                  <a:srgbClr val="3366FF"/>
                </a:solidFill>
                <a:latin typeface="Arial" charset="0"/>
                <a:ea typeface="MS PGothic" charset="-128"/>
                <a:cs typeface="+mn-cs"/>
              </a:rPr>
              <a:t>Saturated fatty acids </a:t>
            </a:r>
            <a:r>
              <a:rPr lang="en-US" altLang="en-US" sz="2400" b="1" kern="1200" dirty="0">
                <a:solidFill>
                  <a:prstClr val="black"/>
                </a:solidFill>
                <a:latin typeface="Arial" charset="0"/>
                <a:ea typeface="MS PGothic" charset="-128"/>
                <a:cs typeface="+mn-cs"/>
              </a:rPr>
              <a:t>have no double bonds in their long hydrocarbon chains.</a:t>
            </a:r>
          </a:p>
        </p:txBody>
      </p:sp>
      <p:sp>
        <p:nvSpPr>
          <p:cNvPr id="12" name="Text Placeholder 11">
            <a:extLst>
              <a:ext uri="{FF2B5EF4-FFF2-40B4-BE49-F238E27FC236}">
                <a16:creationId xmlns:a16="http://schemas.microsoft.com/office/drawing/2014/main" id="{1D47080E-30F4-4621-9742-BD2AF154504E}"/>
              </a:ext>
            </a:extLst>
          </p:cNvPr>
          <p:cNvSpPr>
            <a:spLocks noGrp="1"/>
          </p:cNvSpPr>
          <p:nvPr>
            <p:ph type="body" sz="quarter" idx="16"/>
          </p:nvPr>
        </p:nvSpPr>
        <p:spPr>
          <a:xfrm>
            <a:off x="1123608" y="4849591"/>
            <a:ext cx="7449686" cy="945825"/>
          </a:xfrm>
        </p:spPr>
        <p:txBody>
          <a:bodyPr/>
          <a:lstStyle/>
          <a:p>
            <a:pPr marL="0" lvl="0" indent="0" eaLnBrk="1" hangingPunct="1">
              <a:spcBef>
                <a:spcPct val="0"/>
              </a:spcBef>
              <a:buClr>
                <a:prstClr val="black"/>
              </a:buClr>
              <a:buNone/>
            </a:pPr>
            <a:r>
              <a:rPr lang="en-US" altLang="en-US" sz="2400" b="1" kern="1200" dirty="0">
                <a:solidFill>
                  <a:srgbClr val="3366FF"/>
                </a:solidFill>
                <a:latin typeface="Arial" charset="0"/>
                <a:ea typeface="MS PGothic" charset="-128"/>
                <a:cs typeface="+mn-cs"/>
              </a:rPr>
              <a:t>Unsaturated fatty acids </a:t>
            </a:r>
            <a:r>
              <a:rPr lang="en-US" altLang="en-US" sz="2400" b="1" kern="1200" dirty="0">
                <a:solidFill>
                  <a:prstClr val="black"/>
                </a:solidFill>
                <a:latin typeface="Arial" charset="0"/>
                <a:ea typeface="MS PGothic" charset="-128"/>
                <a:cs typeface="+mn-cs"/>
              </a:rPr>
              <a:t>have one or more double bonds in their long hydrocarbon chains.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258763"/>
            <a:ext cx="8229600" cy="601855"/>
          </a:xfrm>
        </p:spPr>
        <p:txBody>
          <a:bodyPr/>
          <a:lstStyle/>
          <a:p>
            <a:pPr eaLnBrk="1" hangingPunct="1"/>
            <a:r>
              <a:rPr lang="en-US" altLang="en-US" sz="3200" b="1" dirty="0">
                <a:ea typeface="MS PGothic" charset="-128"/>
              </a:rPr>
              <a:t>13.3	Cis–Trans Isomers (7)</a:t>
            </a:r>
            <a:endParaRPr lang="en-US" altLang="en-US" sz="2400" b="1" dirty="0">
              <a:ea typeface="MS PGothic" charset="-128"/>
            </a:endParaRPr>
          </a:p>
        </p:txBody>
      </p:sp>
      <p:sp>
        <p:nvSpPr>
          <p:cNvPr id="8" name="Content Placeholder 2">
            <a:extLst>
              <a:ext uri="{FF2B5EF4-FFF2-40B4-BE49-F238E27FC236}">
                <a16:creationId xmlns:a16="http://schemas.microsoft.com/office/drawing/2014/main" id="{74B7CAE6-20FF-4818-B7F9-483F143171A1}"/>
              </a:ext>
            </a:extLst>
          </p:cNvPr>
          <p:cNvSpPr>
            <a:spLocks noGrp="1"/>
          </p:cNvSpPr>
          <p:nvPr>
            <p:ph idx="1"/>
          </p:nvPr>
        </p:nvSpPr>
        <p:spPr>
          <a:xfrm>
            <a:off x="926653" y="830263"/>
            <a:ext cx="7643192" cy="466725"/>
          </a:xfrm>
        </p:spPr>
        <p:txBody>
          <a:bodyPr/>
          <a:lstStyle/>
          <a:p>
            <a:pPr marL="514350" lvl="0" indent="-514350">
              <a:buFont typeface="+mj-lt"/>
              <a:buAutoNum type="alphaUcPeriod" startAt="2"/>
            </a:pPr>
            <a:r>
              <a:rPr lang="en-US" altLang="en-US" sz="2800" b="1" dirty="0">
                <a:solidFill>
                  <a:srgbClr val="000000"/>
                </a:solidFill>
                <a:ea typeface="MS PGothic" charset="-128"/>
              </a:rPr>
              <a:t>Saturated and Unsaturated Fatty Acids</a:t>
            </a:r>
            <a:endParaRPr lang="en-US" dirty="0"/>
          </a:p>
        </p:txBody>
      </p:sp>
      <p:sp>
        <p:nvSpPr>
          <p:cNvPr id="9" name="Text Placeholder 7">
            <a:extLst>
              <a:ext uri="{FF2B5EF4-FFF2-40B4-BE49-F238E27FC236}">
                <a16:creationId xmlns:a16="http://schemas.microsoft.com/office/drawing/2014/main" id="{69B303B1-5C8E-4DD2-8265-D699D66BEAF1}"/>
              </a:ext>
            </a:extLst>
          </p:cNvPr>
          <p:cNvSpPr>
            <a:spLocks noGrp="1"/>
          </p:cNvSpPr>
          <p:nvPr>
            <p:ph type="body" sz="quarter" idx="13"/>
          </p:nvPr>
        </p:nvSpPr>
        <p:spPr>
          <a:xfrm>
            <a:off x="1088231" y="1487488"/>
            <a:ext cx="7354888" cy="792163"/>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Generally, </a:t>
            </a:r>
            <a:r>
              <a:rPr lang="en-US" altLang="en-US" sz="2400" b="1" kern="1200" dirty="0">
                <a:solidFill>
                  <a:srgbClr val="3366FF"/>
                </a:solidFill>
                <a:latin typeface="Arial" charset="0"/>
                <a:ea typeface="MS PGothic" charset="-128"/>
                <a:cs typeface="+mn-cs"/>
              </a:rPr>
              <a:t>double bonds </a:t>
            </a:r>
            <a:r>
              <a:rPr lang="en-US" altLang="en-US" sz="2400" b="1" kern="1200" dirty="0">
                <a:solidFill>
                  <a:prstClr val="black"/>
                </a:solidFill>
                <a:latin typeface="Arial" charset="0"/>
                <a:ea typeface="MS PGothic" charset="-128"/>
                <a:cs typeface="+mn-cs"/>
              </a:rPr>
              <a:t>in naturally occurring fatty acids are </a:t>
            </a:r>
            <a:r>
              <a:rPr lang="en-US" altLang="en-US" sz="2400" b="1" kern="1200" dirty="0">
                <a:solidFill>
                  <a:srgbClr val="3366FF"/>
                </a:solidFill>
                <a:latin typeface="Arial" charset="0"/>
                <a:ea typeface="MS PGothic" charset="-128"/>
                <a:cs typeface="+mn-cs"/>
              </a:rPr>
              <a:t>cis</a:t>
            </a:r>
            <a:r>
              <a:rPr lang="en-US" altLang="en-US" sz="2400" b="1" kern="1200" dirty="0">
                <a:solidFill>
                  <a:prstClr val="black"/>
                </a:solidFill>
                <a:latin typeface="Arial" charset="0"/>
                <a:ea typeface="MS PGothic" charset="-128"/>
                <a:cs typeface="+mn-cs"/>
              </a:rPr>
              <a:t>.</a:t>
            </a:r>
          </a:p>
        </p:txBody>
      </p:sp>
      <p:sp>
        <p:nvSpPr>
          <p:cNvPr id="10" name="Text Placeholder 9">
            <a:extLst>
              <a:ext uri="{FF2B5EF4-FFF2-40B4-BE49-F238E27FC236}">
                <a16:creationId xmlns:a16="http://schemas.microsoft.com/office/drawing/2014/main" id="{A78819A9-FBDD-47BF-8F97-37E240041E23}"/>
              </a:ext>
            </a:extLst>
          </p:cNvPr>
          <p:cNvSpPr>
            <a:spLocks noGrp="1"/>
          </p:cNvSpPr>
          <p:nvPr>
            <p:ph type="body" sz="quarter" idx="14"/>
          </p:nvPr>
        </p:nvSpPr>
        <p:spPr>
          <a:xfrm>
            <a:off x="1070805" y="2556166"/>
            <a:ext cx="7354888" cy="720725"/>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As the number of double bonds in the fatty acid </a:t>
            </a:r>
            <a:r>
              <a:rPr lang="en-US" altLang="en-US" sz="2400" b="1" kern="1200" dirty="0">
                <a:solidFill>
                  <a:srgbClr val="3366FF"/>
                </a:solidFill>
                <a:latin typeface="Arial" charset="0"/>
                <a:ea typeface="MS PGothic" charset="-128"/>
                <a:cs typeface="+mn-cs"/>
              </a:rPr>
              <a:t>increases</a:t>
            </a:r>
            <a:r>
              <a:rPr lang="en-US" altLang="en-US" sz="2400" b="1" kern="1200" dirty="0">
                <a:solidFill>
                  <a:prstClr val="black"/>
                </a:solidFill>
                <a:latin typeface="Arial" charset="0"/>
                <a:ea typeface="MS PGothic" charset="-128"/>
                <a:cs typeface="+mn-cs"/>
              </a:rPr>
              <a:t>, the melting point </a:t>
            </a:r>
            <a:r>
              <a:rPr lang="en-US" altLang="en-US" sz="2400" b="1" kern="1200" dirty="0">
                <a:solidFill>
                  <a:srgbClr val="3366FF"/>
                </a:solidFill>
                <a:latin typeface="Arial" charset="0"/>
                <a:ea typeface="MS PGothic" charset="-128"/>
                <a:cs typeface="+mn-cs"/>
              </a:rPr>
              <a:t>decreases</a:t>
            </a:r>
            <a:r>
              <a:rPr lang="en-US" altLang="en-US" sz="2400" b="1" kern="1200" dirty="0">
                <a:solidFill>
                  <a:prstClr val="black"/>
                </a:solidFill>
                <a:latin typeface="Arial" charset="0"/>
                <a:ea typeface="MS PGothic" charset="-128"/>
                <a:cs typeface="+mn-cs"/>
              </a:rPr>
              <a:t>.</a:t>
            </a:r>
          </a:p>
        </p:txBody>
      </p:sp>
      <p:sp>
        <p:nvSpPr>
          <p:cNvPr id="11" name="Text Placeholder 9">
            <a:extLst>
              <a:ext uri="{FF2B5EF4-FFF2-40B4-BE49-F238E27FC236}">
                <a16:creationId xmlns:a16="http://schemas.microsoft.com/office/drawing/2014/main" id="{EA779D6A-3C3E-4847-B5F0-1055607896E3}"/>
              </a:ext>
            </a:extLst>
          </p:cNvPr>
          <p:cNvSpPr>
            <a:spLocks noGrp="1"/>
          </p:cNvSpPr>
          <p:nvPr>
            <p:ph type="body" sz="quarter" idx="15"/>
          </p:nvPr>
        </p:nvSpPr>
        <p:spPr>
          <a:xfrm>
            <a:off x="1070804" y="3683411"/>
            <a:ext cx="6885571" cy="1136240"/>
          </a:xfrm>
        </p:spPr>
        <p:txBody>
          <a:bodyPr/>
          <a:lstStyle/>
          <a:p>
            <a:pPr marL="0" lvl="0" indent="0" eaLnBrk="1" hangingPunct="1">
              <a:spcBef>
                <a:spcPct val="0"/>
              </a:spcBef>
              <a:buClr>
                <a:prstClr val="black"/>
              </a:buClr>
              <a:buNone/>
            </a:pPr>
            <a:r>
              <a:rPr lang="en-US" altLang="en-US" sz="2400" b="1" kern="1200" dirty="0">
                <a:solidFill>
                  <a:srgbClr val="3366FF"/>
                </a:solidFill>
                <a:latin typeface="Arial" charset="0"/>
                <a:ea typeface="MS PGothic" charset="-128"/>
                <a:cs typeface="+mn-cs"/>
              </a:rPr>
              <a:t>Fats </a:t>
            </a:r>
            <a:r>
              <a:rPr lang="en-US" altLang="en-US" sz="2400" b="1" kern="1200" dirty="0">
                <a:solidFill>
                  <a:prstClr val="black"/>
                </a:solidFill>
                <a:latin typeface="Arial" charset="0"/>
                <a:ea typeface="MS PGothic" charset="-128"/>
                <a:cs typeface="+mn-cs"/>
              </a:rPr>
              <a:t>are generally formed from fatty acids having </a:t>
            </a:r>
            <a:r>
              <a:rPr lang="en-US" altLang="en-US" sz="2400" b="1" kern="1200" dirty="0">
                <a:solidFill>
                  <a:srgbClr val="3366FF"/>
                </a:solidFill>
                <a:latin typeface="Arial" charset="0"/>
                <a:ea typeface="MS PGothic" charset="-128"/>
                <a:cs typeface="+mn-cs"/>
              </a:rPr>
              <a:t>few</a:t>
            </a:r>
            <a:r>
              <a:rPr lang="en-US" altLang="en-US" sz="2400" b="1" kern="1200" dirty="0">
                <a:solidFill>
                  <a:srgbClr val="3333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double bonds; they are </a:t>
            </a:r>
            <a:r>
              <a:rPr lang="en-US" altLang="en-US" sz="2400" b="1" kern="1200" dirty="0">
                <a:solidFill>
                  <a:srgbClr val="3366FF"/>
                </a:solidFill>
                <a:latin typeface="Arial" charset="0"/>
                <a:ea typeface="MS PGothic" charset="-128"/>
                <a:cs typeface="+mn-cs"/>
              </a:rPr>
              <a:t>solids </a:t>
            </a:r>
            <a:r>
              <a:rPr lang="en-US" altLang="en-US" sz="2400" b="1" kern="1200" dirty="0">
                <a:solidFill>
                  <a:prstClr val="black"/>
                </a:solidFill>
                <a:latin typeface="Arial" charset="0"/>
                <a:ea typeface="MS PGothic" charset="-128"/>
                <a:cs typeface="+mn-cs"/>
              </a:rPr>
              <a:t>at room temp.</a:t>
            </a:r>
          </a:p>
        </p:txBody>
      </p:sp>
      <p:sp>
        <p:nvSpPr>
          <p:cNvPr id="12" name="Text Placeholder 11">
            <a:extLst>
              <a:ext uri="{FF2B5EF4-FFF2-40B4-BE49-F238E27FC236}">
                <a16:creationId xmlns:a16="http://schemas.microsoft.com/office/drawing/2014/main" id="{F6D9EA0E-C29B-426D-BC9A-E7DD115C555F}"/>
              </a:ext>
            </a:extLst>
          </p:cNvPr>
          <p:cNvSpPr>
            <a:spLocks noGrp="1"/>
          </p:cNvSpPr>
          <p:nvPr>
            <p:ph type="body" sz="quarter" idx="16"/>
          </p:nvPr>
        </p:nvSpPr>
        <p:spPr>
          <a:xfrm>
            <a:off x="1064515" y="4972439"/>
            <a:ext cx="6891859" cy="1230013"/>
          </a:xfrm>
        </p:spPr>
        <p:txBody>
          <a:bodyPr/>
          <a:lstStyle/>
          <a:p>
            <a:pPr marL="0" lvl="0" indent="0" eaLnBrk="1" hangingPunct="1">
              <a:spcBef>
                <a:spcPct val="0"/>
              </a:spcBef>
              <a:buClr>
                <a:prstClr val="black"/>
              </a:buClr>
              <a:buNone/>
            </a:pPr>
            <a:r>
              <a:rPr lang="en-US" altLang="en-US" sz="2400" b="1" kern="1200" dirty="0">
                <a:solidFill>
                  <a:srgbClr val="3366FF"/>
                </a:solidFill>
                <a:latin typeface="Arial" charset="0"/>
                <a:ea typeface="MS PGothic" charset="-128"/>
                <a:cs typeface="+mn-cs"/>
              </a:rPr>
              <a:t>Oils </a:t>
            </a:r>
            <a:r>
              <a:rPr lang="en-US" altLang="en-US" sz="2400" b="1" kern="1200" dirty="0">
                <a:solidFill>
                  <a:prstClr val="black"/>
                </a:solidFill>
                <a:latin typeface="Arial" charset="0"/>
                <a:ea typeface="MS PGothic" charset="-128"/>
                <a:cs typeface="+mn-cs"/>
              </a:rPr>
              <a:t>are generally formed from fatty acids having </a:t>
            </a:r>
            <a:r>
              <a:rPr lang="en-US" altLang="en-US" sz="2400" b="1" kern="1200" dirty="0">
                <a:solidFill>
                  <a:srgbClr val="3366FF"/>
                </a:solidFill>
                <a:latin typeface="Arial" charset="0"/>
                <a:ea typeface="MS PGothic" charset="-128"/>
                <a:cs typeface="+mn-cs"/>
              </a:rPr>
              <a:t>a larger number of double bonds</a:t>
            </a:r>
            <a:r>
              <a:rPr lang="en-US" altLang="en-US" sz="2400" b="1" kern="1200" dirty="0">
                <a:solidFill>
                  <a:prstClr val="black"/>
                </a:solidFill>
                <a:latin typeface="Arial" charset="0"/>
                <a:ea typeface="MS PGothic" charset="-128"/>
                <a:cs typeface="+mn-cs"/>
              </a:rPr>
              <a:t>; they are </a:t>
            </a:r>
            <a:r>
              <a:rPr lang="en-US" altLang="en-US" sz="2400" b="1" kern="1200" dirty="0">
                <a:solidFill>
                  <a:srgbClr val="3366FF"/>
                </a:solidFill>
                <a:latin typeface="Arial" charset="0"/>
                <a:ea typeface="MS PGothic" charset="-128"/>
                <a:cs typeface="+mn-cs"/>
              </a:rPr>
              <a:t>liquid </a:t>
            </a:r>
            <a:r>
              <a:rPr lang="en-US" altLang="en-US" sz="2400" b="1" kern="1200" dirty="0">
                <a:solidFill>
                  <a:prstClr val="black"/>
                </a:solidFill>
                <a:latin typeface="Arial" charset="0"/>
                <a:ea typeface="MS PGothic" charset="-128"/>
                <a:cs typeface="+mn-cs"/>
              </a:rPr>
              <a:t>at room temp.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32938"/>
            <a:ext cx="8229600" cy="780685"/>
          </a:xfrm>
        </p:spPr>
        <p:txBody>
          <a:bodyPr/>
          <a:lstStyle/>
          <a:p>
            <a:pPr eaLnBrk="1" hangingPunct="1"/>
            <a:r>
              <a:rPr lang="en-US" altLang="en-US" sz="3200" b="1" dirty="0">
                <a:ea typeface="MS PGothic" charset="-128"/>
              </a:rPr>
              <a:t>13.1	Alkenes and Alkynes (1)</a:t>
            </a:r>
          </a:p>
        </p:txBody>
      </p:sp>
      <p:sp>
        <p:nvSpPr>
          <p:cNvPr id="2" name="Content Placeholder 1">
            <a:extLst>
              <a:ext uri="{FF2B5EF4-FFF2-40B4-BE49-F238E27FC236}">
                <a16:creationId xmlns:a16="http://schemas.microsoft.com/office/drawing/2014/main" id="{4AB95009-39D4-47E7-B6E8-146DBFAC4CAA}"/>
              </a:ext>
            </a:extLst>
          </p:cNvPr>
          <p:cNvSpPr>
            <a:spLocks noGrp="1"/>
          </p:cNvSpPr>
          <p:nvPr>
            <p:ph idx="1"/>
          </p:nvPr>
        </p:nvSpPr>
        <p:spPr>
          <a:xfrm>
            <a:off x="752178" y="1102458"/>
            <a:ext cx="7132966" cy="835025"/>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Alkenes and alkynes are two families of organic molecules that contain </a:t>
            </a:r>
            <a:r>
              <a:rPr lang="en-US" altLang="en-US" sz="2400" b="1" kern="1200" dirty="0">
                <a:solidFill>
                  <a:srgbClr val="3366FF"/>
                </a:solidFill>
                <a:latin typeface="Arial" charset="0"/>
                <a:ea typeface="MS PGothic" charset="-128"/>
                <a:cs typeface="+mn-cs"/>
              </a:rPr>
              <a:t>multiple bonds</a:t>
            </a:r>
            <a:r>
              <a:rPr lang="en-US" altLang="en-US" sz="2400" b="1" kern="1200" dirty="0">
                <a:solidFill>
                  <a:prstClr val="black"/>
                </a:solidFill>
                <a:latin typeface="Arial" charset="0"/>
                <a:ea typeface="MS PGothic" charset="-128"/>
                <a:cs typeface="+mn-cs"/>
              </a:rPr>
              <a:t>.</a:t>
            </a:r>
          </a:p>
        </p:txBody>
      </p:sp>
      <p:sp>
        <p:nvSpPr>
          <p:cNvPr id="3" name="Content Placeholder 2">
            <a:extLst>
              <a:ext uri="{FF2B5EF4-FFF2-40B4-BE49-F238E27FC236}">
                <a16:creationId xmlns:a16="http://schemas.microsoft.com/office/drawing/2014/main" id="{4DECDAED-B216-4A14-A6F0-8B0109998430}"/>
              </a:ext>
            </a:extLst>
          </p:cNvPr>
          <p:cNvSpPr>
            <a:spLocks noGrp="1"/>
          </p:cNvSpPr>
          <p:nvPr>
            <p:ph sz="quarter" idx="13"/>
          </p:nvPr>
        </p:nvSpPr>
        <p:spPr>
          <a:xfrm>
            <a:off x="1098745" y="2097088"/>
            <a:ext cx="6210105" cy="835025"/>
          </a:xfrm>
        </p:spPr>
        <p:txBody>
          <a:bodyPr/>
          <a:lstStyle/>
          <a:p>
            <a:pPr marL="228600" indent="-228600">
              <a:buClr>
                <a:schemeClr val="tx1"/>
              </a:buClr>
            </a:pPr>
            <a:r>
              <a:rPr lang="en-US" altLang="en-US" sz="2400" b="1" kern="1200" dirty="0">
                <a:solidFill>
                  <a:srgbClr val="3366FF"/>
                </a:solidFill>
                <a:latin typeface="Arial" charset="0"/>
                <a:ea typeface="MS PGothic" charset="-128"/>
                <a:cs typeface="+mn-cs"/>
              </a:rPr>
              <a:t>Alkenes </a:t>
            </a:r>
            <a:r>
              <a:rPr lang="en-US" altLang="en-US" sz="2400" b="1" kern="1200" dirty="0">
                <a:solidFill>
                  <a:prstClr val="black"/>
                </a:solidFill>
                <a:latin typeface="Arial" charset="0"/>
                <a:ea typeface="MS PGothic" charset="-128"/>
                <a:cs typeface="+mn-cs"/>
              </a:rPr>
              <a:t>are compounds that contain a carbon−carbon </a:t>
            </a:r>
            <a:r>
              <a:rPr lang="en-US" altLang="en-US" sz="2400" b="1" kern="1200" dirty="0">
                <a:solidFill>
                  <a:srgbClr val="3366FF"/>
                </a:solidFill>
                <a:latin typeface="Arial" charset="0"/>
                <a:ea typeface="MS PGothic" charset="-128"/>
                <a:cs typeface="+mn-cs"/>
              </a:rPr>
              <a:t>double bond</a:t>
            </a:r>
            <a:r>
              <a:rPr lang="en-US" altLang="en-US" sz="2400" b="1" kern="1200" dirty="0">
                <a:solidFill>
                  <a:prstClr val="black"/>
                </a:solidFill>
                <a:latin typeface="Arial" charset="0"/>
                <a:ea typeface="MS PGothic" charset="-128"/>
                <a:cs typeface="+mn-cs"/>
              </a:rPr>
              <a:t>.</a:t>
            </a:r>
            <a:endParaRPr lang="en-US" dirty="0"/>
          </a:p>
        </p:txBody>
      </p:sp>
      <p:pic>
        <p:nvPicPr>
          <p:cNvPr id="3080" name="Picture 11" descr=" Structure of ethylene: there is a double bond between two carbon atoms. Each carbon is surrounded by three atoms and is trigonal planar with 120 degree bond an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300" y="3127375"/>
            <a:ext cx="5924550"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C6E385C4-C5CE-4C7C-9DB7-819A567D03A9}"/>
              </a:ext>
            </a:extLst>
          </p:cNvPr>
          <p:cNvSpPr>
            <a:spLocks noGrp="1"/>
          </p:cNvSpPr>
          <p:nvPr>
            <p:ph sz="quarter" idx="14"/>
          </p:nvPr>
        </p:nvSpPr>
        <p:spPr>
          <a:xfrm>
            <a:off x="1089751" y="6015039"/>
            <a:ext cx="6434577" cy="461962"/>
          </a:xfrm>
        </p:spPr>
        <p:txBody>
          <a:bodyPr/>
          <a:lstStyle/>
          <a:p>
            <a:pPr marL="228600" indent="-228600"/>
            <a:r>
              <a:rPr lang="en-US" altLang="en-US" sz="2400" b="1" kern="1200" dirty="0">
                <a:solidFill>
                  <a:prstClr val="black"/>
                </a:solidFill>
                <a:latin typeface="Arial" panose="020B0604020202020204" pitchFamily="34" charset="0"/>
                <a:ea typeface="MS PGothic" charset="-128"/>
                <a:cs typeface="Arial" panose="020B0604020202020204" pitchFamily="34" charset="0"/>
              </a:rPr>
              <a:t>Alkenes have the general formula </a:t>
            </a:r>
            <a:r>
              <a:rPr lang="en-US" altLang="en-US" sz="2400" b="1" i="0" kern="1200" dirty="0">
                <a:solidFill>
                  <a:srgbClr val="3366FF"/>
                </a:solidFill>
                <a:latin typeface="Arial" panose="020B0604020202020204" pitchFamily="34" charset="0"/>
                <a:ea typeface="MS PGothic" charset="-128"/>
                <a:cs typeface="Arial" panose="020B0604020202020204" pitchFamily="34" charset="0"/>
              </a:rPr>
              <a:t>C</a:t>
            </a:r>
            <a:r>
              <a:rPr lang="en-US" altLang="en-US" sz="2400" b="1" i="1" kern="1200" baseline="-25000" dirty="0">
                <a:solidFill>
                  <a:srgbClr val="3366FF"/>
                </a:solidFill>
                <a:latin typeface="Arial" panose="020B0604020202020204" pitchFamily="34" charset="0"/>
                <a:ea typeface="MS PGothic" charset="-128"/>
                <a:cs typeface="Arial" panose="020B0604020202020204" pitchFamily="34" charset="0"/>
              </a:rPr>
              <a:t>n</a:t>
            </a:r>
            <a:r>
              <a:rPr lang="en-US" altLang="en-US" sz="2400" b="1" i="0" kern="1200" dirty="0">
                <a:solidFill>
                  <a:srgbClr val="3366FF"/>
                </a:solidFill>
                <a:latin typeface="Arial" panose="020B0604020202020204" pitchFamily="34" charset="0"/>
                <a:ea typeface="MS PGothic" charset="-128"/>
                <a:cs typeface="Arial" panose="020B0604020202020204" pitchFamily="34" charset="0"/>
              </a:rPr>
              <a:t>H</a:t>
            </a:r>
            <a:r>
              <a:rPr lang="en-US" altLang="en-US" sz="2400" b="1" i="0" kern="1200" baseline="-25000" dirty="0">
                <a:solidFill>
                  <a:srgbClr val="3366FF"/>
                </a:solidFill>
                <a:latin typeface="Arial" panose="020B0604020202020204" pitchFamily="34" charset="0"/>
                <a:ea typeface="MS PGothic" charset="-128"/>
                <a:cs typeface="Arial" panose="020B0604020202020204" pitchFamily="34" charset="0"/>
              </a:rPr>
              <a:t>2</a:t>
            </a:r>
            <a:r>
              <a:rPr lang="en-US" altLang="en-US" sz="2400" b="1" i="1" kern="1200" baseline="-25000" dirty="0">
                <a:solidFill>
                  <a:srgbClr val="3366FF"/>
                </a:solidFill>
                <a:latin typeface="Arial" panose="020B0604020202020204" pitchFamily="34" charset="0"/>
                <a:ea typeface="MS PGothic" charset="-128"/>
                <a:cs typeface="Arial" panose="020B0604020202020204" pitchFamily="34" charset="0"/>
              </a:rPr>
              <a:t>n</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314330"/>
            <a:ext cx="8229600" cy="542078"/>
          </a:xfrm>
        </p:spPr>
        <p:txBody>
          <a:bodyPr/>
          <a:lstStyle/>
          <a:p>
            <a:pPr eaLnBrk="1" hangingPunct="1"/>
            <a:r>
              <a:rPr lang="en-US" altLang="en-US" sz="3200" b="1" dirty="0">
                <a:ea typeface="MS PGothic" charset="-128"/>
              </a:rPr>
              <a:t>13.3	Cis–Trans Isomers (8)</a:t>
            </a:r>
            <a:endParaRPr lang="en-US" altLang="en-US" sz="2400" b="1" dirty="0">
              <a:ea typeface="MS PGothic" charset="-128"/>
            </a:endParaRPr>
          </a:p>
        </p:txBody>
      </p:sp>
      <p:sp>
        <p:nvSpPr>
          <p:cNvPr id="5" name="Content Placeholder 2">
            <a:extLst>
              <a:ext uri="{FF2B5EF4-FFF2-40B4-BE49-F238E27FC236}">
                <a16:creationId xmlns:a16="http://schemas.microsoft.com/office/drawing/2014/main" id="{781F2583-0BC2-4E4E-8F68-F4D5BF336C6F}"/>
              </a:ext>
            </a:extLst>
          </p:cNvPr>
          <p:cNvSpPr>
            <a:spLocks noGrp="1"/>
          </p:cNvSpPr>
          <p:nvPr>
            <p:ph idx="1"/>
          </p:nvPr>
        </p:nvSpPr>
        <p:spPr>
          <a:xfrm>
            <a:off x="967424" y="816652"/>
            <a:ext cx="7643192" cy="472010"/>
          </a:xfrm>
        </p:spPr>
        <p:txBody>
          <a:bodyPr/>
          <a:lstStyle/>
          <a:p>
            <a:pPr marL="0" lvl="0" indent="0">
              <a:buNone/>
            </a:pPr>
            <a:r>
              <a:rPr lang="en-US" altLang="en-US" sz="2800" b="1" dirty="0">
                <a:solidFill>
                  <a:srgbClr val="000000"/>
                </a:solidFill>
                <a:ea typeface="MS PGothic" charset="-128"/>
              </a:rPr>
              <a:t>B. Saturated and Unsaturated Fatty Acids</a:t>
            </a:r>
            <a:endParaRPr lang="en-US" dirty="0"/>
          </a:p>
        </p:txBody>
      </p:sp>
      <p:pic>
        <p:nvPicPr>
          <p:cNvPr id="43012" name="Picture 9" descr="pg3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7475" y="1557338"/>
            <a:ext cx="6424613"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47625"/>
            <a:ext cx="9144000" cy="1143000"/>
          </a:xfrm>
        </p:spPr>
        <p:txBody>
          <a:bodyPr/>
          <a:lstStyle/>
          <a:p>
            <a:pPr eaLnBrk="1" hangingPunct="1"/>
            <a:r>
              <a:rPr lang="en-US" altLang="en-US" sz="3200" b="1" dirty="0">
                <a:ea typeface="MS PGothic" charset="-128"/>
              </a:rPr>
              <a:t>13.4	Interesting Alkenes in Food and Medicine (1)</a:t>
            </a:r>
            <a:endParaRPr lang="en-US" altLang="en-US" sz="2800" b="1" dirty="0">
              <a:ea typeface="MS PGothic" charset="-128"/>
            </a:endParaRPr>
          </a:p>
        </p:txBody>
      </p:sp>
      <p:sp>
        <p:nvSpPr>
          <p:cNvPr id="8" name="Content Placeholder 2">
            <a:extLst>
              <a:ext uri="{FF2B5EF4-FFF2-40B4-BE49-F238E27FC236}">
                <a16:creationId xmlns:a16="http://schemas.microsoft.com/office/drawing/2014/main" id="{8D49648B-95B8-46EA-8FCF-430A8761CE71}"/>
              </a:ext>
            </a:extLst>
          </p:cNvPr>
          <p:cNvSpPr>
            <a:spLocks noGrp="1"/>
          </p:cNvSpPr>
          <p:nvPr>
            <p:ph idx="1"/>
          </p:nvPr>
        </p:nvSpPr>
        <p:spPr>
          <a:xfrm>
            <a:off x="987625" y="1066800"/>
            <a:ext cx="6608711" cy="773355"/>
          </a:xfrm>
        </p:spPr>
        <p:txBody>
          <a:bodyPr/>
          <a:lstStyle/>
          <a:p>
            <a:pPr marL="0" lvl="0" indent="0" eaLnBrk="1" hangingPunct="1">
              <a:spcBef>
                <a:spcPct val="0"/>
              </a:spcBef>
              <a:buClr>
                <a:prstClr val="black"/>
              </a:buClr>
              <a:buNone/>
            </a:pPr>
            <a:r>
              <a:rPr lang="en-US" altLang="en-US" sz="2400" b="1" kern="1200" dirty="0">
                <a:solidFill>
                  <a:srgbClr val="3366FF"/>
                </a:solidFill>
                <a:latin typeface="Arial" charset="0"/>
                <a:ea typeface="MS PGothic" charset="-128"/>
                <a:cs typeface="+mn-cs"/>
              </a:rPr>
              <a:t>Lycopene</a:t>
            </a:r>
            <a:r>
              <a:rPr lang="en-US" altLang="en-US" sz="2400" b="1" kern="1200" dirty="0">
                <a:solidFill>
                  <a:prstClr val="black"/>
                </a:solidFill>
                <a:latin typeface="Arial" charset="0"/>
                <a:ea typeface="MS PGothic" charset="-128"/>
                <a:cs typeface="+mn-cs"/>
              </a:rPr>
              <a:t>, the red pigment in tomatoes and watermelons, has 13 double bonds.</a:t>
            </a:r>
          </a:p>
        </p:txBody>
      </p:sp>
      <p:sp>
        <p:nvSpPr>
          <p:cNvPr id="9" name="Text Placeholder 7">
            <a:extLst>
              <a:ext uri="{FF2B5EF4-FFF2-40B4-BE49-F238E27FC236}">
                <a16:creationId xmlns:a16="http://schemas.microsoft.com/office/drawing/2014/main" id="{8E525493-869B-44CB-9C5E-F661ECC9D5D5}"/>
              </a:ext>
            </a:extLst>
          </p:cNvPr>
          <p:cNvSpPr>
            <a:spLocks noGrp="1"/>
          </p:cNvSpPr>
          <p:nvPr>
            <p:ph type="body" sz="quarter" idx="13"/>
          </p:nvPr>
        </p:nvSpPr>
        <p:spPr>
          <a:xfrm>
            <a:off x="987625" y="1986204"/>
            <a:ext cx="6824735" cy="792163"/>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Lycopene is an </a:t>
            </a:r>
            <a:r>
              <a:rPr lang="en-US" altLang="en-US" sz="2400" b="1" kern="1200" dirty="0">
                <a:solidFill>
                  <a:srgbClr val="3366FF"/>
                </a:solidFill>
                <a:latin typeface="Arial" charset="0"/>
                <a:ea typeface="MS PGothic" charset="-128"/>
                <a:cs typeface="+mn-cs"/>
              </a:rPr>
              <a:t>antioxidant</a:t>
            </a:r>
            <a:r>
              <a:rPr lang="en-US" altLang="en-US" sz="2400" b="1" kern="1200" dirty="0">
                <a:solidFill>
                  <a:prstClr val="black"/>
                </a:solidFill>
                <a:latin typeface="Arial" charset="0"/>
                <a:ea typeface="MS PGothic" charset="-128"/>
                <a:cs typeface="+mn-cs"/>
              </a:rPr>
              <a:t>, a compound that prevents unwanted oxidation from occurring.</a:t>
            </a:r>
          </a:p>
        </p:txBody>
      </p:sp>
      <p:sp>
        <p:nvSpPr>
          <p:cNvPr id="10" name="Text Placeholder 9">
            <a:extLst>
              <a:ext uri="{FF2B5EF4-FFF2-40B4-BE49-F238E27FC236}">
                <a16:creationId xmlns:a16="http://schemas.microsoft.com/office/drawing/2014/main" id="{053BEFDB-834D-4A99-8004-E0932D271E55}"/>
              </a:ext>
            </a:extLst>
          </p:cNvPr>
          <p:cNvSpPr>
            <a:spLocks noGrp="1"/>
          </p:cNvSpPr>
          <p:nvPr>
            <p:ph type="body" sz="quarter" idx="14"/>
          </p:nvPr>
        </p:nvSpPr>
        <p:spPr>
          <a:xfrm>
            <a:off x="990180" y="2991680"/>
            <a:ext cx="6742116" cy="1161221"/>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Diets containing high levels of antioxidants result in decreased risk of heart disease and cancer.</a:t>
            </a:r>
          </a:p>
        </p:txBody>
      </p:sp>
      <p:pic>
        <p:nvPicPr>
          <p:cNvPr id="45063" name="Picture 10" descr="In the structural formula of lycopene, there are 11 double bonds that are each separated by one single bo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50" y="4298950"/>
            <a:ext cx="864235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47625"/>
            <a:ext cx="9144000" cy="1143000"/>
          </a:xfrm>
        </p:spPr>
        <p:txBody>
          <a:bodyPr/>
          <a:lstStyle/>
          <a:p>
            <a:pPr eaLnBrk="1" hangingPunct="1"/>
            <a:r>
              <a:rPr lang="en-US" altLang="en-US" sz="3200" b="1" dirty="0">
                <a:ea typeface="MS PGothic" charset="-128"/>
              </a:rPr>
              <a:t>13.4	Interesting Alkenes in Food and Medicine (2)</a:t>
            </a:r>
          </a:p>
        </p:txBody>
      </p:sp>
      <p:sp>
        <p:nvSpPr>
          <p:cNvPr id="6" name="Content Placeholder 2">
            <a:extLst>
              <a:ext uri="{FF2B5EF4-FFF2-40B4-BE49-F238E27FC236}">
                <a16:creationId xmlns:a16="http://schemas.microsoft.com/office/drawing/2014/main" id="{E3006F8D-1573-4AB0-AF00-9FF6918AA045}"/>
              </a:ext>
            </a:extLst>
          </p:cNvPr>
          <p:cNvSpPr>
            <a:spLocks noGrp="1"/>
          </p:cNvSpPr>
          <p:nvPr>
            <p:ph idx="1"/>
          </p:nvPr>
        </p:nvSpPr>
        <p:spPr>
          <a:xfrm>
            <a:off x="1059633" y="1335087"/>
            <a:ext cx="6608711" cy="862681"/>
          </a:xfrm>
        </p:spPr>
        <p:txBody>
          <a:bodyPr/>
          <a:lstStyle/>
          <a:p>
            <a:pPr marL="0" lvl="0" indent="0" eaLnBrk="1" hangingPunct="1">
              <a:spcBef>
                <a:spcPct val="0"/>
              </a:spcBef>
              <a:buClr>
                <a:prstClr val="black"/>
              </a:buClr>
              <a:buNone/>
            </a:pPr>
            <a:r>
              <a:rPr lang="en-US" altLang="en-US" sz="2400" b="1" kern="1200" dirty="0">
                <a:solidFill>
                  <a:srgbClr val="3366FF"/>
                </a:solidFill>
                <a:latin typeface="Arial" charset="0"/>
                <a:ea typeface="MS PGothic" charset="-128"/>
                <a:cs typeface="+mn-cs"/>
              </a:rPr>
              <a:t>Tamoxifen </a:t>
            </a:r>
            <a:r>
              <a:rPr lang="en-US" altLang="en-US" sz="2400" b="1" kern="1200" dirty="0">
                <a:solidFill>
                  <a:prstClr val="black"/>
                </a:solidFill>
                <a:latin typeface="Arial" charset="0"/>
                <a:ea typeface="MS PGothic" charset="-128"/>
                <a:cs typeface="+mn-cs"/>
              </a:rPr>
              <a:t>is used in the treatment of breast cancers that require estrogen for growth.</a:t>
            </a:r>
          </a:p>
        </p:txBody>
      </p:sp>
      <p:pic>
        <p:nvPicPr>
          <p:cNvPr id="47109" name="Picture 8" descr="Structural formula of tamoxifen shows carbon-carbon double bond in addition to other functional groups. This drug is used in the treatment of certain breast cancers that require the female sex hormone estrogen for grow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3650" y="2597150"/>
            <a:ext cx="3694113"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695673" y="258763"/>
            <a:ext cx="7752655" cy="1088774"/>
          </a:xfrm>
        </p:spPr>
        <p:txBody>
          <a:bodyPr/>
          <a:lstStyle/>
          <a:p>
            <a:pPr eaLnBrk="1" hangingPunct="1"/>
            <a:r>
              <a:rPr lang="en-US" altLang="en-US" sz="3200" b="1" dirty="0">
                <a:ea typeface="MS PGothic" charset="-128"/>
              </a:rPr>
              <a:t>13.5	Focus on Health and Medicine </a:t>
            </a:r>
            <a:r>
              <a:rPr lang="en-US" altLang="en-US" sz="2800" b="1" dirty="0">
                <a:ea typeface="MS PGothic" charset="-128"/>
              </a:rPr>
              <a:t>Oral Contraceptives (1)</a:t>
            </a:r>
          </a:p>
        </p:txBody>
      </p:sp>
      <p:sp>
        <p:nvSpPr>
          <p:cNvPr id="6" name="Content Placeholder 2">
            <a:extLst>
              <a:ext uri="{FF2B5EF4-FFF2-40B4-BE49-F238E27FC236}">
                <a16:creationId xmlns:a16="http://schemas.microsoft.com/office/drawing/2014/main" id="{9C2AD59D-3D76-421F-81B2-8B7E2756AD37}"/>
              </a:ext>
            </a:extLst>
          </p:cNvPr>
          <p:cNvSpPr>
            <a:spLocks noGrp="1"/>
          </p:cNvSpPr>
          <p:nvPr>
            <p:ph idx="1"/>
          </p:nvPr>
        </p:nvSpPr>
        <p:spPr>
          <a:xfrm>
            <a:off x="817873" y="1552576"/>
            <a:ext cx="7643192" cy="1591677"/>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Synthetic birth control pills are </a:t>
            </a:r>
            <a:r>
              <a:rPr lang="en-US" altLang="en-US" sz="2400" b="1" kern="1200" dirty="0">
                <a:solidFill>
                  <a:srgbClr val="3366FF"/>
                </a:solidFill>
                <a:latin typeface="Arial" charset="0"/>
                <a:ea typeface="MS PGothic" charset="-128"/>
                <a:cs typeface="+mn-cs"/>
              </a:rPr>
              <a:t>similar in structure </a:t>
            </a:r>
            <a:r>
              <a:rPr lang="en-US" altLang="en-US" sz="2400" b="1" kern="1200" dirty="0">
                <a:solidFill>
                  <a:prstClr val="black"/>
                </a:solidFill>
                <a:latin typeface="Arial" charset="0"/>
                <a:ea typeface="MS PGothic" charset="-128"/>
                <a:cs typeface="+mn-cs"/>
              </a:rPr>
              <a:t>to the female sex hormones estradiol and progesterone, but they also contain a C–C triple bond.</a:t>
            </a:r>
          </a:p>
        </p:txBody>
      </p:sp>
      <p:pic>
        <p:nvPicPr>
          <p:cNvPr id="49157" name="Picture 8" descr="Structural formulas for estradiol and progester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284538"/>
            <a:ext cx="7192962"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695673" y="258763"/>
            <a:ext cx="7752655" cy="1088774"/>
          </a:xfrm>
        </p:spPr>
        <p:txBody>
          <a:bodyPr/>
          <a:lstStyle/>
          <a:p>
            <a:pPr eaLnBrk="1" hangingPunct="1"/>
            <a:r>
              <a:rPr lang="en-US" altLang="en-US" sz="3200" b="1" dirty="0">
                <a:ea typeface="MS PGothic" charset="-128"/>
              </a:rPr>
              <a:t>13.5	Focus on Health and Medicine </a:t>
            </a:r>
            <a:r>
              <a:rPr lang="en-US" altLang="en-US" sz="2800" b="1" dirty="0">
                <a:ea typeface="MS PGothic" charset="-128"/>
              </a:rPr>
              <a:t>Oral Contraceptives (2)</a:t>
            </a:r>
          </a:p>
        </p:txBody>
      </p:sp>
      <p:sp>
        <p:nvSpPr>
          <p:cNvPr id="7" name="Content Placeholder 2">
            <a:extLst>
              <a:ext uri="{FF2B5EF4-FFF2-40B4-BE49-F238E27FC236}">
                <a16:creationId xmlns:a16="http://schemas.microsoft.com/office/drawing/2014/main" id="{2122AE3A-22A7-47D9-AF59-376C5EF007E6}"/>
              </a:ext>
            </a:extLst>
          </p:cNvPr>
          <p:cNvSpPr>
            <a:spLocks noGrp="1"/>
          </p:cNvSpPr>
          <p:nvPr>
            <p:ph idx="1"/>
          </p:nvPr>
        </p:nvSpPr>
        <p:spPr>
          <a:xfrm>
            <a:off x="984582" y="1493593"/>
            <a:ext cx="7463746" cy="892696"/>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The two most commonly used birth control drugs are </a:t>
            </a:r>
            <a:r>
              <a:rPr lang="en-US" altLang="en-US" sz="2400" b="1" kern="1200" dirty="0" err="1">
                <a:solidFill>
                  <a:srgbClr val="3366FF"/>
                </a:solidFill>
                <a:latin typeface="Arial" charset="0"/>
                <a:ea typeface="MS PGothic" charset="-128"/>
                <a:cs typeface="+mn-cs"/>
              </a:rPr>
              <a:t>ethynylestradiol</a:t>
            </a:r>
            <a:r>
              <a:rPr lang="en-US" altLang="en-US" sz="2400" b="1" kern="1200" dirty="0">
                <a:solidFill>
                  <a:srgbClr val="3366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and </a:t>
            </a:r>
            <a:r>
              <a:rPr lang="en-US" altLang="en-US" sz="2400" b="1" kern="1200" dirty="0">
                <a:solidFill>
                  <a:srgbClr val="3366FF"/>
                </a:solidFill>
                <a:latin typeface="Arial" charset="0"/>
                <a:ea typeface="MS PGothic" charset="-128"/>
                <a:cs typeface="+mn-cs"/>
              </a:rPr>
              <a:t>norethindrone</a:t>
            </a:r>
            <a:r>
              <a:rPr lang="en-US" altLang="en-US" sz="2400" b="1" kern="1200" dirty="0">
                <a:solidFill>
                  <a:prstClr val="black"/>
                </a:solidFill>
                <a:latin typeface="Arial" charset="0"/>
                <a:ea typeface="MS PGothic" charset="-128"/>
                <a:cs typeface="+mn-cs"/>
              </a:rPr>
              <a:t>.</a:t>
            </a:r>
          </a:p>
        </p:txBody>
      </p:sp>
      <p:pic>
        <p:nvPicPr>
          <p:cNvPr id="51206" name="Picture 10" descr="Structures of ethynylestradiol (synthetic estrogen) and norethindrone (synthetic progester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3" y="2749550"/>
            <a:ext cx="7693025" cy="27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248226"/>
            <a:ext cx="8229600" cy="709714"/>
          </a:xfrm>
        </p:spPr>
        <p:txBody>
          <a:bodyPr/>
          <a:lstStyle/>
          <a:p>
            <a:pPr eaLnBrk="1" hangingPunct="1"/>
            <a:r>
              <a:rPr lang="en-US" altLang="en-US" sz="3200" b="1" dirty="0">
                <a:ea typeface="MS PGothic" charset="-128"/>
              </a:rPr>
              <a:t>13.6	Reactions of Alkenes (1)</a:t>
            </a:r>
          </a:p>
        </p:txBody>
      </p:sp>
      <p:sp>
        <p:nvSpPr>
          <p:cNvPr id="8" name="Content Placeholder 2">
            <a:extLst>
              <a:ext uri="{FF2B5EF4-FFF2-40B4-BE49-F238E27FC236}">
                <a16:creationId xmlns:a16="http://schemas.microsoft.com/office/drawing/2014/main" id="{68CFAF00-02AD-4258-91F8-1ACED9DD50DC}"/>
              </a:ext>
            </a:extLst>
          </p:cNvPr>
          <p:cNvSpPr>
            <a:spLocks noGrp="1"/>
          </p:cNvSpPr>
          <p:nvPr>
            <p:ph idx="1"/>
          </p:nvPr>
        </p:nvSpPr>
        <p:spPr>
          <a:xfrm>
            <a:off x="1043608" y="1260748"/>
            <a:ext cx="7643192" cy="892696"/>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Alkenes undergo </a:t>
            </a:r>
            <a:r>
              <a:rPr lang="en-US" altLang="en-US" sz="2400" b="1" kern="1200" dirty="0">
                <a:solidFill>
                  <a:srgbClr val="3366FF"/>
                </a:solidFill>
                <a:latin typeface="Arial" charset="0"/>
                <a:ea typeface="MS PGothic" charset="-128"/>
                <a:cs typeface="+mn-cs"/>
              </a:rPr>
              <a:t>addition reactions </a:t>
            </a:r>
            <a:r>
              <a:rPr lang="en-US" altLang="en-US" sz="2400" b="1" kern="1200" dirty="0">
                <a:solidFill>
                  <a:prstClr val="black"/>
                </a:solidFill>
                <a:latin typeface="Arial" charset="0"/>
                <a:ea typeface="MS PGothic" charset="-128"/>
                <a:cs typeface="+mn-cs"/>
              </a:rPr>
              <a:t>wherein </a:t>
            </a:r>
            <a:r>
              <a:rPr lang="en-US" altLang="en-US" sz="2400" b="1" kern="1200" dirty="0">
                <a:solidFill>
                  <a:srgbClr val="3366FF"/>
                </a:solidFill>
                <a:latin typeface="Arial" charset="0"/>
                <a:ea typeface="MS PGothic" charset="-128"/>
                <a:cs typeface="+mn-cs"/>
              </a:rPr>
              <a:t>new groups X and Y are added </a:t>
            </a:r>
            <a:r>
              <a:rPr lang="en-US" altLang="en-US" sz="2400" b="1" kern="1200" dirty="0">
                <a:solidFill>
                  <a:prstClr val="black"/>
                </a:solidFill>
                <a:latin typeface="Arial" charset="0"/>
                <a:ea typeface="MS PGothic" charset="-128"/>
                <a:cs typeface="+mn-cs"/>
              </a:rPr>
              <a:t>to the alkene. </a:t>
            </a:r>
          </a:p>
        </p:txBody>
      </p:sp>
      <p:sp>
        <p:nvSpPr>
          <p:cNvPr id="9" name="Text Placeholder 7">
            <a:extLst>
              <a:ext uri="{FF2B5EF4-FFF2-40B4-BE49-F238E27FC236}">
                <a16:creationId xmlns:a16="http://schemas.microsoft.com/office/drawing/2014/main" id="{87D9C5DC-E67C-450A-BAFC-53BAB3513B07}"/>
              </a:ext>
            </a:extLst>
          </p:cNvPr>
          <p:cNvSpPr>
            <a:spLocks noGrp="1"/>
          </p:cNvSpPr>
          <p:nvPr>
            <p:ph type="body" sz="quarter" idx="13"/>
          </p:nvPr>
        </p:nvSpPr>
        <p:spPr>
          <a:xfrm>
            <a:off x="1069368" y="2385363"/>
            <a:ext cx="7354888" cy="792163"/>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One bond of the </a:t>
            </a:r>
            <a:r>
              <a:rPr lang="en-US" altLang="en-US" sz="2400" b="1" kern="1200" dirty="0">
                <a:solidFill>
                  <a:srgbClr val="3366FF"/>
                </a:solidFill>
                <a:latin typeface="Arial" charset="0"/>
                <a:ea typeface="MS PGothic" charset="-128"/>
                <a:cs typeface="+mn-cs"/>
              </a:rPr>
              <a:t>double bond is broken</a:t>
            </a:r>
            <a:r>
              <a:rPr lang="en-US" altLang="en-US" sz="2400" b="1" kern="1200" dirty="0">
                <a:solidFill>
                  <a:prstClr val="black"/>
                </a:solidFill>
                <a:latin typeface="Arial" charset="0"/>
                <a:ea typeface="MS PGothic" charset="-128"/>
                <a:cs typeface="+mn-cs"/>
              </a:rPr>
              <a:t> and </a:t>
            </a:r>
            <a:r>
              <a:rPr lang="en-US" altLang="en-US" sz="2400" b="1" kern="1200" dirty="0">
                <a:solidFill>
                  <a:srgbClr val="3366FF"/>
                </a:solidFill>
                <a:latin typeface="Arial" charset="0"/>
                <a:ea typeface="MS PGothic" charset="-128"/>
                <a:cs typeface="+mn-cs"/>
              </a:rPr>
              <a:t>two new single bonds are formed</a:t>
            </a:r>
            <a:r>
              <a:rPr lang="en-US" altLang="en-US" sz="2400" b="1" kern="1200" dirty="0">
                <a:solidFill>
                  <a:prstClr val="black"/>
                </a:solidFill>
                <a:latin typeface="Arial" charset="0"/>
                <a:ea typeface="MS PGothic" charset="-128"/>
                <a:cs typeface="+mn-cs"/>
              </a:rPr>
              <a:t>.</a:t>
            </a:r>
          </a:p>
        </p:txBody>
      </p:sp>
      <p:pic>
        <p:nvPicPr>
          <p:cNvPr id="2" name="Picture 1" descr="In this additon reaction, new groups X and Y are added to the starting material. One bond of the double bond is broken and two new single bonds are formed.">
            <a:extLst>
              <a:ext uri="{FF2B5EF4-FFF2-40B4-BE49-F238E27FC236}">
                <a16:creationId xmlns:a16="http://schemas.microsoft.com/office/drawing/2014/main" id="{5DDF068B-95B8-41F3-9FE6-73A1F4393CCB}"/>
              </a:ext>
            </a:extLst>
          </p:cNvPr>
          <p:cNvPicPr>
            <a:picLocks noChangeAspect="1"/>
          </p:cNvPicPr>
          <p:nvPr/>
        </p:nvPicPr>
        <p:blipFill>
          <a:blip r:embed="rId3"/>
          <a:stretch>
            <a:fillRect/>
          </a:stretch>
        </p:blipFill>
        <p:spPr>
          <a:xfrm>
            <a:off x="1006439" y="3710185"/>
            <a:ext cx="7021550" cy="226673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233128" y="316819"/>
            <a:ext cx="6677745" cy="604613"/>
          </a:xfrm>
        </p:spPr>
        <p:txBody>
          <a:bodyPr/>
          <a:lstStyle/>
          <a:p>
            <a:pPr eaLnBrk="1" hangingPunct="1"/>
            <a:r>
              <a:rPr lang="en-US" altLang="en-US" sz="3200" b="1" dirty="0">
                <a:ea typeface="MS PGothic" charset="-128"/>
              </a:rPr>
              <a:t>13.6	Reactions of Alkenes (2)</a:t>
            </a:r>
          </a:p>
        </p:txBody>
      </p:sp>
      <p:pic>
        <p:nvPicPr>
          <p:cNvPr id="55300" name="Picture 2" descr="Illustration of four addition reactions of alkenes: Reaction of an alkene with hydrogen (H2) in the presence of a metal catalyst is called hydrogenation. This reaction converts alkene to alkane. Reaction of an alkene with halogens (chlorine or bromine) forms dihalide. This type of reaction is called halogenation. Hydrohalogenation readily occurs with HCl and HBr. The product of hydrohalogenation is an alkyl halide. Hydration results in the addition of water to an alkene forming alcohol."/>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0775" y="1190625"/>
            <a:ext cx="6902450" cy="539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336255"/>
            <a:ext cx="8229600" cy="533219"/>
          </a:xfrm>
        </p:spPr>
        <p:txBody>
          <a:bodyPr/>
          <a:lstStyle/>
          <a:p>
            <a:pPr eaLnBrk="1" hangingPunct="1"/>
            <a:r>
              <a:rPr lang="en-US" altLang="en-US" sz="3200" b="1" dirty="0">
                <a:ea typeface="MS PGothic" charset="-128"/>
              </a:rPr>
              <a:t>13.6	Reactions of Alkenes (3)</a:t>
            </a:r>
          </a:p>
        </p:txBody>
      </p:sp>
      <p:sp>
        <p:nvSpPr>
          <p:cNvPr id="8" name="Content Placeholder 2">
            <a:extLst>
              <a:ext uri="{FF2B5EF4-FFF2-40B4-BE49-F238E27FC236}">
                <a16:creationId xmlns:a16="http://schemas.microsoft.com/office/drawing/2014/main" id="{B3FECB60-D58A-4E65-BCA6-364575EE6F7D}"/>
              </a:ext>
            </a:extLst>
          </p:cNvPr>
          <p:cNvSpPr>
            <a:spLocks noGrp="1"/>
          </p:cNvSpPr>
          <p:nvPr>
            <p:ph idx="1"/>
          </p:nvPr>
        </p:nvSpPr>
        <p:spPr>
          <a:xfrm>
            <a:off x="943285" y="806062"/>
            <a:ext cx="7437128" cy="557212"/>
          </a:xfrm>
        </p:spPr>
        <p:txBody>
          <a:bodyPr/>
          <a:lstStyle/>
          <a:p>
            <a:pPr marL="514350" lvl="0" indent="-514350">
              <a:buFont typeface="+mj-lt"/>
              <a:buAutoNum type="alphaUcPeriod"/>
            </a:pPr>
            <a:r>
              <a:rPr lang="en-US" altLang="en-US" sz="2800" b="1" dirty="0">
                <a:solidFill>
                  <a:srgbClr val="000000"/>
                </a:solidFill>
                <a:ea typeface="MS PGothic" charset="-128"/>
              </a:rPr>
              <a:t>Addition of Hydrogen—Hydrogenation</a:t>
            </a:r>
            <a:endParaRPr lang="en-US" dirty="0"/>
          </a:p>
        </p:txBody>
      </p:sp>
      <p:sp>
        <p:nvSpPr>
          <p:cNvPr id="9" name="Text Placeholder 7">
            <a:extLst>
              <a:ext uri="{FF2B5EF4-FFF2-40B4-BE49-F238E27FC236}">
                <a16:creationId xmlns:a16="http://schemas.microsoft.com/office/drawing/2014/main" id="{699E3FE9-1996-42A5-87CE-73ED8761A96C}"/>
              </a:ext>
            </a:extLst>
          </p:cNvPr>
          <p:cNvSpPr>
            <a:spLocks noGrp="1"/>
          </p:cNvSpPr>
          <p:nvPr>
            <p:ph type="body" sz="quarter" idx="13"/>
          </p:nvPr>
        </p:nvSpPr>
        <p:spPr>
          <a:xfrm>
            <a:off x="851341" y="1550988"/>
            <a:ext cx="7437128" cy="518444"/>
          </a:xfrm>
        </p:spPr>
        <p:txBody>
          <a:bodyPr/>
          <a:lstStyle/>
          <a:p>
            <a:pPr marL="0" indent="0" eaLnBrk="1" hangingPunct="1">
              <a:spcBef>
                <a:spcPct val="0"/>
              </a:spcBef>
              <a:buClr>
                <a:prstClr val="black"/>
              </a:buClr>
              <a:buNone/>
            </a:pPr>
            <a:r>
              <a:rPr lang="en-US" altLang="en-US" sz="2400" b="1" kern="1200" dirty="0">
                <a:solidFill>
                  <a:srgbClr val="3366FF"/>
                </a:solidFill>
                <a:latin typeface="Arial" panose="020B0604020202020204" pitchFamily="34" charset="0"/>
                <a:ea typeface="MS PGothic" charset="-128"/>
                <a:cs typeface="Arial" panose="020B0604020202020204" pitchFamily="34" charset="0"/>
              </a:rPr>
              <a:t>Hydrogenation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is the addition of </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H</a:t>
            </a:r>
            <a:r>
              <a:rPr lang="en-US" altLang="en-US" sz="2400" b="1" i="0" kern="1200" baseline="-25000" dirty="0">
                <a:solidFill>
                  <a:prstClr val="black"/>
                </a:solidFill>
                <a:latin typeface="Arial" panose="020B0604020202020204" pitchFamily="34" charset="0"/>
                <a:ea typeface="MS PGothic" charset="-128"/>
                <a:cs typeface="Arial" panose="020B0604020202020204" pitchFamily="34" charset="0"/>
              </a:rPr>
              <a:t>2</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to an alkene.</a:t>
            </a:r>
          </a:p>
        </p:txBody>
      </p:sp>
      <p:pic>
        <p:nvPicPr>
          <p:cNvPr id="57351" name="Picture 11" descr="Reaction of an alkene with hydrogen (H2) in the presence of a metal catalyst is called hydrogenation. This reaction converts alkene to alkan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638" y="2343150"/>
            <a:ext cx="696277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a:extLst>
              <a:ext uri="{FF2B5EF4-FFF2-40B4-BE49-F238E27FC236}">
                <a16:creationId xmlns:a16="http://schemas.microsoft.com/office/drawing/2014/main" id="{36A59570-8110-44DF-B06D-878BA0153CC8}"/>
              </a:ext>
            </a:extLst>
          </p:cNvPr>
          <p:cNvSpPr>
            <a:spLocks noGrp="1"/>
          </p:cNvSpPr>
          <p:nvPr>
            <p:ph type="body" sz="quarter" idx="14"/>
          </p:nvPr>
        </p:nvSpPr>
        <p:spPr>
          <a:xfrm>
            <a:off x="846245" y="4577697"/>
            <a:ext cx="7877168" cy="1474242"/>
          </a:xfrm>
        </p:spPr>
        <p:txBody>
          <a:bodyPr/>
          <a:lstStyle/>
          <a:p>
            <a:pPr marL="0" indent="0" eaLnBrk="1" hangingPunct="1">
              <a:spcBef>
                <a:spcPct val="0"/>
              </a:spcBef>
              <a:spcAft>
                <a:spcPts val="2100"/>
              </a:spcAft>
              <a:buNone/>
            </a:pPr>
            <a:r>
              <a:rPr lang="en-US" altLang="en-US" sz="2400" b="1" kern="1200" dirty="0">
                <a:solidFill>
                  <a:prstClr val="black"/>
                </a:solidFill>
                <a:latin typeface="Arial" charset="0"/>
                <a:ea typeface="MS PGothic" charset="-128"/>
                <a:cs typeface="+mn-cs"/>
              </a:rPr>
              <a:t>The metal </a:t>
            </a:r>
            <a:r>
              <a:rPr lang="en-US" altLang="en-US" sz="2400" b="1" kern="1200" dirty="0">
                <a:solidFill>
                  <a:srgbClr val="3366FF"/>
                </a:solidFill>
                <a:latin typeface="Arial" charset="0"/>
                <a:ea typeface="MS PGothic" charset="-128"/>
                <a:cs typeface="+mn-cs"/>
              </a:rPr>
              <a:t>catalyst</a:t>
            </a:r>
            <a:r>
              <a:rPr lang="en-US" altLang="en-US" sz="2400" b="1" kern="1200" dirty="0">
                <a:solidFill>
                  <a:prstClr val="black"/>
                </a:solidFill>
                <a:latin typeface="Arial" charset="0"/>
                <a:ea typeface="MS PGothic" charset="-128"/>
                <a:cs typeface="+mn-cs"/>
              </a:rPr>
              <a:t> (usually palladium—</a:t>
            </a:r>
            <a:r>
              <a:rPr lang="en-US" altLang="en-US" sz="2400" b="1" kern="1200" dirty="0" err="1">
                <a:solidFill>
                  <a:prstClr val="black"/>
                </a:solidFill>
                <a:latin typeface="Arial" charset="0"/>
                <a:ea typeface="MS PGothic" charset="-128"/>
                <a:cs typeface="+mn-cs"/>
              </a:rPr>
              <a:t>Pd</a:t>
            </a:r>
            <a:r>
              <a:rPr lang="en-US" altLang="en-US" sz="2400" b="1" kern="1200" dirty="0">
                <a:solidFill>
                  <a:prstClr val="black"/>
                </a:solidFill>
                <a:latin typeface="Arial" charset="0"/>
                <a:ea typeface="MS PGothic" charset="-128"/>
                <a:cs typeface="+mn-cs"/>
              </a:rPr>
              <a:t>) </a:t>
            </a:r>
            <a:r>
              <a:rPr lang="en-US" altLang="en-US" sz="2400" b="1" kern="1200" dirty="0">
                <a:solidFill>
                  <a:srgbClr val="3366FF"/>
                </a:solidFill>
                <a:latin typeface="Arial" charset="0"/>
                <a:ea typeface="MS PGothic" charset="-128"/>
                <a:cs typeface="+mn-cs"/>
              </a:rPr>
              <a:t>speeds up </a:t>
            </a:r>
            <a:r>
              <a:rPr lang="en-US" altLang="en-US" sz="2400" b="1" kern="1200" dirty="0">
                <a:solidFill>
                  <a:prstClr val="black"/>
                </a:solidFill>
                <a:latin typeface="Arial" charset="0"/>
                <a:ea typeface="MS PGothic" charset="-128"/>
                <a:cs typeface="+mn-cs"/>
              </a:rPr>
              <a:t>the rate of the reaction.</a:t>
            </a:r>
          </a:p>
          <a:p>
            <a:pPr marL="0" indent="0" eaLnBrk="1" hangingPunct="1">
              <a:spcBef>
                <a:spcPct val="0"/>
              </a:spcBef>
              <a:buNone/>
            </a:pPr>
            <a:r>
              <a:rPr lang="en-US" altLang="en-US" sz="2400" b="1" kern="1200" dirty="0">
                <a:solidFill>
                  <a:prstClr val="black"/>
                </a:solidFill>
                <a:latin typeface="Arial" charset="0"/>
                <a:ea typeface="MS PGothic" charset="-128"/>
                <a:cs typeface="+mn-cs"/>
              </a:rPr>
              <a:t>The product of hydrogenation is an </a:t>
            </a:r>
            <a:r>
              <a:rPr lang="en-US" altLang="en-US" sz="2400" b="1" kern="1200" dirty="0">
                <a:solidFill>
                  <a:srgbClr val="3366FF"/>
                </a:solidFill>
                <a:latin typeface="Arial" charset="0"/>
                <a:ea typeface="MS PGothic" charset="-128"/>
                <a:cs typeface="+mn-cs"/>
              </a:rPr>
              <a:t>alkane</a:t>
            </a:r>
            <a:r>
              <a:rPr lang="en-US" altLang="en-US" sz="2400" b="1" kern="1200" dirty="0">
                <a:solidFill>
                  <a:prstClr val="black"/>
                </a:solidFill>
                <a:latin typeface="Arial" charset="0"/>
                <a:ea typeface="MS PGothic" charset="-128"/>
                <a:cs typeface="+mn-cs"/>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341049"/>
            <a:ext cx="8229600" cy="557392"/>
          </a:xfrm>
        </p:spPr>
        <p:txBody>
          <a:bodyPr/>
          <a:lstStyle/>
          <a:p>
            <a:pPr eaLnBrk="1" hangingPunct="1"/>
            <a:r>
              <a:rPr lang="en-US" altLang="en-US" sz="3200" b="1" dirty="0">
                <a:ea typeface="MS PGothic" charset="-128"/>
              </a:rPr>
              <a:t>13.6	Reactions of Alkenes (4)</a:t>
            </a:r>
            <a:endParaRPr lang="en-US" altLang="en-US" sz="2400" b="1" dirty="0">
              <a:ea typeface="MS PGothic" charset="-128"/>
            </a:endParaRPr>
          </a:p>
        </p:txBody>
      </p:sp>
      <p:sp>
        <p:nvSpPr>
          <p:cNvPr id="6" name="Content Placeholder 2">
            <a:extLst>
              <a:ext uri="{FF2B5EF4-FFF2-40B4-BE49-F238E27FC236}">
                <a16:creationId xmlns:a16="http://schemas.microsoft.com/office/drawing/2014/main" id="{98766BBF-1D34-474C-A64C-7222E29C78EB}"/>
              </a:ext>
            </a:extLst>
          </p:cNvPr>
          <p:cNvSpPr>
            <a:spLocks noGrp="1"/>
          </p:cNvSpPr>
          <p:nvPr>
            <p:ph idx="1"/>
          </p:nvPr>
        </p:nvSpPr>
        <p:spPr>
          <a:xfrm>
            <a:off x="926570" y="820687"/>
            <a:ext cx="7643192" cy="533102"/>
          </a:xfrm>
        </p:spPr>
        <p:txBody>
          <a:bodyPr/>
          <a:lstStyle/>
          <a:p>
            <a:pPr marL="514350" lvl="0" indent="-514350">
              <a:buFont typeface="+mj-lt"/>
              <a:buAutoNum type="alphaUcPeriod"/>
            </a:pPr>
            <a:r>
              <a:rPr lang="en-US" altLang="en-US" sz="2800" b="1" dirty="0">
                <a:solidFill>
                  <a:srgbClr val="000000"/>
                </a:solidFill>
                <a:ea typeface="MS PGothic" charset="-128"/>
              </a:rPr>
              <a:t>Addition of Hydrogen—Hydrogenation</a:t>
            </a:r>
            <a:endParaRPr lang="en-US" dirty="0"/>
          </a:p>
        </p:txBody>
      </p:sp>
      <p:sp>
        <p:nvSpPr>
          <p:cNvPr id="7" name="Text Placeholder 7">
            <a:extLst>
              <a:ext uri="{FF2B5EF4-FFF2-40B4-BE49-F238E27FC236}">
                <a16:creationId xmlns:a16="http://schemas.microsoft.com/office/drawing/2014/main" id="{DDD0EF64-48A2-40DB-BE09-1FFFD797EF56}"/>
              </a:ext>
            </a:extLst>
          </p:cNvPr>
          <p:cNvSpPr>
            <a:spLocks noGrp="1"/>
          </p:cNvSpPr>
          <p:nvPr>
            <p:ph type="body" sz="quarter" idx="13"/>
          </p:nvPr>
        </p:nvSpPr>
        <p:spPr>
          <a:xfrm>
            <a:off x="1339417" y="1716088"/>
            <a:ext cx="6832983" cy="1200150"/>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The metal catalyst provides a surface that binds both the alkene and H</a:t>
            </a:r>
            <a:r>
              <a:rPr lang="en-US" altLang="en-US" sz="2400" b="1" kern="1200" baseline="-25000" dirty="0">
                <a:solidFill>
                  <a:prstClr val="black"/>
                </a:solidFill>
                <a:latin typeface="Arial" charset="0"/>
                <a:ea typeface="MS PGothic" charset="-128"/>
                <a:cs typeface="+mn-cs"/>
              </a:rPr>
              <a:t>2</a:t>
            </a:r>
            <a:r>
              <a:rPr lang="en-US" altLang="en-US" sz="2400" b="1" kern="1200" dirty="0">
                <a:solidFill>
                  <a:prstClr val="black"/>
                </a:solidFill>
                <a:latin typeface="Arial" charset="0"/>
                <a:ea typeface="MS PGothic" charset="-128"/>
                <a:cs typeface="+mn-cs"/>
              </a:rPr>
              <a:t>, which speeds up the rate of reaction.</a:t>
            </a:r>
          </a:p>
        </p:txBody>
      </p:sp>
      <p:pic>
        <p:nvPicPr>
          <p:cNvPr id="59397" name="Picture 8" descr="Reaction of an ethylene with hydrogen (H2) in the presence of a palladium catalyst is called hydrogenation. Two bonds are broken—one bond of the carbon–carbon double bond and the H H bond and two new CH bonds are formed. This converts ethylene to eth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925" y="3400425"/>
            <a:ext cx="7519988"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097556" y="354344"/>
            <a:ext cx="6948888" cy="571486"/>
          </a:xfrm>
        </p:spPr>
        <p:txBody>
          <a:bodyPr/>
          <a:lstStyle/>
          <a:p>
            <a:pPr eaLnBrk="1" hangingPunct="1"/>
            <a:r>
              <a:rPr lang="en-US" altLang="en-US" sz="3200" b="1" dirty="0">
                <a:ea typeface="MS PGothic" charset="-128"/>
              </a:rPr>
              <a:t>13.6	Reactions of Alkenes (5)</a:t>
            </a:r>
            <a:endParaRPr lang="en-US" altLang="en-US" sz="2400" b="1" dirty="0">
              <a:ea typeface="MS PGothic" charset="-128"/>
            </a:endParaRPr>
          </a:p>
        </p:txBody>
      </p:sp>
      <p:sp>
        <p:nvSpPr>
          <p:cNvPr id="9" name="Content Placeholder 2">
            <a:extLst>
              <a:ext uri="{FF2B5EF4-FFF2-40B4-BE49-F238E27FC236}">
                <a16:creationId xmlns:a16="http://schemas.microsoft.com/office/drawing/2014/main" id="{0A3026FE-E36C-4356-B9B7-C0C298BED569}"/>
              </a:ext>
            </a:extLst>
          </p:cNvPr>
          <p:cNvSpPr>
            <a:spLocks noGrp="1"/>
          </p:cNvSpPr>
          <p:nvPr>
            <p:ph idx="1"/>
          </p:nvPr>
        </p:nvSpPr>
        <p:spPr>
          <a:xfrm>
            <a:off x="1187624" y="816380"/>
            <a:ext cx="6696744" cy="547919"/>
          </a:xfrm>
        </p:spPr>
        <p:txBody>
          <a:bodyPr/>
          <a:lstStyle/>
          <a:p>
            <a:pPr marL="514350" lvl="0" indent="-514350">
              <a:buFont typeface="+mj-lt"/>
              <a:buAutoNum type="alphaUcPeriod" startAt="2"/>
            </a:pPr>
            <a:r>
              <a:rPr lang="en-US" altLang="en-US" sz="2800" b="1" dirty="0">
                <a:solidFill>
                  <a:srgbClr val="000000"/>
                </a:solidFill>
                <a:ea typeface="MS PGothic" charset="-128"/>
              </a:rPr>
              <a:t>Addition of Halogen—Halogenation</a:t>
            </a:r>
            <a:endParaRPr lang="en-US" dirty="0"/>
          </a:p>
        </p:txBody>
      </p:sp>
      <p:sp>
        <p:nvSpPr>
          <p:cNvPr id="10" name="Text Placeholder 7">
            <a:extLst>
              <a:ext uri="{FF2B5EF4-FFF2-40B4-BE49-F238E27FC236}">
                <a16:creationId xmlns:a16="http://schemas.microsoft.com/office/drawing/2014/main" id="{DD63EB1E-094C-434E-9AFD-7632EF5B7B42}"/>
              </a:ext>
            </a:extLst>
          </p:cNvPr>
          <p:cNvSpPr>
            <a:spLocks noGrp="1"/>
          </p:cNvSpPr>
          <p:nvPr>
            <p:ph type="body" sz="quarter" idx="13"/>
          </p:nvPr>
        </p:nvSpPr>
        <p:spPr>
          <a:xfrm>
            <a:off x="1277872" y="1483374"/>
            <a:ext cx="7354888" cy="792163"/>
          </a:xfrm>
        </p:spPr>
        <p:txBody>
          <a:bodyPr/>
          <a:lstStyle/>
          <a:p>
            <a:pPr marL="0" lvl="0" indent="0" eaLnBrk="1" hangingPunct="1">
              <a:spcBef>
                <a:spcPct val="0"/>
              </a:spcBef>
              <a:buClr>
                <a:prstClr val="black"/>
              </a:buClr>
              <a:buNone/>
            </a:pPr>
            <a:r>
              <a:rPr lang="en-US" altLang="en-US" sz="2400" b="1" kern="1200" dirty="0">
                <a:solidFill>
                  <a:srgbClr val="3366FF"/>
                </a:solidFill>
                <a:latin typeface="Arial" charset="0"/>
                <a:ea typeface="MS PGothic" charset="-128"/>
                <a:cs typeface="+mn-cs"/>
              </a:rPr>
              <a:t>Halogenation </a:t>
            </a:r>
            <a:r>
              <a:rPr lang="en-US" altLang="en-US" sz="2400" b="1" kern="1200" dirty="0">
                <a:solidFill>
                  <a:prstClr val="black"/>
                </a:solidFill>
                <a:latin typeface="Arial" charset="0"/>
                <a:ea typeface="MS PGothic" charset="-128"/>
                <a:cs typeface="+mn-cs"/>
              </a:rPr>
              <a:t>is the addition of halogen (</a:t>
            </a:r>
            <a:r>
              <a:rPr lang="en-US" altLang="en-US" sz="2400" b="1" i="0" kern="1200" dirty="0">
                <a:solidFill>
                  <a:prstClr val="black"/>
                </a:solidFill>
                <a:latin typeface="+mj-lt"/>
                <a:ea typeface="MS PGothic" charset="-128"/>
                <a:cs typeface="+mn-cs"/>
              </a:rPr>
              <a:t>X</a:t>
            </a:r>
            <a:r>
              <a:rPr lang="en-US" altLang="en-US" sz="2400" b="1" i="0" kern="1200" baseline="-25000" dirty="0">
                <a:solidFill>
                  <a:prstClr val="black"/>
                </a:solidFill>
                <a:latin typeface="+mj-lt"/>
                <a:ea typeface="MS PGothic" charset="-128"/>
                <a:cs typeface="+mn-cs"/>
              </a:rPr>
              <a:t>2</a:t>
            </a:r>
            <a:r>
              <a:rPr lang="en-US" altLang="en-US" sz="2400" b="1" kern="1200" dirty="0">
                <a:solidFill>
                  <a:prstClr val="black"/>
                </a:solidFill>
                <a:latin typeface="Arial" charset="0"/>
                <a:ea typeface="MS PGothic" charset="-128"/>
                <a:cs typeface="+mn-cs"/>
              </a:rPr>
              <a:t>) to an alkene.</a:t>
            </a:r>
          </a:p>
        </p:txBody>
      </p:sp>
      <p:sp>
        <p:nvSpPr>
          <p:cNvPr id="11" name="Text Placeholder 9">
            <a:extLst>
              <a:ext uri="{FF2B5EF4-FFF2-40B4-BE49-F238E27FC236}">
                <a16:creationId xmlns:a16="http://schemas.microsoft.com/office/drawing/2014/main" id="{CFC2F7DD-6288-43C5-A226-39C9CD4BA1F6}"/>
              </a:ext>
            </a:extLst>
          </p:cNvPr>
          <p:cNvSpPr>
            <a:spLocks noGrp="1"/>
          </p:cNvSpPr>
          <p:nvPr>
            <p:ph type="body" sz="quarter" idx="14"/>
          </p:nvPr>
        </p:nvSpPr>
        <p:spPr>
          <a:xfrm>
            <a:off x="1292645" y="2394612"/>
            <a:ext cx="3794126" cy="460884"/>
          </a:xfrm>
        </p:spPr>
        <p:txBody>
          <a:bodyPr/>
          <a:lstStyle/>
          <a:p>
            <a:pPr marL="0" lvl="0" indent="0" eaLnBrk="1" hangingPunct="1">
              <a:spcBef>
                <a:spcPct val="0"/>
              </a:spcBef>
              <a:buNone/>
            </a:pP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X</a:t>
            </a:r>
            <a:r>
              <a:rPr lang="en-US" altLang="en-US" sz="2400" b="1" i="0" kern="1200" baseline="-25000" dirty="0">
                <a:solidFill>
                  <a:prstClr val="black"/>
                </a:solidFill>
                <a:latin typeface="Arial" panose="020B0604020202020204" pitchFamily="34" charset="0"/>
                <a:ea typeface="MS PGothic" charset="-128"/>
                <a:cs typeface="Arial" panose="020B0604020202020204" pitchFamily="34" charset="0"/>
              </a:rPr>
              <a:t>2</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is usually </a:t>
            </a:r>
            <a:r>
              <a:rPr lang="en-US" altLang="en-US" sz="2400" b="1" i="0" kern="1200" dirty="0">
                <a:solidFill>
                  <a:srgbClr val="3366FF"/>
                </a:solidFill>
                <a:latin typeface="Arial" panose="020B0604020202020204" pitchFamily="34" charset="0"/>
                <a:ea typeface="MS PGothic" charset="-128"/>
                <a:cs typeface="Arial" panose="020B0604020202020204" pitchFamily="34" charset="0"/>
              </a:rPr>
              <a:t>Cl</a:t>
            </a:r>
            <a:r>
              <a:rPr lang="en-US" altLang="en-US" sz="2400" b="1" i="0" kern="1200" baseline="-25000" dirty="0">
                <a:solidFill>
                  <a:srgbClr val="3366FF"/>
                </a:solidFill>
                <a:latin typeface="Arial" panose="020B0604020202020204" pitchFamily="34" charset="0"/>
                <a:ea typeface="MS PGothic" charset="-128"/>
                <a:cs typeface="Arial" panose="020B0604020202020204" pitchFamily="34" charset="0"/>
              </a:rPr>
              <a:t>2</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 or </a:t>
            </a:r>
            <a:r>
              <a:rPr lang="en-US" altLang="en-US" sz="2400" b="1" i="0" kern="1200" dirty="0">
                <a:solidFill>
                  <a:srgbClr val="3366FF"/>
                </a:solidFill>
                <a:latin typeface="Arial" panose="020B0604020202020204" pitchFamily="34" charset="0"/>
                <a:ea typeface="MS PGothic" charset="-128"/>
                <a:cs typeface="Arial" panose="020B0604020202020204" pitchFamily="34" charset="0"/>
              </a:rPr>
              <a:t>Br</a:t>
            </a:r>
            <a:r>
              <a:rPr lang="en-US" altLang="en-US" sz="2400" b="1" i="0" kern="1200" baseline="-25000" dirty="0">
                <a:solidFill>
                  <a:srgbClr val="3366FF"/>
                </a:solidFill>
                <a:latin typeface="Arial" panose="020B0604020202020204" pitchFamily="34" charset="0"/>
                <a:ea typeface="MS PGothic" charset="-128"/>
                <a:cs typeface="Arial" panose="020B0604020202020204" pitchFamily="34" charset="0"/>
              </a:rPr>
              <a:t>2</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t>
            </a:r>
          </a:p>
        </p:txBody>
      </p:sp>
      <p:pic>
        <p:nvPicPr>
          <p:cNvPr id="61448" name="Picture 11" descr="Halogenation results in the addition of halogen (X2) to an alkene to form dihalide. Two bonds are broken, one bond of the carbon carbon double bond and the X X bond and two new CX bonds are formed. The product is a dihalide. This reaction readily occurs with chlorine or brom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068638"/>
            <a:ext cx="76327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9">
            <a:extLst>
              <a:ext uri="{FF2B5EF4-FFF2-40B4-BE49-F238E27FC236}">
                <a16:creationId xmlns:a16="http://schemas.microsoft.com/office/drawing/2014/main" id="{C1F6C7BF-C34D-40EC-8A6E-7513B20819A8}"/>
              </a:ext>
            </a:extLst>
          </p:cNvPr>
          <p:cNvSpPr>
            <a:spLocks noGrp="1"/>
          </p:cNvSpPr>
          <p:nvPr>
            <p:ph type="body" sz="quarter" idx="15"/>
          </p:nvPr>
        </p:nvSpPr>
        <p:spPr>
          <a:xfrm>
            <a:off x="1277872" y="5073249"/>
            <a:ext cx="6275388" cy="1413291"/>
          </a:xfrm>
        </p:spPr>
        <p:txBody>
          <a:bodyPr/>
          <a:lstStyle/>
          <a:p>
            <a:pPr marL="0" lvl="0" indent="0" eaLnBrk="1" hangingPunct="1">
              <a:spcBef>
                <a:spcPct val="0"/>
              </a:spcBef>
              <a:spcAft>
                <a:spcPts val="1000"/>
              </a:spcAft>
              <a:buNone/>
            </a:pPr>
            <a:r>
              <a:rPr lang="en-US" altLang="en-US" sz="2400" b="1" kern="1200" dirty="0">
                <a:solidFill>
                  <a:prstClr val="black"/>
                </a:solidFill>
                <a:latin typeface="Arial" charset="0"/>
                <a:ea typeface="MS PGothic" charset="-128"/>
                <a:cs typeface="+mn-cs"/>
              </a:rPr>
              <a:t>Halogenation occurs readily and </a:t>
            </a:r>
            <a:r>
              <a:rPr lang="en-US" altLang="en-US" sz="2400" b="1" kern="1200" dirty="0">
                <a:solidFill>
                  <a:srgbClr val="3366FF"/>
                </a:solidFill>
                <a:latin typeface="Arial" charset="0"/>
                <a:ea typeface="MS PGothic" charset="-128"/>
                <a:cs typeface="+mn-cs"/>
              </a:rPr>
              <a:t>does not require a catalyst</a:t>
            </a:r>
            <a:r>
              <a:rPr lang="en-US" altLang="en-US" sz="2400" b="1" kern="1200" dirty="0">
                <a:solidFill>
                  <a:prstClr val="black"/>
                </a:solidFill>
                <a:latin typeface="Arial" charset="0"/>
                <a:ea typeface="MS PGothic" charset="-128"/>
                <a:cs typeface="+mn-cs"/>
              </a:rPr>
              <a:t>.</a:t>
            </a:r>
          </a:p>
          <a:p>
            <a:pPr marL="0" lvl="0" indent="0" eaLnBrk="1" hangingPunct="1">
              <a:spcBef>
                <a:spcPct val="0"/>
              </a:spcBef>
              <a:buNone/>
            </a:pPr>
            <a:r>
              <a:rPr lang="en-US" altLang="en-US" sz="2400" b="1" kern="1200" dirty="0">
                <a:solidFill>
                  <a:prstClr val="black"/>
                </a:solidFill>
                <a:latin typeface="Arial" charset="0"/>
                <a:ea typeface="MS PGothic" charset="-128"/>
                <a:cs typeface="+mn-cs"/>
              </a:rPr>
              <a:t>The product of halogenation is a </a:t>
            </a:r>
            <a:r>
              <a:rPr lang="en-US" altLang="en-US" sz="2400" b="1" kern="1200" dirty="0">
                <a:solidFill>
                  <a:srgbClr val="3366FF"/>
                </a:solidFill>
                <a:latin typeface="Arial" charset="0"/>
                <a:ea typeface="MS PGothic" charset="-128"/>
                <a:cs typeface="+mn-cs"/>
              </a:rPr>
              <a:t>dihalide</a:t>
            </a:r>
            <a:r>
              <a:rPr lang="en-US" altLang="en-US" sz="2400" b="1" kern="1200" dirty="0">
                <a:solidFill>
                  <a:prstClr val="black"/>
                </a:solidFill>
                <a:latin typeface="Arial" charset="0"/>
                <a:ea typeface="MS PGothic" charset="-128"/>
                <a:cs typeface="+mn-cs"/>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05363"/>
            <a:ext cx="8229600" cy="850106"/>
          </a:xfrm>
        </p:spPr>
        <p:txBody>
          <a:bodyPr/>
          <a:lstStyle/>
          <a:p>
            <a:pPr eaLnBrk="1" hangingPunct="1"/>
            <a:r>
              <a:rPr lang="en-US" altLang="en-US" sz="3200" b="1" dirty="0">
                <a:ea typeface="MS PGothic" charset="-128"/>
              </a:rPr>
              <a:t>13.1	Alkenes and Alkynes (2)</a:t>
            </a:r>
          </a:p>
        </p:txBody>
      </p:sp>
      <p:sp>
        <p:nvSpPr>
          <p:cNvPr id="2" name="Content Placeholder 1">
            <a:extLst>
              <a:ext uri="{FF2B5EF4-FFF2-40B4-BE49-F238E27FC236}">
                <a16:creationId xmlns:a16="http://schemas.microsoft.com/office/drawing/2014/main" id="{8135C5BE-EB68-4CC8-AD0E-46A0878C2C77}"/>
              </a:ext>
            </a:extLst>
          </p:cNvPr>
          <p:cNvSpPr>
            <a:spLocks noGrp="1"/>
          </p:cNvSpPr>
          <p:nvPr>
            <p:ph sz="quarter" idx="13"/>
          </p:nvPr>
        </p:nvSpPr>
        <p:spPr>
          <a:xfrm>
            <a:off x="971550" y="1235076"/>
            <a:ext cx="5904706" cy="850398"/>
          </a:xfrm>
        </p:spPr>
        <p:txBody>
          <a:bodyPr/>
          <a:lstStyle/>
          <a:p>
            <a:pPr marL="0" indent="0">
              <a:buClr>
                <a:schemeClr val="tx1"/>
              </a:buClr>
              <a:buNone/>
            </a:pPr>
            <a:r>
              <a:rPr lang="en-US" altLang="en-US" sz="2400" b="1" kern="1200" dirty="0">
                <a:solidFill>
                  <a:srgbClr val="3366FF"/>
                </a:solidFill>
                <a:latin typeface="Arial" charset="0"/>
                <a:ea typeface="MS PGothic" charset="-128"/>
                <a:cs typeface="+mn-cs"/>
              </a:rPr>
              <a:t>Alkynes </a:t>
            </a:r>
            <a:r>
              <a:rPr lang="en-US" altLang="en-US" sz="2400" b="1" kern="1200" dirty="0">
                <a:solidFill>
                  <a:prstClr val="black"/>
                </a:solidFill>
                <a:latin typeface="Arial" charset="0"/>
                <a:ea typeface="MS PGothic" charset="-128"/>
                <a:cs typeface="+mn-cs"/>
              </a:rPr>
              <a:t>are compounds that contain a carbon−carbon </a:t>
            </a:r>
            <a:r>
              <a:rPr lang="en-US" altLang="en-US" sz="2400" b="1" kern="1200" dirty="0">
                <a:solidFill>
                  <a:srgbClr val="3366FF"/>
                </a:solidFill>
                <a:latin typeface="Arial" charset="0"/>
                <a:ea typeface="MS PGothic" charset="-128"/>
                <a:cs typeface="+mn-cs"/>
              </a:rPr>
              <a:t>triple bond</a:t>
            </a:r>
            <a:r>
              <a:rPr lang="en-US" altLang="en-US" sz="2400" b="1" kern="1200" dirty="0">
                <a:solidFill>
                  <a:prstClr val="black"/>
                </a:solidFill>
                <a:latin typeface="Arial" charset="0"/>
                <a:ea typeface="MS PGothic" charset="-128"/>
                <a:cs typeface="+mn-cs"/>
              </a:rPr>
              <a:t>.</a:t>
            </a:r>
            <a:endParaRPr lang="en-US" dirty="0"/>
          </a:p>
        </p:txBody>
      </p:sp>
      <p:pic>
        <p:nvPicPr>
          <p:cNvPr id="8198" name="Picture 9" descr=" Structure of acetylene: there is a triple bond between two carbon atoms. Each carbon is surrounded by two atoms and is linear with 180 degree bond an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850" y="2565400"/>
            <a:ext cx="715803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D10037DE-46E0-4360-9522-E49424AFE722}"/>
              </a:ext>
            </a:extLst>
          </p:cNvPr>
          <p:cNvSpPr>
            <a:spLocks noGrp="1"/>
          </p:cNvSpPr>
          <p:nvPr>
            <p:ph sz="quarter" idx="14"/>
          </p:nvPr>
        </p:nvSpPr>
        <p:spPr>
          <a:xfrm>
            <a:off x="1085850" y="5565895"/>
            <a:ext cx="6438478" cy="454026"/>
          </a:xfrm>
        </p:spPr>
        <p:txBody>
          <a:bodyPr/>
          <a:lstStyle/>
          <a:p>
            <a:pPr marL="0" indent="0" eaLnBrk="1" hangingPunct="1">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Alkynes have the general formula </a:t>
            </a:r>
            <a:r>
              <a:rPr lang="en-US" altLang="en-US" sz="2400" b="1" i="0" kern="1200" dirty="0">
                <a:solidFill>
                  <a:srgbClr val="3366FF"/>
                </a:solidFill>
                <a:latin typeface="Arial" panose="020B0604020202020204" pitchFamily="34" charset="0"/>
                <a:ea typeface="MS PGothic" charset="-128"/>
                <a:cs typeface="Arial" panose="020B0604020202020204" pitchFamily="34" charset="0"/>
              </a:rPr>
              <a:t>C</a:t>
            </a:r>
            <a:r>
              <a:rPr lang="en-US" altLang="en-US" sz="2400" b="1" i="1" kern="1200" baseline="-25000" dirty="0">
                <a:solidFill>
                  <a:srgbClr val="3366FF"/>
                </a:solidFill>
                <a:latin typeface="Arial" panose="020B0604020202020204" pitchFamily="34" charset="0"/>
                <a:ea typeface="MS PGothic" charset="-128"/>
                <a:cs typeface="Arial" panose="020B0604020202020204" pitchFamily="34" charset="0"/>
              </a:rPr>
              <a:t>n</a:t>
            </a:r>
            <a:r>
              <a:rPr lang="en-US" altLang="en-US" sz="2400" b="1" i="0" kern="1200" dirty="0">
                <a:solidFill>
                  <a:srgbClr val="3366FF"/>
                </a:solidFill>
                <a:latin typeface="Arial" panose="020B0604020202020204" pitchFamily="34" charset="0"/>
                <a:ea typeface="MS PGothic" charset="-128"/>
                <a:cs typeface="Arial" panose="020B0604020202020204" pitchFamily="34" charset="0"/>
              </a:rPr>
              <a:t>H</a:t>
            </a:r>
            <a:r>
              <a:rPr lang="en-US" altLang="en-US" sz="2400" b="1" i="0" kern="1200" baseline="-25000" dirty="0">
                <a:solidFill>
                  <a:srgbClr val="3366FF"/>
                </a:solidFill>
                <a:latin typeface="Arial" panose="020B0604020202020204" pitchFamily="34" charset="0"/>
                <a:ea typeface="MS PGothic" charset="-128"/>
                <a:cs typeface="Arial" panose="020B0604020202020204" pitchFamily="34" charset="0"/>
              </a:rPr>
              <a:t>2</a:t>
            </a:r>
            <a:r>
              <a:rPr lang="en-US" altLang="en-US" sz="2400" b="1" i="1" kern="1200" baseline="-25000" dirty="0">
                <a:solidFill>
                  <a:srgbClr val="3366FF"/>
                </a:solidFill>
                <a:latin typeface="Arial" panose="020B0604020202020204" pitchFamily="34" charset="0"/>
                <a:ea typeface="MS PGothic" charset="-128"/>
                <a:cs typeface="Arial" panose="020B0604020202020204" pitchFamily="34" charset="0"/>
              </a:rPr>
              <a:t>n</a:t>
            </a:r>
            <a:r>
              <a:rPr lang="en-US" altLang="en-US" sz="2400" b="1" i="0" kern="1200" baseline="-25000" dirty="0">
                <a:solidFill>
                  <a:srgbClr val="3366FF"/>
                </a:solidFill>
                <a:latin typeface="Arial" panose="020B0604020202020204" pitchFamily="34" charset="0"/>
                <a:ea typeface="MS PGothic" charset="-128"/>
                <a:cs typeface="Arial" panose="020B0604020202020204" pitchFamily="34" charset="0"/>
              </a:rPr>
              <a:t> − 2</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t>
            </a:r>
            <a:endParaRPr lang="en-US" altLang="en-US" sz="2400" b="1" kern="1200" baseline="-25000" dirty="0">
              <a:solidFill>
                <a:prstClr val="black"/>
              </a:solidFill>
              <a:latin typeface="Arial" panose="020B0604020202020204" pitchFamily="34" charset="0"/>
              <a:ea typeface="MS PGothic" charset="-128"/>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266186" y="364922"/>
            <a:ext cx="6611629" cy="509647"/>
          </a:xfrm>
        </p:spPr>
        <p:txBody>
          <a:bodyPr/>
          <a:lstStyle/>
          <a:p>
            <a:pPr eaLnBrk="1" hangingPunct="1"/>
            <a:r>
              <a:rPr lang="en-US" altLang="en-US" sz="3200" b="1" dirty="0">
                <a:ea typeface="MS PGothic" charset="-128"/>
              </a:rPr>
              <a:t>13.6	Reactions of Alkenes (6)</a:t>
            </a:r>
            <a:endParaRPr lang="en-US" altLang="en-US" sz="2400" b="1" dirty="0">
              <a:ea typeface="MS PGothic" charset="-128"/>
            </a:endParaRPr>
          </a:p>
        </p:txBody>
      </p:sp>
      <p:sp>
        <p:nvSpPr>
          <p:cNvPr id="5" name="Content Placeholder 2">
            <a:extLst>
              <a:ext uri="{FF2B5EF4-FFF2-40B4-BE49-F238E27FC236}">
                <a16:creationId xmlns:a16="http://schemas.microsoft.com/office/drawing/2014/main" id="{AFF08B2D-DB96-4E61-A779-B84218BFC618}"/>
              </a:ext>
            </a:extLst>
          </p:cNvPr>
          <p:cNvSpPr>
            <a:spLocks noGrp="1"/>
          </p:cNvSpPr>
          <p:nvPr>
            <p:ph idx="1"/>
          </p:nvPr>
        </p:nvSpPr>
        <p:spPr>
          <a:xfrm>
            <a:off x="1256996" y="803564"/>
            <a:ext cx="6699554" cy="560015"/>
          </a:xfrm>
        </p:spPr>
        <p:txBody>
          <a:bodyPr/>
          <a:lstStyle/>
          <a:p>
            <a:pPr marL="0" lvl="0" indent="0">
              <a:buNone/>
            </a:pPr>
            <a:r>
              <a:rPr lang="en-US" altLang="en-US" sz="2800" b="1" dirty="0">
                <a:solidFill>
                  <a:srgbClr val="000000"/>
                </a:solidFill>
                <a:ea typeface="MS PGothic" charset="-128"/>
              </a:rPr>
              <a:t>B. Addition of Halogen—Halogenation</a:t>
            </a:r>
            <a:endParaRPr lang="en-US" dirty="0"/>
          </a:p>
        </p:txBody>
      </p:sp>
      <p:pic>
        <p:nvPicPr>
          <p:cNvPr id="63492" name="Picture 10" descr="There are two halogenation reactions. In the first reaction, chlorine is added to ethene to form dichloroethane. In the second reaction, bromine is added to cyclohexene to form dibromocyclohex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916113"/>
            <a:ext cx="6769100"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394579"/>
            <a:ext cx="8229600" cy="390524"/>
          </a:xfrm>
        </p:spPr>
        <p:txBody>
          <a:bodyPr/>
          <a:lstStyle/>
          <a:p>
            <a:pPr eaLnBrk="1" hangingPunct="1"/>
            <a:r>
              <a:rPr lang="en-US" altLang="en-US" sz="3200" b="1" dirty="0">
                <a:ea typeface="MS PGothic" charset="-128"/>
              </a:rPr>
              <a:t>13.6	Reactions of Alkenes (7)</a:t>
            </a:r>
            <a:endParaRPr lang="en-US" altLang="en-US" sz="2800" b="1" dirty="0">
              <a:ea typeface="MS PGothic" charset="-128"/>
            </a:endParaRPr>
          </a:p>
        </p:txBody>
      </p:sp>
      <p:sp>
        <p:nvSpPr>
          <p:cNvPr id="7" name="Content Placeholder 2">
            <a:extLst>
              <a:ext uri="{FF2B5EF4-FFF2-40B4-BE49-F238E27FC236}">
                <a16:creationId xmlns:a16="http://schemas.microsoft.com/office/drawing/2014/main" id="{6F2032A6-559A-45EB-A20C-B1BF0C27C419}"/>
              </a:ext>
            </a:extLst>
          </p:cNvPr>
          <p:cNvSpPr>
            <a:spLocks noGrp="1"/>
          </p:cNvSpPr>
          <p:nvPr>
            <p:ph idx="1"/>
          </p:nvPr>
        </p:nvSpPr>
        <p:spPr>
          <a:xfrm>
            <a:off x="750404" y="817186"/>
            <a:ext cx="7643192" cy="892696"/>
          </a:xfrm>
        </p:spPr>
        <p:txBody>
          <a:bodyPr/>
          <a:lstStyle/>
          <a:p>
            <a:pPr marL="0" lvl="0" indent="0" algn="ctr">
              <a:buNone/>
            </a:pPr>
            <a:r>
              <a:rPr lang="en-US" altLang="en-US" sz="2800" b="1" dirty="0">
                <a:solidFill>
                  <a:srgbClr val="000000"/>
                </a:solidFill>
                <a:ea typeface="MS PGothic" charset="-128"/>
              </a:rPr>
              <a:t>C. Addition of Hydrogen Halides— Hydrohalogenation</a:t>
            </a:r>
            <a:endParaRPr lang="en-US" dirty="0"/>
          </a:p>
        </p:txBody>
      </p:sp>
      <p:sp>
        <p:nvSpPr>
          <p:cNvPr id="8" name="Text Placeholder 7">
            <a:extLst>
              <a:ext uri="{FF2B5EF4-FFF2-40B4-BE49-F238E27FC236}">
                <a16:creationId xmlns:a16="http://schemas.microsoft.com/office/drawing/2014/main" id="{321F3333-07DC-4821-BCE9-6B9E6364AA01}"/>
              </a:ext>
            </a:extLst>
          </p:cNvPr>
          <p:cNvSpPr>
            <a:spLocks noGrp="1"/>
          </p:cNvSpPr>
          <p:nvPr>
            <p:ph type="body" sz="quarter" idx="13"/>
          </p:nvPr>
        </p:nvSpPr>
        <p:spPr>
          <a:xfrm>
            <a:off x="1132455" y="1989138"/>
            <a:ext cx="7354888" cy="792163"/>
          </a:xfrm>
        </p:spPr>
        <p:txBody>
          <a:bodyPr/>
          <a:lstStyle/>
          <a:p>
            <a:pPr marL="0" lvl="0" indent="0" eaLnBrk="1" hangingPunct="1">
              <a:spcBef>
                <a:spcPct val="0"/>
              </a:spcBef>
              <a:buClr>
                <a:prstClr val="black"/>
              </a:buClr>
              <a:buNone/>
            </a:pPr>
            <a:r>
              <a:rPr lang="en-US" altLang="en-US" sz="2400" b="1" kern="1200" dirty="0">
                <a:solidFill>
                  <a:srgbClr val="3366FF"/>
                </a:solidFill>
                <a:latin typeface="Arial" charset="0"/>
                <a:ea typeface="MS PGothic" charset="-128"/>
                <a:cs typeface="+mn-cs"/>
              </a:rPr>
              <a:t>Hydrohalogenation </a:t>
            </a:r>
            <a:r>
              <a:rPr lang="en-US" altLang="en-US" sz="2400" b="1" kern="1200" dirty="0">
                <a:solidFill>
                  <a:prstClr val="black"/>
                </a:solidFill>
                <a:latin typeface="Arial" charset="0"/>
                <a:ea typeface="MS PGothic" charset="-128"/>
                <a:cs typeface="+mn-cs"/>
              </a:rPr>
              <a:t>is the addition of HX (</a:t>
            </a:r>
            <a:r>
              <a:rPr lang="en-US" altLang="en-US" sz="2400" b="1" kern="1200" dirty="0" err="1">
                <a:solidFill>
                  <a:srgbClr val="3366FF"/>
                </a:solidFill>
                <a:latin typeface="Arial" charset="0"/>
                <a:ea typeface="MS PGothic" charset="-128"/>
                <a:cs typeface="+mn-cs"/>
              </a:rPr>
              <a:t>HCl</a:t>
            </a:r>
            <a:r>
              <a:rPr lang="en-US" altLang="en-US" sz="2400" b="1" kern="1200" dirty="0">
                <a:solidFill>
                  <a:srgbClr val="3366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or </a:t>
            </a:r>
            <a:r>
              <a:rPr lang="en-US" altLang="en-US" sz="2400" b="1" kern="1200" dirty="0">
                <a:solidFill>
                  <a:srgbClr val="3366FF"/>
                </a:solidFill>
                <a:latin typeface="Arial" charset="0"/>
                <a:ea typeface="MS PGothic" charset="-128"/>
                <a:cs typeface="+mn-cs"/>
              </a:rPr>
              <a:t>HBr</a:t>
            </a:r>
            <a:r>
              <a:rPr lang="en-US" altLang="en-US" sz="2400" b="1" kern="1200" dirty="0">
                <a:solidFill>
                  <a:prstClr val="black"/>
                </a:solidFill>
                <a:latin typeface="Arial" charset="0"/>
                <a:ea typeface="MS PGothic" charset="-128"/>
                <a:cs typeface="+mn-cs"/>
              </a:rPr>
              <a:t>) to an alkene.</a:t>
            </a:r>
          </a:p>
        </p:txBody>
      </p:sp>
      <p:pic>
        <p:nvPicPr>
          <p:cNvPr id="65542" name="Picture 9" descr="Hydrohalogenation results in the addition of HX to an alkene to form alkyl halide. Two bonds are broken, one bond of the carbon carbon double bond and the H X bond and two new CH and CX bonds are formed. The product is a alkyl halide. This reaction readily occurs with chlorine or brom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171825"/>
            <a:ext cx="79216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9">
            <a:extLst>
              <a:ext uri="{FF2B5EF4-FFF2-40B4-BE49-F238E27FC236}">
                <a16:creationId xmlns:a16="http://schemas.microsoft.com/office/drawing/2014/main" id="{4D8B271F-4395-48DC-87FE-2DFF90F978C6}"/>
              </a:ext>
            </a:extLst>
          </p:cNvPr>
          <p:cNvSpPr>
            <a:spLocks noGrp="1"/>
          </p:cNvSpPr>
          <p:nvPr>
            <p:ph type="body" sz="quarter" idx="14"/>
          </p:nvPr>
        </p:nvSpPr>
        <p:spPr>
          <a:xfrm>
            <a:off x="1136713" y="5602289"/>
            <a:ext cx="7779075" cy="477669"/>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The product of hydrohalogenation is an </a:t>
            </a:r>
            <a:r>
              <a:rPr lang="en-US" altLang="en-US" sz="2400" b="1" kern="1200" dirty="0">
                <a:solidFill>
                  <a:srgbClr val="3366FF"/>
                </a:solidFill>
                <a:latin typeface="Arial" charset="0"/>
                <a:ea typeface="MS PGothic" charset="-128"/>
                <a:cs typeface="+mn-cs"/>
              </a:rPr>
              <a:t>alkyl halide</a:t>
            </a:r>
            <a:r>
              <a:rPr lang="en-US" altLang="en-US" sz="2400" b="1" kern="1200" dirty="0">
                <a:solidFill>
                  <a:prstClr val="black"/>
                </a:solidFill>
                <a:latin typeface="Arial" charset="0"/>
                <a:ea typeface="MS PGothic" charset="-128"/>
                <a:cs typeface="+mn-cs"/>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424949"/>
            <a:ext cx="8229600" cy="343609"/>
          </a:xfrm>
        </p:spPr>
        <p:txBody>
          <a:bodyPr/>
          <a:lstStyle/>
          <a:p>
            <a:pPr eaLnBrk="1" hangingPunct="1"/>
            <a:r>
              <a:rPr lang="en-US" altLang="en-US" sz="3200" b="1" dirty="0">
                <a:ea typeface="MS PGothic" charset="-128"/>
              </a:rPr>
              <a:t>13.6	Reactions of Alkenes (8)</a:t>
            </a:r>
            <a:endParaRPr lang="en-US" altLang="en-US" sz="2800" b="1" dirty="0">
              <a:ea typeface="MS PGothic" charset="-128"/>
            </a:endParaRPr>
          </a:p>
        </p:txBody>
      </p:sp>
      <p:sp>
        <p:nvSpPr>
          <p:cNvPr id="5" name="Content Placeholder 2">
            <a:extLst>
              <a:ext uri="{FF2B5EF4-FFF2-40B4-BE49-F238E27FC236}">
                <a16:creationId xmlns:a16="http://schemas.microsoft.com/office/drawing/2014/main" id="{D601D7C6-B669-470B-9547-69AA89BDC4FB}"/>
              </a:ext>
            </a:extLst>
          </p:cNvPr>
          <p:cNvSpPr>
            <a:spLocks noGrp="1"/>
          </p:cNvSpPr>
          <p:nvPr>
            <p:ph idx="1"/>
          </p:nvPr>
        </p:nvSpPr>
        <p:spPr>
          <a:xfrm>
            <a:off x="750404" y="816684"/>
            <a:ext cx="7643192" cy="892696"/>
          </a:xfrm>
        </p:spPr>
        <p:txBody>
          <a:bodyPr/>
          <a:lstStyle/>
          <a:p>
            <a:pPr marL="0" lvl="0" indent="0" algn="ctr">
              <a:buNone/>
            </a:pPr>
            <a:r>
              <a:rPr lang="en-US" altLang="en-US" sz="2800" b="1" dirty="0">
                <a:solidFill>
                  <a:srgbClr val="000000"/>
                </a:solidFill>
                <a:ea typeface="MS PGothic" charset="-128"/>
              </a:rPr>
              <a:t>C. Addition of Hydrogen Halides— Hydrohalogenation</a:t>
            </a:r>
            <a:endParaRPr lang="en-US" dirty="0"/>
          </a:p>
        </p:txBody>
      </p:sp>
      <p:pic>
        <p:nvPicPr>
          <p:cNvPr id="67588" name="Picture 8" descr="Ethene reacts with hydrogen halide to form chloroethane. Cyclohexene reacts with hydrogen bromide to form bromocyclohex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2276475"/>
            <a:ext cx="6169025"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75D4F4-F7BD-4D60-89B0-836EF85B709F}"/>
              </a:ext>
            </a:extLst>
          </p:cNvPr>
          <p:cNvSpPr>
            <a:spLocks noGrp="1"/>
          </p:cNvSpPr>
          <p:nvPr>
            <p:ph type="title"/>
          </p:nvPr>
        </p:nvSpPr>
        <p:spPr>
          <a:xfrm>
            <a:off x="457200" y="306722"/>
            <a:ext cx="8229600" cy="541329"/>
          </a:xfrm>
        </p:spPr>
        <p:txBody>
          <a:bodyPr/>
          <a:lstStyle/>
          <a:p>
            <a:r>
              <a:rPr lang="en-US" altLang="en-US" sz="3200" b="1" dirty="0">
                <a:ea typeface="MS PGothic" charset="-128"/>
              </a:rPr>
              <a:t>13.6	Reactions of Alkenes (9)</a:t>
            </a:r>
            <a:endParaRPr lang="en-US" sz="3200" dirty="0"/>
          </a:p>
        </p:txBody>
      </p:sp>
      <p:sp>
        <p:nvSpPr>
          <p:cNvPr id="7" name="Content Placeholder 2">
            <a:extLst>
              <a:ext uri="{FF2B5EF4-FFF2-40B4-BE49-F238E27FC236}">
                <a16:creationId xmlns:a16="http://schemas.microsoft.com/office/drawing/2014/main" id="{1892C658-037F-4204-A2D5-F21C2D6EEF44}"/>
              </a:ext>
            </a:extLst>
          </p:cNvPr>
          <p:cNvSpPr>
            <a:spLocks noGrp="1"/>
          </p:cNvSpPr>
          <p:nvPr>
            <p:ph idx="1"/>
          </p:nvPr>
        </p:nvSpPr>
        <p:spPr>
          <a:xfrm>
            <a:off x="723935" y="815967"/>
            <a:ext cx="7643192" cy="892696"/>
          </a:xfrm>
        </p:spPr>
        <p:txBody>
          <a:bodyPr/>
          <a:lstStyle/>
          <a:p>
            <a:pPr marL="514350" lvl="0" indent="-514350" algn="ctr">
              <a:buFont typeface="+mj-lt"/>
              <a:buAutoNum type="alphaUcPeriod" startAt="3"/>
            </a:pPr>
            <a:r>
              <a:rPr lang="en-US" altLang="en-US" sz="2800" b="1" dirty="0">
                <a:solidFill>
                  <a:srgbClr val="000000"/>
                </a:solidFill>
                <a:ea typeface="MS PGothic" charset="-128"/>
              </a:rPr>
              <a:t>Addition of Hydrogen Halides— Hydrohalogenation</a:t>
            </a:r>
            <a:endParaRPr lang="en-US" dirty="0"/>
          </a:p>
        </p:txBody>
      </p:sp>
      <p:sp>
        <p:nvSpPr>
          <p:cNvPr id="8" name="Text Placeholder 7">
            <a:extLst>
              <a:ext uri="{FF2B5EF4-FFF2-40B4-BE49-F238E27FC236}">
                <a16:creationId xmlns:a16="http://schemas.microsoft.com/office/drawing/2014/main" id="{E747E94F-7064-4C15-ADE7-55EDB2414600}"/>
              </a:ext>
            </a:extLst>
          </p:cNvPr>
          <p:cNvSpPr>
            <a:spLocks noGrp="1"/>
          </p:cNvSpPr>
          <p:nvPr>
            <p:ph type="body" sz="quarter" idx="13"/>
          </p:nvPr>
        </p:nvSpPr>
        <p:spPr>
          <a:xfrm>
            <a:off x="1309802" y="1868488"/>
            <a:ext cx="7354888" cy="792163"/>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If the reactant is an </a:t>
            </a:r>
            <a:r>
              <a:rPr lang="en-US" altLang="en-US" sz="2400" b="1" kern="1200" dirty="0">
                <a:solidFill>
                  <a:srgbClr val="3366FF"/>
                </a:solidFill>
                <a:latin typeface="Arial" charset="0"/>
                <a:ea typeface="MS PGothic" charset="-128"/>
                <a:cs typeface="+mn-cs"/>
              </a:rPr>
              <a:t>asymmetrical alkene</a:t>
            </a:r>
            <a:r>
              <a:rPr lang="en-US" altLang="en-US" sz="2400" b="1" kern="1200" dirty="0">
                <a:solidFill>
                  <a:prstClr val="black"/>
                </a:solidFill>
                <a:latin typeface="Arial" charset="0"/>
                <a:ea typeface="MS PGothic" charset="-128"/>
                <a:cs typeface="+mn-cs"/>
              </a:rPr>
              <a:t>, two possible products can be formed in theory.</a:t>
            </a:r>
          </a:p>
        </p:txBody>
      </p:sp>
      <p:pic>
        <p:nvPicPr>
          <p:cNvPr id="69638" name="Picture 19" descr="The addition of HCl to propene could in theory form two products. If H adds to the end carbon (labeled C1) and Cl adds to the middle carbon (C2), 2-chloropropane is formed. If Cl adds to the end carbon (C1) and H adds to the middle carbon (C2), 1-chloropropane is form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44838"/>
            <a:ext cx="82296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9">
            <a:extLst>
              <a:ext uri="{FF2B5EF4-FFF2-40B4-BE49-F238E27FC236}">
                <a16:creationId xmlns:a16="http://schemas.microsoft.com/office/drawing/2014/main" id="{BD8E7982-ECB0-43D7-B87C-443A0A1FCD5E}"/>
              </a:ext>
            </a:extLst>
          </p:cNvPr>
          <p:cNvSpPr>
            <a:spLocks noGrp="1"/>
          </p:cNvSpPr>
          <p:nvPr>
            <p:ph type="body" sz="quarter" idx="14"/>
          </p:nvPr>
        </p:nvSpPr>
        <p:spPr>
          <a:xfrm>
            <a:off x="1309802" y="5341198"/>
            <a:ext cx="7354888" cy="720725"/>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These </a:t>
            </a:r>
            <a:r>
              <a:rPr lang="en-US" altLang="en-US" sz="2400" b="1" kern="1200" dirty="0">
                <a:solidFill>
                  <a:srgbClr val="3366FF"/>
                </a:solidFill>
                <a:latin typeface="Arial" charset="0"/>
                <a:ea typeface="MS PGothic" charset="-128"/>
                <a:cs typeface="+mn-cs"/>
              </a:rPr>
              <a:t>two potential products </a:t>
            </a:r>
            <a:r>
              <a:rPr lang="en-US" altLang="en-US" sz="2400" b="1" kern="1200" dirty="0">
                <a:solidFill>
                  <a:prstClr val="black"/>
                </a:solidFill>
                <a:latin typeface="Arial" charset="0"/>
                <a:ea typeface="MS PGothic" charset="-128"/>
                <a:cs typeface="+mn-cs"/>
              </a:rPr>
              <a:t>are constitutional isomers.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75D4F4-F7BD-4D60-89B0-836EF85B709F}"/>
              </a:ext>
            </a:extLst>
          </p:cNvPr>
          <p:cNvSpPr>
            <a:spLocks noGrp="1"/>
          </p:cNvSpPr>
          <p:nvPr>
            <p:ph type="title"/>
          </p:nvPr>
        </p:nvSpPr>
        <p:spPr>
          <a:xfrm>
            <a:off x="457200" y="306722"/>
            <a:ext cx="8229600" cy="541329"/>
          </a:xfrm>
        </p:spPr>
        <p:txBody>
          <a:bodyPr/>
          <a:lstStyle/>
          <a:p>
            <a:r>
              <a:rPr lang="en-US" altLang="en-US" sz="3200" b="1" dirty="0">
                <a:ea typeface="MS PGothic" charset="-128"/>
              </a:rPr>
              <a:t>13.6	Reactions of Alkenes (10)</a:t>
            </a:r>
            <a:endParaRPr lang="en-US" sz="3200" dirty="0"/>
          </a:p>
        </p:txBody>
      </p:sp>
      <p:sp>
        <p:nvSpPr>
          <p:cNvPr id="7" name="Content Placeholder 2">
            <a:extLst>
              <a:ext uri="{FF2B5EF4-FFF2-40B4-BE49-F238E27FC236}">
                <a16:creationId xmlns:a16="http://schemas.microsoft.com/office/drawing/2014/main" id="{1892C658-037F-4204-A2D5-F21C2D6EEF44}"/>
              </a:ext>
            </a:extLst>
          </p:cNvPr>
          <p:cNvSpPr>
            <a:spLocks noGrp="1"/>
          </p:cNvSpPr>
          <p:nvPr>
            <p:ph idx="1"/>
          </p:nvPr>
        </p:nvSpPr>
        <p:spPr>
          <a:xfrm>
            <a:off x="723935" y="815967"/>
            <a:ext cx="7643192" cy="892696"/>
          </a:xfrm>
        </p:spPr>
        <p:txBody>
          <a:bodyPr/>
          <a:lstStyle/>
          <a:p>
            <a:pPr marL="514350" lvl="0" indent="-514350" algn="ctr">
              <a:buFont typeface="+mj-lt"/>
              <a:buAutoNum type="alphaUcPeriod" startAt="3"/>
            </a:pPr>
            <a:r>
              <a:rPr lang="en-US" altLang="en-US" sz="2800" b="1" dirty="0">
                <a:solidFill>
                  <a:srgbClr val="000000"/>
                </a:solidFill>
                <a:ea typeface="MS PGothic" charset="-128"/>
              </a:rPr>
              <a:t>Addition of Hydrogen Halides— Hydrohalogenation</a:t>
            </a:r>
            <a:endParaRPr lang="en-US" dirty="0"/>
          </a:p>
        </p:txBody>
      </p:sp>
      <p:sp>
        <p:nvSpPr>
          <p:cNvPr id="8" name="Text Placeholder 7">
            <a:extLst>
              <a:ext uri="{FF2B5EF4-FFF2-40B4-BE49-F238E27FC236}">
                <a16:creationId xmlns:a16="http://schemas.microsoft.com/office/drawing/2014/main" id="{E747E94F-7064-4C15-ADE7-55EDB2414600}"/>
              </a:ext>
            </a:extLst>
          </p:cNvPr>
          <p:cNvSpPr>
            <a:spLocks noGrp="1"/>
          </p:cNvSpPr>
          <p:nvPr>
            <p:ph type="body" sz="quarter" idx="13"/>
          </p:nvPr>
        </p:nvSpPr>
        <p:spPr>
          <a:xfrm>
            <a:off x="1043608" y="2008444"/>
            <a:ext cx="6840760" cy="3364772"/>
          </a:xfrm>
        </p:spPr>
        <p:txBody>
          <a:bodyPr/>
          <a:lstStyle/>
          <a:p>
            <a:pPr marL="0" lvl="1" indent="0" eaLnBrk="1" hangingPunct="1">
              <a:spcBef>
                <a:spcPct val="0"/>
              </a:spcBef>
              <a:spcAft>
                <a:spcPts val="2800"/>
              </a:spcAft>
              <a:buNone/>
            </a:pPr>
            <a:r>
              <a:rPr lang="en-US" altLang="en-US" sz="2400" b="1" kern="1200" dirty="0">
                <a:solidFill>
                  <a:prstClr val="black"/>
                </a:solidFill>
                <a:latin typeface="Arial" charset="0"/>
                <a:ea typeface="MS PGothic" charset="-128"/>
                <a:cs typeface="+mn-cs"/>
              </a:rPr>
              <a:t>To determine </a:t>
            </a:r>
            <a:r>
              <a:rPr lang="en-US" altLang="en-US" sz="2400" b="1" kern="1200" dirty="0">
                <a:solidFill>
                  <a:srgbClr val="3366FF"/>
                </a:solidFill>
                <a:latin typeface="Arial" charset="0"/>
                <a:ea typeface="MS PGothic" charset="-128"/>
                <a:cs typeface="+mn-cs"/>
              </a:rPr>
              <a:t>which of the two products </a:t>
            </a:r>
            <a:r>
              <a:rPr lang="en-US" altLang="en-US" sz="2400" b="1" kern="1200" dirty="0">
                <a:solidFill>
                  <a:prstClr val="black"/>
                </a:solidFill>
                <a:latin typeface="Arial" charset="0"/>
                <a:ea typeface="MS PGothic" charset="-128"/>
                <a:cs typeface="+mn-cs"/>
              </a:rPr>
              <a:t>will actually</a:t>
            </a:r>
            <a:r>
              <a:rPr lang="en-US" altLang="en-US" sz="2400" b="1" kern="1200" dirty="0">
                <a:solidFill>
                  <a:srgbClr val="3333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form, we use </a:t>
            </a:r>
            <a:r>
              <a:rPr lang="en-US" altLang="en-US" sz="2400" b="1" kern="1200" dirty="0">
                <a:solidFill>
                  <a:srgbClr val="3366FF"/>
                </a:solidFill>
                <a:latin typeface="Arial" charset="0"/>
                <a:ea typeface="MS PGothic" charset="-128"/>
                <a:cs typeface="+mn-cs"/>
              </a:rPr>
              <a:t>Markovnikov’</a:t>
            </a:r>
            <a:r>
              <a:rPr lang="en-US" altLang="ja-JP" sz="2400" b="1" kern="1200" dirty="0">
                <a:solidFill>
                  <a:srgbClr val="3366FF"/>
                </a:solidFill>
                <a:latin typeface="Arial" charset="0"/>
                <a:ea typeface="MS PGothic" charset="-128"/>
                <a:cs typeface="+mn-cs"/>
              </a:rPr>
              <a:t>s rule</a:t>
            </a:r>
            <a:r>
              <a:rPr lang="en-US" altLang="ja-JP" sz="2400" b="1" kern="1200" dirty="0">
                <a:solidFill>
                  <a:prstClr val="black"/>
                </a:solidFill>
                <a:latin typeface="Arial" charset="0"/>
                <a:ea typeface="MS PGothic" charset="-128"/>
                <a:cs typeface="+mn-cs"/>
              </a:rPr>
              <a:t>.</a:t>
            </a:r>
          </a:p>
          <a:p>
            <a:pPr marL="0" lvl="1" indent="0" eaLnBrk="1" hangingPunct="1">
              <a:spcBef>
                <a:spcPct val="0"/>
              </a:spcBef>
              <a:spcAft>
                <a:spcPts val="3000"/>
              </a:spcAft>
              <a:buClr>
                <a:prstClr val="black"/>
              </a:buClr>
              <a:buNone/>
            </a:pPr>
            <a:r>
              <a:rPr lang="en-US" altLang="en-US" sz="2400" b="1" kern="1200" dirty="0">
                <a:solidFill>
                  <a:srgbClr val="3366FF"/>
                </a:solidFill>
                <a:latin typeface="Arial" charset="0"/>
                <a:ea typeface="MS PGothic" charset="-128"/>
                <a:cs typeface="+mn-cs"/>
              </a:rPr>
              <a:t>Markovnikov’</a:t>
            </a:r>
            <a:r>
              <a:rPr lang="en-US" altLang="ja-JP" sz="2400" b="1" kern="1200" dirty="0">
                <a:solidFill>
                  <a:srgbClr val="3366FF"/>
                </a:solidFill>
                <a:latin typeface="Arial" charset="0"/>
                <a:ea typeface="MS PGothic" charset="-128"/>
                <a:cs typeface="+mn-cs"/>
              </a:rPr>
              <a:t>s rule </a:t>
            </a:r>
            <a:r>
              <a:rPr lang="en-US" altLang="ja-JP" sz="2400" b="1" kern="1200" dirty="0">
                <a:solidFill>
                  <a:prstClr val="black"/>
                </a:solidFill>
                <a:latin typeface="Arial" charset="0"/>
                <a:ea typeface="MS PGothic" charset="-128"/>
                <a:cs typeface="+mn-cs"/>
              </a:rPr>
              <a:t>states that the </a:t>
            </a:r>
            <a:r>
              <a:rPr lang="en-US" altLang="ja-JP" sz="2400" b="1" kern="1200" dirty="0">
                <a:solidFill>
                  <a:srgbClr val="3366FF"/>
                </a:solidFill>
                <a:latin typeface="Arial" charset="0"/>
                <a:ea typeface="MS PGothic" charset="-128"/>
                <a:cs typeface="+mn-cs"/>
              </a:rPr>
              <a:t>H atom </a:t>
            </a:r>
            <a:r>
              <a:rPr lang="en-US" altLang="ja-JP" sz="2400" b="1" kern="1200" dirty="0">
                <a:solidFill>
                  <a:prstClr val="black"/>
                </a:solidFill>
                <a:latin typeface="Arial" charset="0"/>
                <a:ea typeface="MS PGothic" charset="-128"/>
                <a:cs typeface="+mn-cs"/>
              </a:rPr>
              <a:t>of H–X </a:t>
            </a:r>
            <a:r>
              <a:rPr lang="en-US" altLang="en-US" sz="2400" b="1" kern="1200" dirty="0">
                <a:solidFill>
                  <a:prstClr val="black"/>
                </a:solidFill>
                <a:latin typeface="Arial" charset="0"/>
                <a:ea typeface="MS PGothic" charset="-128"/>
                <a:cs typeface="+mn-cs"/>
              </a:rPr>
              <a:t>will </a:t>
            </a:r>
            <a:r>
              <a:rPr lang="en-US" altLang="en-US" sz="2400" b="1" kern="1200" dirty="0">
                <a:solidFill>
                  <a:srgbClr val="3366FF"/>
                </a:solidFill>
                <a:latin typeface="Arial" charset="0"/>
                <a:ea typeface="MS PGothic" charset="-128"/>
                <a:cs typeface="+mn-cs"/>
              </a:rPr>
              <a:t>bond to the less substituted C atom </a:t>
            </a:r>
            <a:r>
              <a:rPr lang="en-US" altLang="en-US" sz="2400" b="1" kern="1200" dirty="0">
                <a:solidFill>
                  <a:prstClr val="black"/>
                </a:solidFill>
                <a:latin typeface="Arial" charset="0"/>
                <a:ea typeface="MS PGothic" charset="-128"/>
                <a:cs typeface="+mn-cs"/>
              </a:rPr>
              <a:t>in the C=C double bond.</a:t>
            </a:r>
          </a:p>
          <a:p>
            <a:pPr marL="0" lvl="1" indent="0" eaLnBrk="1" hangingPunct="1">
              <a:spcBef>
                <a:spcPct val="0"/>
              </a:spcBef>
              <a:spcAft>
                <a:spcPts val="2500"/>
              </a:spcAft>
              <a:buNone/>
            </a:pPr>
            <a:r>
              <a:rPr lang="en-US" altLang="en-US" sz="2400" b="1" kern="1200" dirty="0">
                <a:solidFill>
                  <a:prstClr val="black"/>
                </a:solidFill>
                <a:latin typeface="Arial" charset="0"/>
                <a:ea typeface="MS PGothic" charset="-128"/>
                <a:cs typeface="+mn-cs"/>
              </a:rPr>
              <a:t>This means the </a:t>
            </a:r>
            <a:r>
              <a:rPr lang="en-US" altLang="en-US" sz="2400" b="1" kern="1200" dirty="0">
                <a:solidFill>
                  <a:srgbClr val="3366FF"/>
                </a:solidFill>
                <a:latin typeface="Arial" charset="0"/>
                <a:ea typeface="MS PGothic" charset="-128"/>
                <a:cs typeface="+mn-cs"/>
              </a:rPr>
              <a:t>C in the double bond with the most H’</a:t>
            </a:r>
            <a:r>
              <a:rPr lang="en-US" altLang="ja-JP" sz="2400" b="1" kern="1200" dirty="0">
                <a:solidFill>
                  <a:srgbClr val="3366FF"/>
                </a:solidFill>
                <a:latin typeface="Arial" charset="0"/>
                <a:ea typeface="MS PGothic" charset="-128"/>
                <a:cs typeface="+mn-cs"/>
              </a:rPr>
              <a:t>s </a:t>
            </a:r>
            <a:r>
              <a:rPr lang="en-US" altLang="ja-JP" sz="2400" b="1" kern="1200" dirty="0">
                <a:solidFill>
                  <a:prstClr val="black"/>
                </a:solidFill>
                <a:latin typeface="Arial" charset="0"/>
                <a:ea typeface="MS PGothic" charset="-128"/>
                <a:cs typeface="+mn-cs"/>
              </a:rPr>
              <a:t>will </a:t>
            </a:r>
            <a:r>
              <a:rPr lang="en-US" altLang="ja-JP" sz="2400" b="1" kern="1200" dirty="0">
                <a:solidFill>
                  <a:srgbClr val="3366FF"/>
                </a:solidFill>
                <a:latin typeface="Arial" charset="0"/>
                <a:ea typeface="MS PGothic" charset="-128"/>
                <a:cs typeface="+mn-cs"/>
              </a:rPr>
              <a:t>bond to the H </a:t>
            </a:r>
            <a:r>
              <a:rPr lang="en-US" altLang="ja-JP" sz="2400" b="1" kern="1200" dirty="0">
                <a:solidFill>
                  <a:prstClr val="black"/>
                </a:solidFill>
                <a:latin typeface="Arial" charset="0"/>
                <a:ea typeface="MS PGothic" charset="-128"/>
                <a:cs typeface="+mn-cs"/>
              </a:rPr>
              <a:t>atom of H–X.</a:t>
            </a:r>
            <a:endParaRPr lang="en-US" altLang="en-US" sz="2400" b="1" kern="1200" dirty="0">
              <a:solidFill>
                <a:prstClr val="black"/>
              </a:solidFill>
              <a:latin typeface="Arial" charset="0"/>
              <a:ea typeface="MS PGothic" charset="-128"/>
              <a:cs typeface="+mn-cs"/>
            </a:endParaRPr>
          </a:p>
        </p:txBody>
      </p:sp>
    </p:spTree>
    <p:extLst>
      <p:ext uri="{BB962C8B-B14F-4D97-AF65-F5344CB8AC3E}">
        <p14:creationId xmlns:p14="http://schemas.microsoft.com/office/powerpoint/2010/main" val="5993385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3B4D0-0F6F-4E29-A1C6-A6EBFB60F96F}"/>
              </a:ext>
            </a:extLst>
          </p:cNvPr>
          <p:cNvSpPr>
            <a:spLocks noGrp="1"/>
          </p:cNvSpPr>
          <p:nvPr>
            <p:ph type="title"/>
          </p:nvPr>
        </p:nvSpPr>
        <p:spPr>
          <a:xfrm>
            <a:off x="1062812" y="318595"/>
            <a:ext cx="7018377" cy="546168"/>
          </a:xfrm>
        </p:spPr>
        <p:txBody>
          <a:bodyPr/>
          <a:lstStyle/>
          <a:p>
            <a:r>
              <a:rPr lang="en-US" altLang="en-US" sz="3200" b="1" dirty="0">
                <a:ea typeface="MS PGothic" charset="-128"/>
              </a:rPr>
              <a:t>13.6	Reactions of Alkenes (11)</a:t>
            </a:r>
            <a:endParaRPr lang="en-US" sz="3200" dirty="0"/>
          </a:p>
        </p:txBody>
      </p:sp>
      <p:sp>
        <p:nvSpPr>
          <p:cNvPr id="5" name="Content Placeholder 6">
            <a:extLst>
              <a:ext uri="{FF2B5EF4-FFF2-40B4-BE49-F238E27FC236}">
                <a16:creationId xmlns:a16="http://schemas.microsoft.com/office/drawing/2014/main" id="{5487289D-7886-4232-BCC3-B2D49224836B}"/>
              </a:ext>
            </a:extLst>
          </p:cNvPr>
          <p:cNvSpPr>
            <a:spLocks noGrp="1"/>
          </p:cNvSpPr>
          <p:nvPr>
            <p:ph sz="quarter" idx="13"/>
          </p:nvPr>
        </p:nvSpPr>
        <p:spPr>
          <a:xfrm>
            <a:off x="1498600" y="814844"/>
            <a:ext cx="6121400" cy="957972"/>
          </a:xfrm>
        </p:spPr>
        <p:txBody>
          <a:bodyPr/>
          <a:lstStyle/>
          <a:p>
            <a:pPr marL="514350" lvl="0" indent="-514350" algn="ctr">
              <a:buFont typeface="+mj-lt"/>
              <a:buAutoNum type="alphaUcPeriod" startAt="3"/>
            </a:pPr>
            <a:r>
              <a:rPr lang="en-US" altLang="en-US" sz="2800" b="1" dirty="0">
                <a:solidFill>
                  <a:srgbClr val="000000"/>
                </a:solidFill>
                <a:ea typeface="MS PGothic" charset="-128"/>
              </a:rPr>
              <a:t>Addition of Hydrogen Halides— Hydrohalogenation</a:t>
            </a:r>
            <a:endParaRPr lang="en-US" dirty="0"/>
          </a:p>
        </p:txBody>
      </p:sp>
      <p:pic>
        <p:nvPicPr>
          <p:cNvPr id="73732" name="Picture 1" descr="The addition of HCl to propene could in theory form two products. If H adds to the end carbon (labeled C1) and Cl adds to the middle carbon (C2), 2-chloropropane is formed. If Cl adds to the end carbon (C1) and H adds to the middle carbon (C2), 1-chloropropane is formed. In fact, addition forms only 2-chloropropan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800" y="2862263"/>
            <a:ext cx="8026400" cy="258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A1337-A188-4694-A453-2F169804E033}"/>
              </a:ext>
            </a:extLst>
          </p:cNvPr>
          <p:cNvSpPr>
            <a:spLocks noGrp="1"/>
          </p:cNvSpPr>
          <p:nvPr>
            <p:ph type="title"/>
          </p:nvPr>
        </p:nvSpPr>
        <p:spPr>
          <a:xfrm>
            <a:off x="457200" y="306722"/>
            <a:ext cx="8229600" cy="535896"/>
          </a:xfrm>
        </p:spPr>
        <p:txBody>
          <a:bodyPr/>
          <a:lstStyle/>
          <a:p>
            <a:r>
              <a:rPr lang="en-US" altLang="en-US" sz="3200" b="1" dirty="0">
                <a:ea typeface="MS PGothic" charset="-128"/>
              </a:rPr>
              <a:t>13.6	Reactions of Alkenes (12)</a:t>
            </a:r>
            <a:endParaRPr lang="en-US" sz="3200" dirty="0"/>
          </a:p>
        </p:txBody>
      </p:sp>
      <p:sp>
        <p:nvSpPr>
          <p:cNvPr id="5" name="Content Placeholder 6">
            <a:extLst>
              <a:ext uri="{FF2B5EF4-FFF2-40B4-BE49-F238E27FC236}">
                <a16:creationId xmlns:a16="http://schemas.microsoft.com/office/drawing/2014/main" id="{D62B1643-E94A-4830-A40C-1C2113E30909}"/>
              </a:ext>
            </a:extLst>
          </p:cNvPr>
          <p:cNvSpPr>
            <a:spLocks noGrp="1"/>
          </p:cNvSpPr>
          <p:nvPr>
            <p:ph sz="quarter" idx="13"/>
          </p:nvPr>
        </p:nvSpPr>
        <p:spPr>
          <a:xfrm>
            <a:off x="1498600" y="842618"/>
            <a:ext cx="6121400" cy="962282"/>
          </a:xfrm>
        </p:spPr>
        <p:txBody>
          <a:bodyPr/>
          <a:lstStyle/>
          <a:p>
            <a:pPr marL="514350" lvl="0" indent="-514350" algn="ctr">
              <a:buFont typeface="+mj-lt"/>
              <a:buAutoNum type="alphaUcPeriod" startAt="3"/>
            </a:pPr>
            <a:r>
              <a:rPr lang="en-US" altLang="en-US" sz="2800" b="1" dirty="0">
                <a:solidFill>
                  <a:srgbClr val="000000"/>
                </a:solidFill>
                <a:ea typeface="MS PGothic" charset="-128"/>
              </a:rPr>
              <a:t>Addition of Hydrogen Halides— Hydrohalogenation</a:t>
            </a:r>
            <a:endParaRPr lang="en-US" dirty="0"/>
          </a:p>
        </p:txBody>
      </p:sp>
      <p:pic>
        <p:nvPicPr>
          <p:cNvPr id="75780" name="Picture 2" descr="The end carbon (C1) of propene has two hydrogens while the middle carbon (C2) has just one hydrogen. Addition puts the H of HCl on C1 because it had more hydrogens (two versus one) to begin with."/>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6550" y="2852738"/>
            <a:ext cx="84709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7A94D-4254-44BB-86A7-BBB9A4F459B3}"/>
              </a:ext>
            </a:extLst>
          </p:cNvPr>
          <p:cNvSpPr>
            <a:spLocks noGrp="1"/>
          </p:cNvSpPr>
          <p:nvPr>
            <p:ph type="title"/>
          </p:nvPr>
        </p:nvSpPr>
        <p:spPr>
          <a:xfrm>
            <a:off x="457200" y="354848"/>
            <a:ext cx="8229600" cy="563302"/>
          </a:xfrm>
        </p:spPr>
        <p:txBody>
          <a:bodyPr/>
          <a:lstStyle/>
          <a:p>
            <a:r>
              <a:rPr lang="en-US" altLang="en-US" sz="3200" b="1" dirty="0">
                <a:ea typeface="MS PGothic" charset="-128"/>
              </a:rPr>
              <a:t>13.6	Reactions of Alkenes (13)</a:t>
            </a:r>
            <a:endParaRPr lang="en-US" sz="3200" dirty="0"/>
          </a:p>
        </p:txBody>
      </p:sp>
      <p:sp>
        <p:nvSpPr>
          <p:cNvPr id="8" name="Content Placeholder 2">
            <a:extLst>
              <a:ext uri="{FF2B5EF4-FFF2-40B4-BE49-F238E27FC236}">
                <a16:creationId xmlns:a16="http://schemas.microsoft.com/office/drawing/2014/main" id="{72AD2AC7-58AE-4650-B1E8-BDD91772E775}"/>
              </a:ext>
            </a:extLst>
          </p:cNvPr>
          <p:cNvSpPr>
            <a:spLocks noGrp="1"/>
          </p:cNvSpPr>
          <p:nvPr>
            <p:ph idx="1"/>
          </p:nvPr>
        </p:nvSpPr>
        <p:spPr>
          <a:xfrm>
            <a:off x="1698372" y="837940"/>
            <a:ext cx="5753948" cy="542474"/>
          </a:xfrm>
        </p:spPr>
        <p:txBody>
          <a:bodyPr/>
          <a:lstStyle/>
          <a:p>
            <a:pPr marL="514350" lvl="0" indent="-514350">
              <a:buFont typeface="+mj-lt"/>
              <a:buAutoNum type="alphaUcPeriod" startAt="4"/>
            </a:pPr>
            <a:r>
              <a:rPr lang="en-US" altLang="en-US" sz="2800" b="1" dirty="0">
                <a:solidFill>
                  <a:srgbClr val="000000"/>
                </a:solidFill>
                <a:ea typeface="MS PGothic" charset="-128"/>
              </a:rPr>
              <a:t>Addition of Water—Hydration</a:t>
            </a:r>
            <a:endParaRPr lang="en-US" dirty="0"/>
          </a:p>
        </p:txBody>
      </p:sp>
      <p:sp>
        <p:nvSpPr>
          <p:cNvPr id="9" name="Text Placeholder 7">
            <a:extLst>
              <a:ext uri="{FF2B5EF4-FFF2-40B4-BE49-F238E27FC236}">
                <a16:creationId xmlns:a16="http://schemas.microsoft.com/office/drawing/2014/main" id="{8AE3B079-9FCE-4F9F-9620-2754AB7B8D3C}"/>
              </a:ext>
            </a:extLst>
          </p:cNvPr>
          <p:cNvSpPr>
            <a:spLocks noGrp="1"/>
          </p:cNvSpPr>
          <p:nvPr>
            <p:ph type="body" sz="quarter" idx="13"/>
          </p:nvPr>
        </p:nvSpPr>
        <p:spPr>
          <a:xfrm>
            <a:off x="968826" y="1642728"/>
            <a:ext cx="7354888" cy="542475"/>
          </a:xfrm>
        </p:spPr>
        <p:txBody>
          <a:bodyPr/>
          <a:lstStyle/>
          <a:p>
            <a:pPr marL="0" indent="0" eaLnBrk="1" hangingPunct="1">
              <a:spcBef>
                <a:spcPct val="0"/>
              </a:spcBef>
              <a:buClr>
                <a:prstClr val="black"/>
              </a:buClr>
              <a:buNone/>
            </a:pPr>
            <a:r>
              <a:rPr lang="en-US" altLang="en-US" sz="2400" b="1" kern="1200" dirty="0">
                <a:solidFill>
                  <a:srgbClr val="3366FF"/>
                </a:solidFill>
                <a:latin typeface="Arial" charset="0"/>
                <a:ea typeface="MS PGothic" charset="-128"/>
                <a:cs typeface="+mn-cs"/>
              </a:rPr>
              <a:t>Hydration </a:t>
            </a:r>
            <a:r>
              <a:rPr lang="en-US" altLang="en-US" sz="2400" b="1" kern="1200" dirty="0">
                <a:solidFill>
                  <a:prstClr val="black"/>
                </a:solidFill>
                <a:latin typeface="Arial" charset="0"/>
                <a:ea typeface="MS PGothic" charset="-128"/>
                <a:cs typeface="+mn-cs"/>
              </a:rPr>
              <a:t>is the addition of water to an alkene.</a:t>
            </a:r>
          </a:p>
        </p:txBody>
      </p:sp>
      <p:pic>
        <p:nvPicPr>
          <p:cNvPr id="77831" name="Picture 13" descr="The addition of water to alkene in the presence of sulfuric acid as catalyst forms alcohol. This type of reaction is known as hydraton re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 y="2381250"/>
            <a:ext cx="7940675"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a:extLst>
              <a:ext uri="{FF2B5EF4-FFF2-40B4-BE49-F238E27FC236}">
                <a16:creationId xmlns:a16="http://schemas.microsoft.com/office/drawing/2014/main" id="{C6FE337A-E01A-41D6-8174-915DF6D2EE94}"/>
              </a:ext>
            </a:extLst>
          </p:cNvPr>
          <p:cNvSpPr>
            <a:spLocks noGrp="1"/>
          </p:cNvSpPr>
          <p:nvPr>
            <p:ph type="body" sz="quarter" idx="14"/>
          </p:nvPr>
        </p:nvSpPr>
        <p:spPr>
          <a:xfrm>
            <a:off x="1066800" y="4915202"/>
            <a:ext cx="7354888" cy="1109361"/>
          </a:xfrm>
        </p:spPr>
        <p:txBody>
          <a:bodyPr/>
          <a:lstStyle/>
          <a:p>
            <a:pPr marL="0" lvl="0" indent="0" eaLnBrk="1" hangingPunct="1">
              <a:spcBef>
                <a:spcPct val="0"/>
              </a:spcBef>
              <a:spcAft>
                <a:spcPts val="2100"/>
              </a:spcAft>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Hydration requires a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strong acid</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a:t>
            </a:r>
            <a:r>
              <a:rPr lang="en-US" altLang="en-US" sz="2400" b="1" i="0" kern="1200" dirty="0">
                <a:solidFill>
                  <a:srgbClr val="3366FF"/>
                </a:solidFill>
                <a:latin typeface="Arial" panose="020B0604020202020204" pitchFamily="34" charset="0"/>
                <a:ea typeface="MS PGothic" charset="-128"/>
                <a:cs typeface="Arial" panose="020B0604020202020204" pitchFamily="34" charset="0"/>
              </a:rPr>
              <a:t>H</a:t>
            </a:r>
            <a:r>
              <a:rPr lang="en-US" altLang="en-US" sz="2400" b="1" i="0" kern="1200" baseline="-25000" dirty="0">
                <a:solidFill>
                  <a:srgbClr val="3366FF"/>
                </a:solidFill>
                <a:latin typeface="Arial" panose="020B0604020202020204" pitchFamily="34" charset="0"/>
                <a:ea typeface="MS PGothic" charset="-128"/>
                <a:cs typeface="Arial" panose="020B0604020202020204" pitchFamily="34" charset="0"/>
              </a:rPr>
              <a:t>2</a:t>
            </a:r>
            <a:r>
              <a:rPr lang="en-US" altLang="en-US" sz="2400" b="1" i="0" kern="1200" dirty="0">
                <a:solidFill>
                  <a:srgbClr val="3366FF"/>
                </a:solidFill>
                <a:latin typeface="Arial" panose="020B0604020202020204" pitchFamily="34" charset="0"/>
                <a:ea typeface="MS PGothic" charset="-128"/>
                <a:cs typeface="Arial" panose="020B0604020202020204" pitchFamily="34" charset="0"/>
              </a:rPr>
              <a:t>SO</a:t>
            </a:r>
            <a:r>
              <a:rPr lang="en-US" altLang="en-US" sz="2400" b="1" i="0" kern="1200" baseline="-25000" dirty="0">
                <a:solidFill>
                  <a:srgbClr val="3366FF"/>
                </a:solidFill>
                <a:latin typeface="Arial" panose="020B0604020202020204" pitchFamily="34" charset="0"/>
                <a:ea typeface="MS PGothic" charset="-128"/>
                <a:cs typeface="Arial" panose="020B0604020202020204" pitchFamily="34" charset="0"/>
              </a:rPr>
              <a:t>4</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t>
            </a:r>
          </a:p>
          <a:p>
            <a:pPr marL="0" indent="0" eaLnBrk="1" hangingPunct="1">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The product formed by hydration is an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alcohol</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8DA81-16BA-4E63-A0F5-6494BA976773}"/>
              </a:ext>
            </a:extLst>
          </p:cNvPr>
          <p:cNvSpPr>
            <a:spLocks noGrp="1"/>
          </p:cNvSpPr>
          <p:nvPr>
            <p:ph type="title"/>
          </p:nvPr>
        </p:nvSpPr>
        <p:spPr>
          <a:xfrm>
            <a:off x="457200" y="338806"/>
            <a:ext cx="8229600" cy="571500"/>
          </a:xfrm>
        </p:spPr>
        <p:txBody>
          <a:bodyPr/>
          <a:lstStyle/>
          <a:p>
            <a:r>
              <a:rPr lang="en-US" altLang="en-US" sz="3200" b="1" dirty="0">
                <a:ea typeface="MS PGothic" charset="-128"/>
              </a:rPr>
              <a:t>13.6	Reactions of Alkenes (14)</a:t>
            </a:r>
            <a:endParaRPr lang="en-US" sz="3200" dirty="0"/>
          </a:p>
        </p:txBody>
      </p:sp>
      <p:sp>
        <p:nvSpPr>
          <p:cNvPr id="5" name="Content Placeholder 2">
            <a:extLst>
              <a:ext uri="{FF2B5EF4-FFF2-40B4-BE49-F238E27FC236}">
                <a16:creationId xmlns:a16="http://schemas.microsoft.com/office/drawing/2014/main" id="{20F754F8-398F-4D37-9AAF-22B3D0E24DCC}"/>
              </a:ext>
            </a:extLst>
          </p:cNvPr>
          <p:cNvSpPr>
            <a:spLocks noGrp="1"/>
          </p:cNvSpPr>
          <p:nvPr>
            <p:ph idx="1"/>
          </p:nvPr>
        </p:nvSpPr>
        <p:spPr>
          <a:xfrm>
            <a:off x="1691680" y="846138"/>
            <a:ext cx="5976664" cy="532655"/>
          </a:xfrm>
        </p:spPr>
        <p:txBody>
          <a:bodyPr/>
          <a:lstStyle/>
          <a:p>
            <a:pPr marL="514350" lvl="0" indent="-449263">
              <a:buFont typeface="+mj-lt"/>
              <a:buAutoNum type="alphaUcPeriod" startAt="4"/>
            </a:pPr>
            <a:r>
              <a:rPr lang="en-US" altLang="en-US" sz="2800" b="1" dirty="0">
                <a:solidFill>
                  <a:srgbClr val="000000"/>
                </a:solidFill>
                <a:ea typeface="MS PGothic" charset="-128"/>
              </a:rPr>
              <a:t>Addition of Water—Hydration</a:t>
            </a:r>
            <a:endParaRPr lang="en-US" dirty="0"/>
          </a:p>
        </p:txBody>
      </p:sp>
      <p:pic>
        <p:nvPicPr>
          <p:cNvPr id="79876" name="Picture 11" descr="Hydration of ethylene in presence of strong acid such as H2SO4 forms ethanol. Two bonds are broken, one bond of the carbon carbon double bond and the HOH bond and new CH and COH bonds are form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 y="2708275"/>
            <a:ext cx="7343775"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8EEE4-040F-44DD-9B58-CE162C18C44C}"/>
              </a:ext>
            </a:extLst>
          </p:cNvPr>
          <p:cNvSpPr>
            <a:spLocks noGrp="1"/>
          </p:cNvSpPr>
          <p:nvPr>
            <p:ph type="title"/>
          </p:nvPr>
        </p:nvSpPr>
        <p:spPr>
          <a:xfrm>
            <a:off x="457200" y="354848"/>
            <a:ext cx="8229600" cy="529359"/>
          </a:xfrm>
        </p:spPr>
        <p:txBody>
          <a:bodyPr/>
          <a:lstStyle/>
          <a:p>
            <a:r>
              <a:rPr lang="en-US" altLang="en-US" sz="3200" b="1" dirty="0">
                <a:ea typeface="MS PGothic" charset="-128"/>
              </a:rPr>
              <a:t>13.6	Reactions of Alkenes (15)</a:t>
            </a:r>
            <a:endParaRPr lang="en-US" sz="3200" dirty="0"/>
          </a:p>
        </p:txBody>
      </p:sp>
      <p:sp>
        <p:nvSpPr>
          <p:cNvPr id="6" name="Content Placeholder 6">
            <a:extLst>
              <a:ext uri="{FF2B5EF4-FFF2-40B4-BE49-F238E27FC236}">
                <a16:creationId xmlns:a16="http://schemas.microsoft.com/office/drawing/2014/main" id="{073E7DC5-9BE8-42D5-80E2-5AD69726EB2B}"/>
              </a:ext>
            </a:extLst>
          </p:cNvPr>
          <p:cNvSpPr>
            <a:spLocks noGrp="1"/>
          </p:cNvSpPr>
          <p:nvPr>
            <p:ph sz="quarter" idx="13"/>
          </p:nvPr>
        </p:nvSpPr>
        <p:spPr>
          <a:xfrm>
            <a:off x="1702594" y="803997"/>
            <a:ext cx="5821734" cy="529359"/>
          </a:xfrm>
        </p:spPr>
        <p:txBody>
          <a:bodyPr/>
          <a:lstStyle/>
          <a:p>
            <a:pPr marL="514350" lvl="0" indent="-514350">
              <a:buFont typeface="+mj-lt"/>
              <a:buAutoNum type="alphaUcPeriod" startAt="4"/>
            </a:pPr>
            <a:r>
              <a:rPr lang="en-US" altLang="en-US" sz="2800" b="1" dirty="0">
                <a:solidFill>
                  <a:srgbClr val="000000"/>
                </a:solidFill>
                <a:ea typeface="MS PGothic" charset="-128"/>
              </a:rPr>
              <a:t>Addition of Water—Hydration</a:t>
            </a:r>
            <a:endParaRPr lang="en-US" dirty="0"/>
          </a:p>
        </p:txBody>
      </p:sp>
      <p:sp>
        <p:nvSpPr>
          <p:cNvPr id="7" name="Content Placeholder 8">
            <a:extLst>
              <a:ext uri="{FF2B5EF4-FFF2-40B4-BE49-F238E27FC236}">
                <a16:creationId xmlns:a16="http://schemas.microsoft.com/office/drawing/2014/main" id="{3F334335-23DA-46C2-8FAE-84AB6059BB90}"/>
              </a:ext>
            </a:extLst>
          </p:cNvPr>
          <p:cNvSpPr>
            <a:spLocks noGrp="1"/>
          </p:cNvSpPr>
          <p:nvPr>
            <p:ph sz="quarter" idx="14"/>
          </p:nvPr>
        </p:nvSpPr>
        <p:spPr>
          <a:xfrm>
            <a:off x="1066800" y="1601460"/>
            <a:ext cx="7177608" cy="1223871"/>
          </a:xfrm>
        </p:spPr>
        <p:txBody>
          <a:bodyPr/>
          <a:lstStyle/>
          <a:p>
            <a:pPr marL="0" indent="0" eaLnBrk="1" hangingPunct="1">
              <a:spcBef>
                <a:spcPct val="0"/>
              </a:spcBef>
              <a:buNone/>
            </a:pPr>
            <a:r>
              <a:rPr lang="en-US" altLang="en-US" sz="2400" b="1" kern="1200" dirty="0">
                <a:solidFill>
                  <a:prstClr val="black"/>
                </a:solidFill>
                <a:latin typeface="Arial" charset="0"/>
                <a:ea typeface="MS PGothic" charset="-128"/>
                <a:cs typeface="+mn-cs"/>
              </a:rPr>
              <a:t>If the reactant is an </a:t>
            </a:r>
            <a:r>
              <a:rPr lang="en-US" altLang="en-US" sz="2400" b="1" kern="1200" dirty="0">
                <a:solidFill>
                  <a:srgbClr val="3366FF"/>
                </a:solidFill>
                <a:latin typeface="Arial" charset="0"/>
                <a:ea typeface="MS PGothic" charset="-128"/>
                <a:cs typeface="+mn-cs"/>
              </a:rPr>
              <a:t>asymmetrical alkene</a:t>
            </a:r>
            <a:r>
              <a:rPr lang="en-US" altLang="en-US" sz="2400" b="1" kern="1200" dirty="0">
                <a:solidFill>
                  <a:prstClr val="black"/>
                </a:solidFill>
                <a:latin typeface="Arial" charset="0"/>
                <a:ea typeface="MS PGothic" charset="-128"/>
                <a:cs typeface="+mn-cs"/>
              </a:rPr>
              <a:t>, the product will be determined by </a:t>
            </a:r>
            <a:r>
              <a:rPr lang="en-US" altLang="en-US" sz="2400" b="1" kern="1200" dirty="0">
                <a:solidFill>
                  <a:srgbClr val="3366FF"/>
                </a:solidFill>
                <a:latin typeface="Arial" charset="0"/>
                <a:ea typeface="MS PGothic" charset="-128"/>
                <a:cs typeface="+mn-cs"/>
              </a:rPr>
              <a:t>Markovnikov’</a:t>
            </a:r>
            <a:r>
              <a:rPr lang="en-US" altLang="ja-JP" sz="2400" b="1" kern="1200" dirty="0">
                <a:solidFill>
                  <a:srgbClr val="3366FF"/>
                </a:solidFill>
                <a:latin typeface="Arial" charset="0"/>
                <a:ea typeface="MS PGothic" charset="-128"/>
                <a:cs typeface="+mn-cs"/>
              </a:rPr>
              <a:t>s rule</a:t>
            </a:r>
            <a:r>
              <a:rPr lang="en-US" altLang="ja-JP" sz="2400" b="1" kern="1200" dirty="0">
                <a:solidFill>
                  <a:prstClr val="black"/>
                </a:solidFill>
                <a:latin typeface="Arial" charset="0"/>
                <a:ea typeface="MS PGothic" charset="-128"/>
                <a:cs typeface="+mn-cs"/>
              </a:rPr>
              <a:t>.</a:t>
            </a:r>
            <a:endParaRPr lang="en-US" altLang="en-US" sz="2400" b="1" kern="1200" dirty="0">
              <a:solidFill>
                <a:prstClr val="black"/>
              </a:solidFill>
              <a:latin typeface="Arial" charset="0"/>
              <a:ea typeface="MS PGothic" charset="-128"/>
              <a:cs typeface="+mn-cs"/>
            </a:endParaRPr>
          </a:p>
        </p:txBody>
      </p:sp>
      <p:pic>
        <p:nvPicPr>
          <p:cNvPr id="81925" name="Picture 1" descr="Addition of H2O to propene in presence of sulfuric acid forms 2-propanol [(CH3)2CHOH], the main component of rubbing alcohol. H of water goes to the carbon with more hydrogen atom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852738"/>
            <a:ext cx="8208963"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60648"/>
            <a:ext cx="8229600" cy="645195"/>
          </a:xfrm>
        </p:spPr>
        <p:txBody>
          <a:bodyPr/>
          <a:lstStyle/>
          <a:p>
            <a:pPr eaLnBrk="1" hangingPunct="1"/>
            <a:r>
              <a:rPr lang="en-US" altLang="en-US" sz="3200" b="1" dirty="0">
                <a:ea typeface="MS PGothic" charset="-128"/>
              </a:rPr>
              <a:t>13.1	Alkenes and Alkynes (3)</a:t>
            </a:r>
          </a:p>
        </p:txBody>
      </p:sp>
      <p:sp>
        <p:nvSpPr>
          <p:cNvPr id="3" name="Content Placeholder 2">
            <a:extLst>
              <a:ext uri="{FF2B5EF4-FFF2-40B4-BE49-F238E27FC236}">
                <a16:creationId xmlns:a16="http://schemas.microsoft.com/office/drawing/2014/main" id="{D4121D56-A758-44E2-AF6C-E2C7095B4D3B}"/>
              </a:ext>
            </a:extLst>
          </p:cNvPr>
          <p:cNvSpPr>
            <a:spLocks noGrp="1"/>
          </p:cNvSpPr>
          <p:nvPr>
            <p:ph idx="1"/>
          </p:nvPr>
        </p:nvSpPr>
        <p:spPr>
          <a:xfrm>
            <a:off x="697387" y="1181347"/>
            <a:ext cx="7619030" cy="3903837"/>
          </a:xfrm>
        </p:spPr>
        <p:txBody>
          <a:bodyPr/>
          <a:lstStyle/>
          <a:p>
            <a:pPr marL="0" indent="0" eaLnBrk="1" hangingPunct="1">
              <a:spcBef>
                <a:spcPct val="0"/>
              </a:spcBef>
              <a:spcAft>
                <a:spcPts val="2300"/>
              </a:spcAft>
              <a:buNone/>
            </a:pPr>
            <a:r>
              <a:rPr lang="en-US" altLang="en-US" sz="2400" b="1" kern="1200" dirty="0">
                <a:solidFill>
                  <a:prstClr val="black"/>
                </a:solidFill>
                <a:latin typeface="Arial" charset="0"/>
                <a:ea typeface="MS PGothic" charset="-128"/>
                <a:cs typeface="+mn-cs"/>
              </a:rPr>
              <a:t>Alkenes and alkynes are composed of </a:t>
            </a:r>
            <a:r>
              <a:rPr lang="en-US" altLang="en-US" sz="2400" b="1" kern="1200" dirty="0">
                <a:solidFill>
                  <a:srgbClr val="3366FF"/>
                </a:solidFill>
                <a:latin typeface="Arial" charset="0"/>
                <a:ea typeface="MS PGothic" charset="-128"/>
                <a:cs typeface="+mn-cs"/>
              </a:rPr>
              <a:t>nonpolar bonds</a:t>
            </a:r>
            <a:r>
              <a:rPr lang="en-US" altLang="en-US" sz="2400" b="1" kern="1200" dirty="0">
                <a:solidFill>
                  <a:prstClr val="black"/>
                </a:solidFill>
                <a:latin typeface="Arial" charset="0"/>
                <a:ea typeface="MS PGothic" charset="-128"/>
                <a:cs typeface="+mn-cs"/>
              </a:rPr>
              <a:t>.</a:t>
            </a:r>
          </a:p>
          <a:p>
            <a:pPr marL="0" indent="0" eaLnBrk="1" hangingPunct="1">
              <a:spcBef>
                <a:spcPct val="0"/>
              </a:spcBef>
              <a:spcAft>
                <a:spcPts val="2300"/>
              </a:spcAft>
              <a:buNone/>
            </a:pPr>
            <a:r>
              <a:rPr lang="en-US" altLang="en-US" sz="2400" b="1" kern="1200" dirty="0">
                <a:solidFill>
                  <a:prstClr val="black"/>
                </a:solidFill>
                <a:latin typeface="Arial" charset="0"/>
                <a:ea typeface="MS PGothic" charset="-128"/>
                <a:cs typeface="+mn-cs"/>
              </a:rPr>
              <a:t>Their physical properties are like those of </a:t>
            </a:r>
            <a:r>
              <a:rPr lang="en-US" altLang="en-US" sz="2400" b="1" kern="1200" dirty="0">
                <a:solidFill>
                  <a:srgbClr val="3366FF"/>
                </a:solidFill>
                <a:latin typeface="Arial" charset="0"/>
                <a:ea typeface="MS PGothic" charset="-128"/>
                <a:cs typeface="+mn-cs"/>
              </a:rPr>
              <a:t>alkanes</a:t>
            </a:r>
            <a:r>
              <a:rPr lang="en-US" altLang="en-US" sz="2400" b="1" kern="1200" dirty="0">
                <a:solidFill>
                  <a:prstClr val="black"/>
                </a:solidFill>
                <a:latin typeface="Arial" charset="0"/>
                <a:ea typeface="MS PGothic" charset="-128"/>
                <a:cs typeface="+mn-cs"/>
              </a:rPr>
              <a:t>.</a:t>
            </a:r>
          </a:p>
          <a:p>
            <a:pPr marL="0" indent="0" eaLnBrk="1" hangingPunct="1">
              <a:spcBef>
                <a:spcPct val="0"/>
              </a:spcBef>
              <a:spcAft>
                <a:spcPts val="2300"/>
              </a:spcAft>
              <a:buNone/>
            </a:pPr>
            <a:r>
              <a:rPr lang="en-US" altLang="en-US" sz="2400" b="1" kern="1200" dirty="0">
                <a:solidFill>
                  <a:prstClr val="black"/>
                </a:solidFill>
                <a:latin typeface="Arial" charset="0"/>
                <a:ea typeface="MS PGothic" charset="-128"/>
                <a:cs typeface="+mn-cs"/>
              </a:rPr>
              <a:t>Alkenes and alkynes have </a:t>
            </a:r>
            <a:r>
              <a:rPr lang="en-US" altLang="en-US" sz="2400" b="1" kern="1200" dirty="0">
                <a:solidFill>
                  <a:srgbClr val="3366FF"/>
                </a:solidFill>
                <a:latin typeface="Arial" charset="0"/>
                <a:ea typeface="MS PGothic" charset="-128"/>
                <a:cs typeface="+mn-cs"/>
              </a:rPr>
              <a:t>low melting and boiling points</a:t>
            </a:r>
            <a:r>
              <a:rPr lang="en-US" altLang="en-US" sz="2400" b="1" kern="1200" dirty="0">
                <a:solidFill>
                  <a:prstClr val="black"/>
                </a:solidFill>
                <a:latin typeface="Arial" charset="0"/>
                <a:ea typeface="MS PGothic" charset="-128"/>
                <a:cs typeface="+mn-cs"/>
              </a:rPr>
              <a:t> and are </a:t>
            </a:r>
            <a:r>
              <a:rPr lang="en-US" altLang="en-US" sz="2400" b="1" kern="1200" dirty="0">
                <a:solidFill>
                  <a:srgbClr val="3366FF"/>
                </a:solidFill>
                <a:latin typeface="Arial" charset="0"/>
                <a:ea typeface="MS PGothic" charset="-128"/>
                <a:cs typeface="+mn-cs"/>
              </a:rPr>
              <a:t>insoluble in water</a:t>
            </a:r>
            <a:r>
              <a:rPr lang="en-US" altLang="en-US" sz="2400" b="1" kern="1200" dirty="0">
                <a:solidFill>
                  <a:prstClr val="black"/>
                </a:solidFill>
                <a:latin typeface="Arial" charset="0"/>
                <a:ea typeface="MS PGothic" charset="-128"/>
                <a:cs typeface="+mn-cs"/>
              </a:rPr>
              <a:t>.</a:t>
            </a:r>
          </a:p>
          <a:p>
            <a:pPr marL="0" indent="0" eaLnBrk="1" hangingPunct="1">
              <a:spcBef>
                <a:spcPct val="0"/>
              </a:spcBef>
              <a:buNone/>
            </a:pPr>
            <a:r>
              <a:rPr lang="en-US" altLang="en-US" sz="2400" b="1" kern="1200" dirty="0">
                <a:solidFill>
                  <a:prstClr val="black"/>
                </a:solidFill>
                <a:latin typeface="Arial" charset="0"/>
                <a:ea typeface="MS PGothic" charset="-128"/>
                <a:cs typeface="+mn-cs"/>
              </a:rPr>
              <a:t>They are called </a:t>
            </a:r>
            <a:r>
              <a:rPr lang="en-US" altLang="en-US" sz="2400" b="1" kern="1200" dirty="0">
                <a:solidFill>
                  <a:srgbClr val="3366FF"/>
                </a:solidFill>
                <a:latin typeface="Arial" charset="0"/>
                <a:ea typeface="MS PGothic" charset="-128"/>
                <a:cs typeface="+mn-cs"/>
              </a:rPr>
              <a:t>unsaturated hydrocarbons </a:t>
            </a:r>
            <a:r>
              <a:rPr lang="en-US" altLang="en-US" sz="2400" b="1" kern="1200" dirty="0">
                <a:solidFill>
                  <a:prstClr val="black"/>
                </a:solidFill>
                <a:latin typeface="Arial" charset="0"/>
                <a:ea typeface="MS PGothic" charset="-128"/>
                <a:cs typeface="+mn-cs"/>
              </a:rPr>
              <a:t>because they contain fewer than the maximum number of H atoms per C.</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1DB760-0133-46F4-8B8F-C5BDD8E5E075}"/>
              </a:ext>
            </a:extLst>
          </p:cNvPr>
          <p:cNvSpPr>
            <a:spLocks noGrp="1"/>
          </p:cNvSpPr>
          <p:nvPr>
            <p:ph type="title"/>
          </p:nvPr>
        </p:nvSpPr>
        <p:spPr>
          <a:xfrm>
            <a:off x="1062812" y="274638"/>
            <a:ext cx="7018377" cy="1143000"/>
          </a:xfrm>
        </p:spPr>
        <p:txBody>
          <a:bodyPr/>
          <a:lstStyle/>
          <a:p>
            <a:r>
              <a:rPr lang="en-US" altLang="en-US" sz="3200" b="1" dirty="0">
                <a:ea typeface="MS PGothic" charset="-128"/>
              </a:rPr>
              <a:t>13.7	Focus on Health and Medicine</a:t>
            </a:r>
            <a:r>
              <a:rPr lang="en-US" altLang="en-US" b="1" dirty="0">
                <a:ea typeface="MS PGothic" charset="-128"/>
              </a:rPr>
              <a:t> </a:t>
            </a:r>
            <a:r>
              <a:rPr lang="en-US" altLang="en-US" sz="2800" b="1" dirty="0">
                <a:ea typeface="MS PGothic" charset="-128"/>
              </a:rPr>
              <a:t>Margarine or Butter? (1)</a:t>
            </a:r>
            <a:endParaRPr lang="en-US" sz="2800" dirty="0"/>
          </a:p>
        </p:txBody>
      </p:sp>
      <p:sp>
        <p:nvSpPr>
          <p:cNvPr id="10" name="Content Placeholder 2">
            <a:extLst>
              <a:ext uri="{FF2B5EF4-FFF2-40B4-BE49-F238E27FC236}">
                <a16:creationId xmlns:a16="http://schemas.microsoft.com/office/drawing/2014/main" id="{B8E7A894-8086-4D77-B63B-CC2AE89335AD}"/>
              </a:ext>
            </a:extLst>
          </p:cNvPr>
          <p:cNvSpPr>
            <a:spLocks noGrp="1"/>
          </p:cNvSpPr>
          <p:nvPr>
            <p:ph idx="1"/>
          </p:nvPr>
        </p:nvSpPr>
        <p:spPr>
          <a:xfrm>
            <a:off x="1297134" y="1483989"/>
            <a:ext cx="7235306" cy="427165"/>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Butter is made up of </a:t>
            </a:r>
            <a:r>
              <a:rPr lang="en-US" altLang="en-US" sz="2400" b="1" kern="1200" dirty="0">
                <a:solidFill>
                  <a:srgbClr val="3366FF"/>
                </a:solidFill>
                <a:latin typeface="Arial" charset="0"/>
                <a:ea typeface="MS PGothic" charset="-128"/>
                <a:cs typeface="+mn-cs"/>
              </a:rPr>
              <a:t>saturated fatty acid chains</a:t>
            </a:r>
            <a:r>
              <a:rPr lang="en-US" altLang="en-US" sz="2400" b="1" kern="1200" dirty="0">
                <a:solidFill>
                  <a:prstClr val="black"/>
                </a:solidFill>
                <a:latin typeface="Arial" charset="0"/>
                <a:ea typeface="MS PGothic" charset="-128"/>
                <a:cs typeface="+mn-cs"/>
              </a:rPr>
              <a:t>.</a:t>
            </a:r>
          </a:p>
        </p:txBody>
      </p:sp>
      <p:pic>
        <p:nvPicPr>
          <p:cNvPr id="83975" name="Picture 14" descr="Butter is derived from saturated fatty acids like stearic acid [CH3(CH2)16COOH], compounds with long carbon chains that contain only carbon–carbon single bo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060575"/>
            <a:ext cx="7577138"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7">
            <a:extLst>
              <a:ext uri="{FF2B5EF4-FFF2-40B4-BE49-F238E27FC236}">
                <a16:creationId xmlns:a16="http://schemas.microsoft.com/office/drawing/2014/main" id="{6E24C7B1-CFEF-406D-A648-950A22537F1C}"/>
              </a:ext>
            </a:extLst>
          </p:cNvPr>
          <p:cNvSpPr>
            <a:spLocks noGrp="1"/>
          </p:cNvSpPr>
          <p:nvPr>
            <p:ph type="body" sz="quarter" idx="13"/>
          </p:nvPr>
        </p:nvSpPr>
        <p:spPr>
          <a:xfrm>
            <a:off x="1297134" y="3935485"/>
            <a:ext cx="6515226" cy="792163"/>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A </a:t>
            </a:r>
            <a:r>
              <a:rPr lang="en-US" altLang="en-US" sz="2400" b="1" kern="1200" dirty="0">
                <a:solidFill>
                  <a:srgbClr val="3366FF"/>
                </a:solidFill>
                <a:latin typeface="Arial" charset="0"/>
                <a:ea typeface="MS PGothic" charset="-128"/>
                <a:cs typeface="+mn-cs"/>
              </a:rPr>
              <a:t>diet rich in saturated fatty acids </a:t>
            </a:r>
            <a:r>
              <a:rPr lang="en-US" altLang="en-US" sz="2400" b="1" kern="1200" dirty="0">
                <a:solidFill>
                  <a:prstClr val="black"/>
                </a:solidFill>
                <a:latin typeface="Arial" charset="0"/>
                <a:ea typeface="MS PGothic" charset="-128"/>
                <a:cs typeface="+mn-cs"/>
              </a:rPr>
              <a:t>is widely considered to be </a:t>
            </a:r>
            <a:r>
              <a:rPr lang="en-US" altLang="en-US" sz="2400" b="1" kern="1200" dirty="0">
                <a:solidFill>
                  <a:srgbClr val="3366FF"/>
                </a:solidFill>
                <a:latin typeface="Arial" charset="0"/>
                <a:ea typeface="MS PGothic" charset="-128"/>
                <a:cs typeface="+mn-cs"/>
              </a:rPr>
              <a:t>unhealthy</a:t>
            </a:r>
            <a:r>
              <a:rPr lang="en-US" altLang="en-US" sz="2400" b="1" kern="1200" dirty="0">
                <a:solidFill>
                  <a:prstClr val="black"/>
                </a:solidFill>
                <a:latin typeface="Arial" charset="0"/>
                <a:ea typeface="MS PGothic" charset="-128"/>
                <a:cs typeface="+mn-cs"/>
              </a:rPr>
              <a:t>.</a:t>
            </a:r>
          </a:p>
        </p:txBody>
      </p:sp>
      <p:sp>
        <p:nvSpPr>
          <p:cNvPr id="12" name="Text Placeholder 9">
            <a:extLst>
              <a:ext uri="{FF2B5EF4-FFF2-40B4-BE49-F238E27FC236}">
                <a16:creationId xmlns:a16="http://schemas.microsoft.com/office/drawing/2014/main" id="{3F82B610-910B-4A63-B392-CF5664B1E16B}"/>
              </a:ext>
            </a:extLst>
          </p:cNvPr>
          <p:cNvSpPr>
            <a:spLocks noGrp="1"/>
          </p:cNvSpPr>
          <p:nvPr>
            <p:ph type="body" sz="quarter" idx="14"/>
          </p:nvPr>
        </p:nvSpPr>
        <p:spPr>
          <a:xfrm>
            <a:off x="1297134" y="4877069"/>
            <a:ext cx="7235306" cy="1579563"/>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Scientists have attempted to produce </a:t>
            </a:r>
            <a:r>
              <a:rPr lang="en-US" altLang="en-US" sz="2400" b="1" kern="1200" dirty="0">
                <a:solidFill>
                  <a:srgbClr val="3366FF"/>
                </a:solidFill>
                <a:latin typeface="Arial" charset="0"/>
                <a:ea typeface="MS PGothic" charset="-128"/>
                <a:cs typeface="+mn-cs"/>
              </a:rPr>
              <a:t>alternative versions </a:t>
            </a:r>
            <a:r>
              <a:rPr lang="en-US" altLang="en-US" sz="2400" b="1" kern="1200" dirty="0">
                <a:solidFill>
                  <a:prstClr val="black"/>
                </a:solidFill>
                <a:latin typeface="Arial" charset="0"/>
                <a:ea typeface="MS PGothic" charset="-128"/>
                <a:cs typeface="+mn-cs"/>
              </a:rPr>
              <a:t>of butter (margarine) with similar taste and properties, but with some </a:t>
            </a:r>
            <a:r>
              <a:rPr lang="en-US" altLang="en-US" sz="2400" b="1" dirty="0"/>
              <a:t>C═C</a:t>
            </a:r>
            <a:r>
              <a:rPr lang="en-US" altLang="en-US" sz="2400" dirty="0"/>
              <a:t> </a:t>
            </a:r>
            <a:r>
              <a:rPr lang="en-US" altLang="en-US" sz="2400" b="1" kern="1200" dirty="0">
                <a:solidFill>
                  <a:prstClr val="black"/>
                </a:solidFill>
                <a:latin typeface="Arial" charset="0"/>
                <a:ea typeface="MS PGothic" charset="-128"/>
                <a:cs typeface="+mn-cs"/>
              </a:rPr>
              <a:t>double bonds (that is, </a:t>
            </a:r>
            <a:r>
              <a:rPr lang="en-US" altLang="en-US" sz="2400" b="1" kern="1200" dirty="0">
                <a:solidFill>
                  <a:srgbClr val="3366FF"/>
                </a:solidFill>
                <a:latin typeface="Arial" charset="0"/>
                <a:ea typeface="MS PGothic" charset="-128"/>
                <a:cs typeface="+mn-cs"/>
              </a:rPr>
              <a:t>unsaturated fatty acid chains</a:t>
            </a:r>
            <a:r>
              <a:rPr lang="en-US" altLang="en-US" sz="2400" b="1" kern="1200" dirty="0">
                <a:solidFill>
                  <a:prstClr val="black"/>
                </a:solidFill>
                <a:latin typeface="Arial" charset="0"/>
                <a:ea typeface="MS PGothic" charset="-128"/>
                <a:cs typeface="+mn-cs"/>
              </a:rPr>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43BE1-360E-4D98-BDBC-152ACDD303A2}"/>
              </a:ext>
            </a:extLst>
          </p:cNvPr>
          <p:cNvSpPr>
            <a:spLocks noGrp="1"/>
          </p:cNvSpPr>
          <p:nvPr>
            <p:ph type="title"/>
          </p:nvPr>
        </p:nvSpPr>
        <p:spPr>
          <a:xfrm>
            <a:off x="1097556" y="242554"/>
            <a:ext cx="6948888" cy="1143000"/>
          </a:xfrm>
        </p:spPr>
        <p:txBody>
          <a:bodyPr/>
          <a:lstStyle/>
          <a:p>
            <a:r>
              <a:rPr lang="en-US" altLang="en-US" sz="3200" b="1" dirty="0">
                <a:ea typeface="MS PGothic" charset="-128"/>
              </a:rPr>
              <a:t>13.7	Focus on Health and Medicine</a:t>
            </a:r>
            <a:r>
              <a:rPr lang="en-US" altLang="en-US" b="1" dirty="0">
                <a:ea typeface="MS PGothic" charset="-128"/>
              </a:rPr>
              <a:t> </a:t>
            </a:r>
            <a:r>
              <a:rPr lang="en-US" altLang="en-US" sz="2800" b="1" dirty="0">
                <a:ea typeface="MS PGothic" charset="-128"/>
              </a:rPr>
              <a:t>Margarine or Butter? (2)</a:t>
            </a:r>
            <a:endParaRPr lang="en-US" sz="2800" dirty="0"/>
          </a:p>
        </p:txBody>
      </p:sp>
      <p:sp>
        <p:nvSpPr>
          <p:cNvPr id="8" name="Content Placeholder 6">
            <a:extLst>
              <a:ext uri="{FF2B5EF4-FFF2-40B4-BE49-F238E27FC236}">
                <a16:creationId xmlns:a16="http://schemas.microsoft.com/office/drawing/2014/main" id="{7F679AFC-C3BD-4E07-BD8F-2E63EB4A288F}"/>
              </a:ext>
            </a:extLst>
          </p:cNvPr>
          <p:cNvSpPr>
            <a:spLocks noGrp="1"/>
          </p:cNvSpPr>
          <p:nvPr>
            <p:ph sz="quarter" idx="13"/>
          </p:nvPr>
        </p:nvSpPr>
        <p:spPr>
          <a:xfrm>
            <a:off x="879343" y="1546435"/>
            <a:ext cx="7580833" cy="4474853"/>
          </a:xfrm>
        </p:spPr>
        <p:txBody>
          <a:bodyPr/>
          <a:lstStyle/>
          <a:p>
            <a:pPr marL="0" lvl="0" indent="0" eaLnBrk="1" hangingPunct="1">
              <a:spcBef>
                <a:spcPct val="0"/>
              </a:spcBef>
              <a:spcAft>
                <a:spcPts val="3000"/>
              </a:spcAft>
              <a:buNone/>
            </a:pPr>
            <a:r>
              <a:rPr lang="en-US" altLang="en-US" sz="2400" b="1" kern="1200" dirty="0">
                <a:solidFill>
                  <a:prstClr val="black"/>
                </a:solidFill>
                <a:latin typeface="Arial" charset="0"/>
                <a:ea typeface="MS PGothic" charset="-128"/>
                <a:cs typeface="+mn-cs"/>
              </a:rPr>
              <a:t>Most </a:t>
            </a:r>
            <a:r>
              <a:rPr lang="en-US" altLang="en-US" sz="2400" b="1" kern="1200" dirty="0">
                <a:solidFill>
                  <a:srgbClr val="3366FF"/>
                </a:solidFill>
                <a:latin typeface="Arial" charset="0"/>
                <a:ea typeface="MS PGothic" charset="-128"/>
                <a:cs typeface="+mn-cs"/>
              </a:rPr>
              <a:t>naturally occurring unsaturated fatty acid </a:t>
            </a:r>
            <a:r>
              <a:rPr lang="en-US" altLang="en-US" sz="2400" b="1" kern="1200" dirty="0">
                <a:solidFill>
                  <a:prstClr val="black"/>
                </a:solidFill>
                <a:latin typeface="Arial" charset="0"/>
                <a:ea typeface="MS PGothic" charset="-128"/>
                <a:cs typeface="+mn-cs"/>
              </a:rPr>
              <a:t>compounds are </a:t>
            </a:r>
            <a:r>
              <a:rPr lang="en-US" altLang="en-US" sz="2400" b="1" kern="1200" dirty="0">
                <a:solidFill>
                  <a:srgbClr val="3366FF"/>
                </a:solidFill>
                <a:latin typeface="Arial" charset="0"/>
                <a:ea typeface="MS PGothic" charset="-128"/>
                <a:cs typeface="+mn-cs"/>
              </a:rPr>
              <a:t>liquids </a:t>
            </a:r>
            <a:r>
              <a:rPr lang="en-US" altLang="en-US" sz="2400" b="1" kern="1200" dirty="0">
                <a:solidFill>
                  <a:prstClr val="black"/>
                </a:solidFill>
                <a:latin typeface="Arial" charset="0"/>
                <a:ea typeface="MS PGothic" charset="-128"/>
                <a:cs typeface="+mn-cs"/>
              </a:rPr>
              <a:t>at room temperature.</a:t>
            </a:r>
          </a:p>
          <a:p>
            <a:pPr marL="0" lvl="0" indent="0" eaLnBrk="1" hangingPunct="1">
              <a:spcBef>
                <a:spcPct val="0"/>
              </a:spcBef>
              <a:spcAft>
                <a:spcPts val="3000"/>
              </a:spcAft>
              <a:buNone/>
            </a:pPr>
            <a:r>
              <a:rPr lang="en-US" altLang="en-US" sz="2400" b="1" kern="1200" dirty="0">
                <a:solidFill>
                  <a:prstClr val="black"/>
                </a:solidFill>
                <a:latin typeface="Arial" charset="0"/>
                <a:ea typeface="MS PGothic" charset="-128"/>
                <a:cs typeface="+mn-cs"/>
              </a:rPr>
              <a:t>To make the desired butter alternative, we need a compound that is a </a:t>
            </a:r>
            <a:r>
              <a:rPr lang="en-US" altLang="en-US" sz="2400" b="1" kern="1200" dirty="0">
                <a:solidFill>
                  <a:srgbClr val="3366FF"/>
                </a:solidFill>
                <a:latin typeface="Arial" charset="0"/>
                <a:ea typeface="MS PGothic" charset="-128"/>
                <a:cs typeface="+mn-cs"/>
              </a:rPr>
              <a:t>solid at room temperature</a:t>
            </a:r>
            <a:r>
              <a:rPr lang="en-US" altLang="en-US" sz="2400" b="1" kern="1200" dirty="0">
                <a:solidFill>
                  <a:prstClr val="black"/>
                </a:solidFill>
                <a:latin typeface="Arial" charset="0"/>
                <a:ea typeface="MS PGothic" charset="-128"/>
                <a:cs typeface="+mn-cs"/>
              </a:rPr>
              <a:t>.</a:t>
            </a:r>
          </a:p>
          <a:p>
            <a:pPr marL="0" lvl="0" indent="0" eaLnBrk="1" hangingPunct="1">
              <a:spcBef>
                <a:spcPct val="0"/>
              </a:spcBef>
              <a:spcAft>
                <a:spcPts val="2000"/>
              </a:spcAft>
              <a:buNone/>
            </a:pPr>
            <a:r>
              <a:rPr lang="en-US" altLang="en-US" sz="2400" b="1" kern="1200" dirty="0">
                <a:solidFill>
                  <a:prstClr val="black"/>
                </a:solidFill>
                <a:latin typeface="Arial" charset="0"/>
                <a:ea typeface="MS PGothic" charset="-128"/>
                <a:cs typeface="+mn-cs"/>
              </a:rPr>
              <a:t>This is done by </a:t>
            </a:r>
            <a:r>
              <a:rPr lang="en-US" altLang="en-US" sz="2400" b="1" kern="1200" dirty="0">
                <a:solidFill>
                  <a:srgbClr val="3366FF"/>
                </a:solidFill>
                <a:latin typeface="Arial" charset="0"/>
                <a:ea typeface="MS PGothic" charset="-128"/>
                <a:cs typeface="+mn-cs"/>
              </a:rPr>
              <a:t>partially hydrogenating </a:t>
            </a:r>
            <a:r>
              <a:rPr lang="en-US" altLang="en-US" sz="2400" b="1" kern="1200" dirty="0">
                <a:solidFill>
                  <a:prstClr val="black"/>
                </a:solidFill>
                <a:latin typeface="Arial" charset="0"/>
                <a:ea typeface="MS PGothic" charset="-128"/>
                <a:cs typeface="+mn-cs"/>
              </a:rPr>
              <a:t>unsaturated fatty acid compounds.</a:t>
            </a:r>
          </a:p>
          <a:p>
            <a:pPr marL="0" lvl="0" indent="0" eaLnBrk="1" hangingPunct="1">
              <a:spcBef>
                <a:spcPct val="0"/>
              </a:spcBef>
              <a:buNone/>
            </a:pPr>
            <a:r>
              <a:rPr lang="en-US" altLang="en-US" sz="2400" b="1" kern="1200" dirty="0">
                <a:solidFill>
                  <a:prstClr val="black"/>
                </a:solidFill>
                <a:latin typeface="Arial" charset="0"/>
                <a:ea typeface="MS PGothic" charset="-128"/>
                <a:cs typeface="+mn-cs"/>
              </a:rPr>
              <a:t>This process allows only a </a:t>
            </a:r>
            <a:r>
              <a:rPr lang="en-US" altLang="en-US" sz="2400" b="1" kern="1200" dirty="0">
                <a:solidFill>
                  <a:srgbClr val="3366FF"/>
                </a:solidFill>
                <a:latin typeface="Arial" charset="0"/>
                <a:ea typeface="MS PGothic" charset="-128"/>
                <a:cs typeface="+mn-cs"/>
              </a:rPr>
              <a:t>few C═C double bonds to remain</a:t>
            </a:r>
            <a:r>
              <a:rPr lang="en-US" altLang="en-US" sz="2400" b="1" kern="1200" dirty="0">
                <a:solidFill>
                  <a:prstClr val="black"/>
                </a:solidFill>
                <a:latin typeface="Arial" charset="0"/>
                <a:ea typeface="MS PGothic" charset="-128"/>
                <a:cs typeface="+mn-cs"/>
              </a:rPr>
              <a:t> on the chain, making a </a:t>
            </a:r>
            <a:r>
              <a:rPr lang="en-US" altLang="en-US" sz="2400" b="1" kern="1200" dirty="0">
                <a:solidFill>
                  <a:srgbClr val="3366FF"/>
                </a:solidFill>
                <a:latin typeface="Arial" charset="0"/>
                <a:ea typeface="MS PGothic" charset="-128"/>
                <a:cs typeface="+mn-cs"/>
              </a:rPr>
              <a:t>solid </a:t>
            </a:r>
            <a:r>
              <a:rPr lang="en-US" altLang="en-US" sz="2400" b="1" kern="1200" dirty="0">
                <a:solidFill>
                  <a:prstClr val="black"/>
                </a:solidFill>
                <a:latin typeface="Arial" charset="0"/>
                <a:ea typeface="MS PGothic" charset="-128"/>
                <a:cs typeface="+mn-cs"/>
              </a:rPr>
              <a:t>fatty acid that is </a:t>
            </a:r>
            <a:r>
              <a:rPr lang="en-US" altLang="en-US" sz="2400" b="1" kern="1200" dirty="0">
                <a:solidFill>
                  <a:srgbClr val="3366FF"/>
                </a:solidFill>
                <a:latin typeface="Arial" charset="0"/>
                <a:ea typeface="MS PGothic" charset="-128"/>
                <a:cs typeface="+mn-cs"/>
              </a:rPr>
              <a:t>not naturally occurring</a:t>
            </a:r>
            <a:r>
              <a:rPr lang="en-US" altLang="en-US" sz="2400" b="1" kern="1200" dirty="0">
                <a:solidFill>
                  <a:prstClr val="black"/>
                </a:solidFill>
                <a:latin typeface="Arial" charset="0"/>
                <a:ea typeface="MS PGothic" charset="-128"/>
                <a:cs typeface="+mn-cs"/>
              </a:rPr>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A46BF-B0CD-41DC-8148-DF8E11130384}"/>
              </a:ext>
            </a:extLst>
          </p:cNvPr>
          <p:cNvSpPr>
            <a:spLocks noGrp="1"/>
          </p:cNvSpPr>
          <p:nvPr>
            <p:ph type="title"/>
          </p:nvPr>
        </p:nvSpPr>
        <p:spPr>
          <a:xfrm>
            <a:off x="1097556" y="274638"/>
            <a:ext cx="6948888" cy="1143000"/>
          </a:xfrm>
        </p:spPr>
        <p:txBody>
          <a:bodyPr/>
          <a:lstStyle/>
          <a:p>
            <a:r>
              <a:rPr lang="en-US" altLang="en-US" sz="3200" b="1" dirty="0">
                <a:ea typeface="MS PGothic" charset="-128"/>
              </a:rPr>
              <a:t>13.7	Focus on Health and Medicine</a:t>
            </a:r>
            <a:r>
              <a:rPr lang="en-US" altLang="en-US" sz="4800" b="1" dirty="0">
                <a:ea typeface="MS PGothic" charset="-128"/>
              </a:rPr>
              <a:t> </a:t>
            </a:r>
            <a:r>
              <a:rPr lang="en-US" altLang="en-US" sz="2800" b="1" dirty="0">
                <a:ea typeface="MS PGothic" charset="-128"/>
              </a:rPr>
              <a:t>Margarine or Butter? (3)</a:t>
            </a:r>
            <a:endParaRPr lang="en-US" sz="2800" dirty="0"/>
          </a:p>
        </p:txBody>
      </p:sp>
      <p:pic>
        <p:nvPicPr>
          <p:cNvPr id="9" name="Picture 8" descr="When an oil is partially hydrogenated, some double bonds react with H2, while some double bonds remain in the product. Since the product has fewer double bonds, it has a higher melting point. Thus, a liquid oil is converted to a semi-solid.">
            <a:extLst>
              <a:ext uri="{FF2B5EF4-FFF2-40B4-BE49-F238E27FC236}">
                <a16:creationId xmlns:a16="http://schemas.microsoft.com/office/drawing/2014/main" id="{7C001DB8-62CC-4FDA-B96D-C71697AFD71F}"/>
              </a:ext>
            </a:extLst>
          </p:cNvPr>
          <p:cNvPicPr>
            <a:picLocks noChangeAspect="1"/>
          </p:cNvPicPr>
          <p:nvPr/>
        </p:nvPicPr>
        <p:blipFill>
          <a:blip r:embed="rId3"/>
          <a:stretch>
            <a:fillRect/>
          </a:stretch>
        </p:blipFill>
        <p:spPr>
          <a:xfrm>
            <a:off x="755650" y="1484351"/>
            <a:ext cx="7343774" cy="4811128"/>
          </a:xfrm>
          <a:prstGeom prst="rect">
            <a:avLst/>
          </a:prstGeom>
        </p:spPr>
      </p:pic>
      <p:sp>
        <p:nvSpPr>
          <p:cNvPr id="6" name="Text Placeholder 7">
            <a:extLst>
              <a:ext uri="{FF2B5EF4-FFF2-40B4-BE49-F238E27FC236}">
                <a16:creationId xmlns:a16="http://schemas.microsoft.com/office/drawing/2014/main" id="{B2D5D00E-61AA-4530-808A-4FF25928D491}"/>
              </a:ext>
            </a:extLst>
          </p:cNvPr>
          <p:cNvSpPr>
            <a:spLocks noGrp="1"/>
          </p:cNvSpPr>
          <p:nvPr>
            <p:ph type="body" sz="quarter" idx="13"/>
          </p:nvPr>
        </p:nvSpPr>
        <p:spPr>
          <a:xfrm>
            <a:off x="3851920" y="3311504"/>
            <a:ext cx="1944216" cy="648072"/>
          </a:xfrm>
        </p:spPr>
        <p:txBody>
          <a:bodyPr/>
          <a:lstStyle/>
          <a:p>
            <a:pPr marL="0" lvl="0" indent="0">
              <a:buNone/>
            </a:pPr>
            <a:r>
              <a:rPr lang="en-US" sz="1000" b="1" dirty="0"/>
              <a:t>Unsaturated vegetable oil</a:t>
            </a:r>
          </a:p>
          <a:p>
            <a:pPr marL="114300" lvl="0" indent="-114300">
              <a:spcBef>
                <a:spcPts val="0"/>
              </a:spcBef>
            </a:pPr>
            <a:r>
              <a:rPr lang="en-US" sz="1000" dirty="0"/>
              <a:t>two C=C’s</a:t>
            </a:r>
          </a:p>
          <a:p>
            <a:pPr marL="114300" lvl="0" indent="-114300">
              <a:spcBef>
                <a:spcPts val="0"/>
              </a:spcBef>
            </a:pPr>
            <a:r>
              <a:rPr lang="en-US" sz="1000" dirty="0"/>
              <a:t>lower melting</a:t>
            </a:r>
          </a:p>
          <a:p>
            <a:pPr marL="114300" lvl="0" indent="-114300">
              <a:spcBef>
                <a:spcPts val="0"/>
              </a:spcBef>
            </a:pPr>
            <a:r>
              <a:rPr lang="en-US" sz="1000" dirty="0"/>
              <a:t>liquid at room temperature</a:t>
            </a:r>
          </a:p>
        </p:txBody>
      </p:sp>
      <p:sp>
        <p:nvSpPr>
          <p:cNvPr id="7" name="Text Placeholder 9">
            <a:extLst>
              <a:ext uri="{FF2B5EF4-FFF2-40B4-BE49-F238E27FC236}">
                <a16:creationId xmlns:a16="http://schemas.microsoft.com/office/drawing/2014/main" id="{35B569DA-93E8-4B5C-89FD-03A97236C516}"/>
              </a:ext>
            </a:extLst>
          </p:cNvPr>
          <p:cNvSpPr>
            <a:spLocks noGrp="1"/>
          </p:cNvSpPr>
          <p:nvPr>
            <p:ph type="body" sz="quarter" idx="14"/>
          </p:nvPr>
        </p:nvSpPr>
        <p:spPr>
          <a:xfrm>
            <a:off x="3877196" y="5165865"/>
            <a:ext cx="2160240" cy="904883"/>
          </a:xfrm>
        </p:spPr>
        <p:txBody>
          <a:bodyPr/>
          <a:lstStyle/>
          <a:p>
            <a:pPr marL="0" lvl="0" indent="0">
              <a:buNone/>
            </a:pPr>
            <a:r>
              <a:rPr lang="en-US" sz="1000" b="1" dirty="0"/>
              <a:t>Partially hydrogenated oil </a:t>
            </a:r>
            <a:br>
              <a:rPr lang="en-US" sz="1000" b="1" dirty="0"/>
            </a:br>
            <a:r>
              <a:rPr lang="en-US" sz="1000" b="1" dirty="0"/>
              <a:t>in margarine</a:t>
            </a:r>
          </a:p>
          <a:p>
            <a:pPr marL="114300" indent="-114300">
              <a:spcBef>
                <a:spcPts val="0"/>
              </a:spcBef>
            </a:pPr>
            <a:r>
              <a:rPr lang="en-US" sz="1000" dirty="0"/>
              <a:t>one C=C</a:t>
            </a:r>
          </a:p>
          <a:p>
            <a:pPr marL="114300" indent="-114300">
              <a:spcBef>
                <a:spcPts val="0"/>
              </a:spcBef>
            </a:pPr>
            <a:r>
              <a:rPr lang="en-US" sz="1000" dirty="0"/>
              <a:t>higher melting</a:t>
            </a:r>
          </a:p>
          <a:p>
            <a:pPr marL="114300" indent="-114300">
              <a:spcBef>
                <a:spcPts val="0"/>
              </a:spcBef>
            </a:pPr>
            <a:r>
              <a:rPr lang="en-US" sz="1000" dirty="0"/>
              <a:t>semi-solid at room temperature</a:t>
            </a:r>
          </a:p>
        </p:txBody>
      </p:sp>
      <p:sp>
        <p:nvSpPr>
          <p:cNvPr id="5" name="Content Placeholder 2">
            <a:extLst>
              <a:ext uri="{FF2B5EF4-FFF2-40B4-BE49-F238E27FC236}">
                <a16:creationId xmlns:a16="http://schemas.microsoft.com/office/drawing/2014/main" id="{55905ABD-9789-43EF-803E-9E6B6136FB51}"/>
              </a:ext>
            </a:extLst>
          </p:cNvPr>
          <p:cNvSpPr>
            <a:spLocks noGrp="1"/>
          </p:cNvSpPr>
          <p:nvPr>
            <p:ph idx="1"/>
          </p:nvPr>
        </p:nvSpPr>
        <p:spPr>
          <a:xfrm>
            <a:off x="755650" y="6240058"/>
            <a:ext cx="7643192" cy="224731"/>
          </a:xfrm>
        </p:spPr>
        <p:txBody>
          <a:bodyPr/>
          <a:lstStyle/>
          <a:p>
            <a:pPr marL="0" lvl="0" indent="0" algn="ctr">
              <a:buNone/>
            </a:pPr>
            <a:r>
              <a:rPr lang="en-US" sz="750" dirty="0"/>
              <a:t>© The McGraw-Hill Companies, Inc./Jill Braaten, photographer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0F98C-08B0-434C-B704-D56F113007DF}"/>
              </a:ext>
            </a:extLst>
          </p:cNvPr>
          <p:cNvSpPr>
            <a:spLocks noGrp="1"/>
          </p:cNvSpPr>
          <p:nvPr>
            <p:ph type="title"/>
          </p:nvPr>
        </p:nvSpPr>
        <p:spPr>
          <a:xfrm>
            <a:off x="1097556" y="274638"/>
            <a:ext cx="6948888" cy="1143000"/>
          </a:xfrm>
        </p:spPr>
        <p:txBody>
          <a:bodyPr/>
          <a:lstStyle/>
          <a:p>
            <a:r>
              <a:rPr lang="en-US" altLang="en-US" sz="3200" b="1" dirty="0">
                <a:ea typeface="MS PGothic" charset="-128"/>
              </a:rPr>
              <a:t>13.7	Focus on Health and Medicine</a:t>
            </a:r>
            <a:r>
              <a:rPr lang="en-US" altLang="en-US" sz="4800" b="1" dirty="0">
                <a:ea typeface="MS PGothic" charset="-128"/>
              </a:rPr>
              <a:t> </a:t>
            </a:r>
            <a:r>
              <a:rPr lang="en-US" altLang="en-US" sz="2800" b="1" dirty="0">
                <a:ea typeface="MS PGothic" charset="-128"/>
              </a:rPr>
              <a:t>Margarine or Butter? (4)</a:t>
            </a:r>
            <a:endParaRPr lang="en-US" sz="2800" dirty="0"/>
          </a:p>
        </p:txBody>
      </p:sp>
      <p:sp>
        <p:nvSpPr>
          <p:cNvPr id="8" name="Content Placeholder 6">
            <a:extLst>
              <a:ext uri="{FF2B5EF4-FFF2-40B4-BE49-F238E27FC236}">
                <a16:creationId xmlns:a16="http://schemas.microsoft.com/office/drawing/2014/main" id="{1322C475-F7F1-4B0B-8FD8-9720222E98FE}"/>
              </a:ext>
            </a:extLst>
          </p:cNvPr>
          <p:cNvSpPr>
            <a:spLocks noGrp="1"/>
          </p:cNvSpPr>
          <p:nvPr>
            <p:ph sz="quarter" idx="13"/>
          </p:nvPr>
        </p:nvSpPr>
        <p:spPr>
          <a:xfrm>
            <a:off x="993652" y="1490209"/>
            <a:ext cx="7524836" cy="4171039"/>
          </a:xfrm>
        </p:spPr>
        <p:txBody>
          <a:bodyPr/>
          <a:lstStyle/>
          <a:p>
            <a:pPr marL="0" lvl="0" indent="0" eaLnBrk="1" hangingPunct="1">
              <a:spcBef>
                <a:spcPct val="0"/>
              </a:spcBef>
              <a:spcAft>
                <a:spcPts val="3000"/>
              </a:spcAft>
              <a:buNone/>
            </a:pPr>
            <a:r>
              <a:rPr lang="en-US" altLang="en-US" sz="2400" b="1" kern="1200" dirty="0">
                <a:solidFill>
                  <a:prstClr val="black"/>
                </a:solidFill>
                <a:latin typeface="Arial" charset="0"/>
                <a:ea typeface="MS PGothic" charset="-128"/>
                <a:cs typeface="+mn-cs"/>
              </a:rPr>
              <a:t>Some partial hydrogenations </a:t>
            </a:r>
            <a:r>
              <a:rPr lang="en-US" altLang="en-US" sz="2400" b="1" kern="1200" dirty="0">
                <a:solidFill>
                  <a:srgbClr val="3366FF"/>
                </a:solidFill>
                <a:latin typeface="Arial" charset="0"/>
                <a:ea typeface="MS PGothic" charset="-128"/>
                <a:cs typeface="+mn-cs"/>
              </a:rPr>
              <a:t>leave trans double bonds</a:t>
            </a:r>
            <a:r>
              <a:rPr lang="en-US" altLang="en-US" sz="2400" b="1" kern="1200" dirty="0">
                <a:solidFill>
                  <a:prstClr val="black"/>
                </a:solidFill>
                <a:latin typeface="Arial" charset="0"/>
                <a:ea typeface="MS PGothic" charset="-128"/>
                <a:cs typeface="+mn-cs"/>
              </a:rPr>
              <a:t> on the fatty acid chain.</a:t>
            </a:r>
          </a:p>
          <a:p>
            <a:pPr marL="0" lvl="0" indent="0" eaLnBrk="1" hangingPunct="1">
              <a:spcBef>
                <a:spcPct val="0"/>
              </a:spcBef>
              <a:spcAft>
                <a:spcPts val="3000"/>
              </a:spcAft>
              <a:buClr>
                <a:prstClr val="black"/>
              </a:buClr>
              <a:buNone/>
            </a:pPr>
            <a:r>
              <a:rPr lang="en-US" altLang="en-US" sz="2400" b="1" kern="1200" dirty="0">
                <a:solidFill>
                  <a:srgbClr val="3366FF"/>
                </a:solidFill>
                <a:latin typeface="Arial" charset="0"/>
                <a:ea typeface="MS PGothic" charset="-128"/>
                <a:cs typeface="+mn-cs"/>
              </a:rPr>
              <a:t>Trans</a:t>
            </a:r>
            <a:r>
              <a:rPr lang="en-US" altLang="en-US" sz="2400" b="1" kern="1200" dirty="0">
                <a:solidFill>
                  <a:prstClr val="black"/>
                </a:solidFill>
                <a:latin typeface="Arial" charset="0"/>
                <a:ea typeface="MS PGothic" charset="-128"/>
                <a:cs typeface="+mn-cs"/>
              </a:rPr>
              <a:t> fatty acids are very </a:t>
            </a:r>
            <a:r>
              <a:rPr lang="en-US" altLang="en-US" sz="2400" b="1" kern="1200" dirty="0">
                <a:solidFill>
                  <a:srgbClr val="3366FF"/>
                </a:solidFill>
                <a:latin typeface="Arial" charset="0"/>
                <a:ea typeface="MS PGothic" charset="-128"/>
                <a:cs typeface="+mn-cs"/>
              </a:rPr>
              <a:t>similar in shape </a:t>
            </a:r>
            <a:r>
              <a:rPr lang="en-US" altLang="en-US" sz="2400" b="1" kern="1200" dirty="0">
                <a:solidFill>
                  <a:prstClr val="black"/>
                </a:solidFill>
                <a:latin typeface="Arial" charset="0"/>
                <a:ea typeface="MS PGothic" charset="-128"/>
                <a:cs typeface="+mn-cs"/>
              </a:rPr>
              <a:t>to </a:t>
            </a:r>
            <a:r>
              <a:rPr lang="en-US" altLang="en-US" sz="2400" b="1" kern="1200" dirty="0">
                <a:solidFill>
                  <a:srgbClr val="3366FF"/>
                </a:solidFill>
                <a:latin typeface="Arial" charset="0"/>
                <a:ea typeface="MS PGothic" charset="-128"/>
                <a:cs typeface="+mn-cs"/>
              </a:rPr>
              <a:t>saturated fatty acids</a:t>
            </a:r>
            <a:r>
              <a:rPr lang="en-US" altLang="en-US" sz="2400" b="1" kern="1200" dirty="0">
                <a:solidFill>
                  <a:prstClr val="black"/>
                </a:solidFill>
                <a:latin typeface="Arial" charset="0"/>
                <a:ea typeface="MS PGothic" charset="-128"/>
                <a:cs typeface="+mn-cs"/>
              </a:rPr>
              <a:t>.</a:t>
            </a:r>
          </a:p>
          <a:p>
            <a:pPr marL="0" lvl="0" indent="0" eaLnBrk="1" hangingPunct="1">
              <a:spcBef>
                <a:spcPct val="0"/>
              </a:spcBef>
              <a:spcAft>
                <a:spcPts val="3000"/>
              </a:spcAft>
              <a:buNone/>
            </a:pPr>
            <a:r>
              <a:rPr lang="en-US" altLang="en-US" sz="2400" b="1" kern="1200" dirty="0">
                <a:solidFill>
                  <a:prstClr val="black"/>
                </a:solidFill>
                <a:latin typeface="Arial" charset="0"/>
                <a:ea typeface="MS PGothic" charset="-128"/>
                <a:cs typeface="+mn-cs"/>
              </a:rPr>
              <a:t>Trans fatty acids are widely considered to be </a:t>
            </a:r>
            <a:r>
              <a:rPr lang="en-US" altLang="en-US" sz="2400" b="1" kern="1200" dirty="0">
                <a:solidFill>
                  <a:srgbClr val="3366FF"/>
                </a:solidFill>
                <a:latin typeface="Arial" charset="0"/>
                <a:ea typeface="MS PGothic" charset="-128"/>
                <a:cs typeface="+mn-cs"/>
              </a:rPr>
              <a:t>just as unhealthy </a:t>
            </a:r>
            <a:r>
              <a:rPr lang="en-US" altLang="en-US" sz="2400" b="1" kern="1200" dirty="0">
                <a:solidFill>
                  <a:prstClr val="black"/>
                </a:solidFill>
                <a:latin typeface="Arial" charset="0"/>
                <a:ea typeface="MS PGothic" charset="-128"/>
                <a:cs typeface="+mn-cs"/>
              </a:rPr>
              <a:t>as saturated fatty acids.</a:t>
            </a:r>
          </a:p>
          <a:p>
            <a:pPr marL="0" lvl="0" indent="0" eaLnBrk="1" hangingPunct="1">
              <a:spcBef>
                <a:spcPct val="0"/>
              </a:spcBef>
              <a:buNone/>
            </a:pPr>
            <a:r>
              <a:rPr lang="en-US" altLang="en-US" sz="2400" b="1" kern="1200" dirty="0">
                <a:solidFill>
                  <a:prstClr val="black"/>
                </a:solidFill>
                <a:latin typeface="Arial" charset="0"/>
                <a:ea typeface="MS PGothic" charset="-128"/>
                <a:cs typeface="+mn-cs"/>
              </a:rPr>
              <a:t>Nutritionists agree that a healthy diet consists of </a:t>
            </a:r>
            <a:r>
              <a:rPr lang="en-US" altLang="en-US" sz="2400" b="1" kern="1200" dirty="0">
                <a:solidFill>
                  <a:srgbClr val="3366FF"/>
                </a:solidFill>
                <a:latin typeface="Arial" charset="0"/>
                <a:ea typeface="MS PGothic" charset="-128"/>
                <a:cs typeface="+mn-cs"/>
              </a:rPr>
              <a:t>very few saturated or trans fats</a:t>
            </a:r>
            <a:r>
              <a:rPr lang="en-US" altLang="en-US" sz="2400" b="1" kern="1200" dirty="0">
                <a:solidFill>
                  <a:prstClr val="black"/>
                </a:solidFill>
                <a:latin typeface="Arial" charset="0"/>
                <a:ea typeface="MS PGothic" charset="-128"/>
                <a:cs typeface="+mn-cs"/>
              </a:rPr>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EF903-C602-404B-87C9-FAD996C43332}"/>
              </a:ext>
            </a:extLst>
          </p:cNvPr>
          <p:cNvSpPr>
            <a:spLocks noGrp="1"/>
          </p:cNvSpPr>
          <p:nvPr>
            <p:ph type="title"/>
          </p:nvPr>
        </p:nvSpPr>
        <p:spPr>
          <a:xfrm>
            <a:off x="1027720" y="274638"/>
            <a:ext cx="7088561" cy="1143000"/>
          </a:xfrm>
        </p:spPr>
        <p:txBody>
          <a:bodyPr/>
          <a:lstStyle/>
          <a:p>
            <a:r>
              <a:rPr lang="en-US" altLang="en-US" sz="3200" b="1" dirty="0">
                <a:ea typeface="MS PGothic" charset="-128"/>
              </a:rPr>
              <a:t>13.7	Focus on Health and Medicine</a:t>
            </a:r>
            <a:r>
              <a:rPr lang="en-US" altLang="en-US" sz="4800" b="1" dirty="0">
                <a:ea typeface="MS PGothic" charset="-128"/>
              </a:rPr>
              <a:t> </a:t>
            </a:r>
            <a:r>
              <a:rPr lang="en-US" altLang="en-US" sz="2800" b="1" dirty="0">
                <a:ea typeface="MS PGothic" charset="-128"/>
              </a:rPr>
              <a:t>Margarine or Butter? (5)</a:t>
            </a:r>
            <a:endParaRPr lang="en-US" sz="2800" dirty="0"/>
          </a:p>
        </p:txBody>
      </p:sp>
      <p:pic>
        <p:nvPicPr>
          <p:cNvPr id="92164" name="Picture 8" descr="Ball-and-stick models of a trans fat and a saturated fat; both have a similar sha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63" y="1700213"/>
            <a:ext cx="8732837"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EBF3A-6712-4BAB-8563-52C8EFB1A0D4}"/>
              </a:ext>
            </a:extLst>
          </p:cNvPr>
          <p:cNvSpPr>
            <a:spLocks noGrp="1"/>
          </p:cNvSpPr>
          <p:nvPr>
            <p:ph type="title" sz="quarter"/>
          </p:nvPr>
        </p:nvSpPr>
        <p:spPr>
          <a:xfrm>
            <a:off x="457200" y="226512"/>
            <a:ext cx="8229600" cy="706437"/>
          </a:xfrm>
        </p:spPr>
        <p:txBody>
          <a:bodyPr/>
          <a:lstStyle/>
          <a:p>
            <a:r>
              <a:rPr lang="en-US" altLang="en-US" sz="3200" b="1" dirty="0">
                <a:ea typeface="MS PGothic" charset="-128"/>
              </a:rPr>
              <a:t>13.8	Polymers (1)</a:t>
            </a:r>
            <a:endParaRPr lang="en-US" sz="3200" dirty="0"/>
          </a:p>
        </p:txBody>
      </p:sp>
      <p:sp>
        <p:nvSpPr>
          <p:cNvPr id="6" name="Content Placeholder 2">
            <a:extLst>
              <a:ext uri="{FF2B5EF4-FFF2-40B4-BE49-F238E27FC236}">
                <a16:creationId xmlns:a16="http://schemas.microsoft.com/office/drawing/2014/main" id="{EE82AADC-CA18-40EA-B92D-628249807DFB}"/>
              </a:ext>
            </a:extLst>
          </p:cNvPr>
          <p:cNvSpPr>
            <a:spLocks noGrp="1"/>
          </p:cNvSpPr>
          <p:nvPr>
            <p:ph sz="quarter" idx="1"/>
          </p:nvPr>
        </p:nvSpPr>
        <p:spPr>
          <a:xfrm>
            <a:off x="1043608" y="981075"/>
            <a:ext cx="7560840" cy="1200150"/>
          </a:xfrm>
        </p:spPr>
        <p:txBody>
          <a:bodyPr/>
          <a:lstStyle/>
          <a:p>
            <a:pPr marL="0" lvl="0" indent="0" eaLnBrk="1" hangingPunct="1">
              <a:spcBef>
                <a:spcPct val="0"/>
              </a:spcBef>
              <a:buClr>
                <a:prstClr val="black"/>
              </a:buClr>
              <a:buNone/>
            </a:pPr>
            <a:r>
              <a:rPr lang="en-US" altLang="en-US" sz="2400" b="1" kern="1200" dirty="0">
                <a:solidFill>
                  <a:srgbClr val="3366FF"/>
                </a:solidFill>
                <a:latin typeface="Arial" charset="0"/>
                <a:ea typeface="MS PGothic" charset="-128"/>
                <a:cs typeface="+mn-cs"/>
              </a:rPr>
              <a:t>Polymers </a:t>
            </a:r>
            <a:r>
              <a:rPr lang="en-US" altLang="en-US" sz="2400" b="1" kern="1200" dirty="0">
                <a:solidFill>
                  <a:prstClr val="black"/>
                </a:solidFill>
                <a:latin typeface="Arial" charset="0"/>
                <a:ea typeface="MS PGothic" charset="-128"/>
                <a:cs typeface="+mn-cs"/>
              </a:rPr>
              <a:t>are large molecules made up of </a:t>
            </a:r>
            <a:r>
              <a:rPr lang="en-US" altLang="en-US" sz="2400" b="1" kern="1200" dirty="0">
                <a:solidFill>
                  <a:srgbClr val="3366FF"/>
                </a:solidFill>
                <a:latin typeface="Arial" charset="0"/>
                <a:ea typeface="MS PGothic" charset="-128"/>
                <a:cs typeface="+mn-cs"/>
              </a:rPr>
              <a:t>repeating units </a:t>
            </a:r>
            <a:r>
              <a:rPr lang="en-US" altLang="en-US" sz="2400" b="1" kern="1200" dirty="0">
                <a:solidFill>
                  <a:prstClr val="black"/>
                </a:solidFill>
                <a:latin typeface="Arial" charset="0"/>
                <a:ea typeface="MS PGothic" charset="-128"/>
                <a:cs typeface="+mn-cs"/>
              </a:rPr>
              <a:t>of smaller molecules (</a:t>
            </a:r>
            <a:r>
              <a:rPr lang="en-US" altLang="en-US" sz="2400" b="1" kern="1200" dirty="0">
                <a:solidFill>
                  <a:srgbClr val="3366FF"/>
                </a:solidFill>
                <a:latin typeface="Arial" charset="0"/>
                <a:ea typeface="MS PGothic" charset="-128"/>
                <a:cs typeface="+mn-cs"/>
              </a:rPr>
              <a:t>monomers</a:t>
            </a:r>
            <a:r>
              <a:rPr lang="en-US" altLang="en-US" sz="2400" b="1" kern="1200" dirty="0">
                <a:solidFill>
                  <a:prstClr val="black"/>
                </a:solidFill>
                <a:latin typeface="Arial" charset="0"/>
                <a:ea typeface="MS PGothic" charset="-128"/>
                <a:cs typeface="+mn-cs"/>
              </a:rPr>
              <a:t>) covalently bonded together.</a:t>
            </a:r>
          </a:p>
        </p:txBody>
      </p:sp>
      <p:pic>
        <p:nvPicPr>
          <p:cNvPr id="94213" name="Picture 7" descr=" Ethylene monomers are joined together to form the polymer polyethylene. The weak bond that joins the two carbons of the double bond is broken and new strong carbon–carbon single bonds join the monomers toge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438" y="2522538"/>
            <a:ext cx="7610475"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9B9D-8DC2-445C-AE0C-ED63C9A8CDC1}"/>
              </a:ext>
            </a:extLst>
          </p:cNvPr>
          <p:cNvSpPr>
            <a:spLocks noGrp="1"/>
          </p:cNvSpPr>
          <p:nvPr>
            <p:ph type="title" sz="quarter"/>
          </p:nvPr>
        </p:nvSpPr>
        <p:spPr>
          <a:xfrm>
            <a:off x="457200" y="274638"/>
            <a:ext cx="8229600" cy="407761"/>
          </a:xfrm>
        </p:spPr>
        <p:txBody>
          <a:bodyPr/>
          <a:lstStyle/>
          <a:p>
            <a:r>
              <a:rPr lang="en-US" altLang="en-US" sz="3200" b="1" dirty="0">
                <a:ea typeface="MS PGothic" charset="-128"/>
              </a:rPr>
              <a:t>13.8	Polymers (2)</a:t>
            </a:r>
            <a:endParaRPr lang="en-US" sz="3200" dirty="0"/>
          </a:p>
        </p:txBody>
      </p:sp>
      <p:sp>
        <p:nvSpPr>
          <p:cNvPr id="6" name="Content Placeholder 2">
            <a:extLst>
              <a:ext uri="{FF2B5EF4-FFF2-40B4-BE49-F238E27FC236}">
                <a16:creationId xmlns:a16="http://schemas.microsoft.com/office/drawing/2014/main" id="{3D590D74-83B9-4EC2-BCE4-7FA7948852FC}"/>
              </a:ext>
            </a:extLst>
          </p:cNvPr>
          <p:cNvSpPr>
            <a:spLocks noGrp="1"/>
          </p:cNvSpPr>
          <p:nvPr>
            <p:ph sz="quarter" idx="1"/>
          </p:nvPr>
        </p:nvSpPr>
        <p:spPr>
          <a:xfrm>
            <a:off x="2643414" y="682399"/>
            <a:ext cx="4038600" cy="504717"/>
          </a:xfrm>
        </p:spPr>
        <p:txBody>
          <a:bodyPr/>
          <a:lstStyle/>
          <a:p>
            <a:pPr marL="406400" lvl="0" indent="-406400">
              <a:buFont typeface="+mj-lt"/>
              <a:buAutoNum type="alphaUcPeriod"/>
            </a:pPr>
            <a:r>
              <a:rPr lang="en-US" altLang="en-US" sz="2800" b="1" dirty="0">
                <a:solidFill>
                  <a:srgbClr val="000000"/>
                </a:solidFill>
                <a:ea typeface="MS PGothic" charset="-128"/>
              </a:rPr>
              <a:t>Synthetic Polymers</a:t>
            </a:r>
            <a:endParaRPr lang="en-US" dirty="0"/>
          </a:p>
        </p:txBody>
      </p:sp>
      <p:sp>
        <p:nvSpPr>
          <p:cNvPr id="7" name="Content Placeholder 3">
            <a:extLst>
              <a:ext uri="{FF2B5EF4-FFF2-40B4-BE49-F238E27FC236}">
                <a16:creationId xmlns:a16="http://schemas.microsoft.com/office/drawing/2014/main" id="{B398D41F-980D-4B20-8B95-41E1167A8D3E}"/>
              </a:ext>
            </a:extLst>
          </p:cNvPr>
          <p:cNvSpPr>
            <a:spLocks noGrp="1"/>
          </p:cNvSpPr>
          <p:nvPr>
            <p:ph sz="quarter" idx="2"/>
          </p:nvPr>
        </p:nvSpPr>
        <p:spPr>
          <a:xfrm>
            <a:off x="930424" y="1268413"/>
            <a:ext cx="7756376" cy="1209675"/>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In polymerization, the </a:t>
            </a:r>
            <a:r>
              <a:rPr lang="en-US" altLang="en-US" sz="2400" b="1" kern="1200" dirty="0">
                <a:solidFill>
                  <a:srgbClr val="3366FF"/>
                </a:solidFill>
                <a:latin typeface="Arial" charset="0"/>
                <a:ea typeface="MS PGothic" charset="-128"/>
                <a:cs typeface="+mn-cs"/>
              </a:rPr>
              <a:t>monomer </a:t>
            </a:r>
            <a:r>
              <a:rPr lang="en-US" altLang="en-US" sz="2400" b="1" dirty="0">
                <a:solidFill>
                  <a:srgbClr val="3366FF"/>
                </a:solidFill>
              </a:rPr>
              <a:t>C═C</a:t>
            </a:r>
            <a:r>
              <a:rPr lang="en-US" altLang="en-US" sz="2400" dirty="0">
                <a:solidFill>
                  <a:srgbClr val="3366FF"/>
                </a:solidFill>
              </a:rPr>
              <a:t> </a:t>
            </a:r>
            <a:r>
              <a:rPr lang="en-US" altLang="en-US" sz="2400" b="1" kern="1200" dirty="0">
                <a:solidFill>
                  <a:srgbClr val="3366FF"/>
                </a:solidFill>
                <a:latin typeface="Arial" charset="0"/>
                <a:ea typeface="MS PGothic" charset="-128"/>
                <a:cs typeface="+mn-cs"/>
              </a:rPr>
              <a:t>double bonds are broken</a:t>
            </a:r>
            <a:r>
              <a:rPr lang="en-US" altLang="en-US" sz="2400" b="1" kern="1200" dirty="0">
                <a:solidFill>
                  <a:prstClr val="black"/>
                </a:solidFill>
                <a:latin typeface="Arial" charset="0"/>
                <a:ea typeface="MS PGothic" charset="-128"/>
                <a:cs typeface="+mn-cs"/>
              </a:rPr>
              <a:t> and </a:t>
            </a:r>
            <a:r>
              <a:rPr lang="en-US" altLang="en-US" sz="2400" b="1" kern="1200" dirty="0">
                <a:solidFill>
                  <a:srgbClr val="3366FF"/>
                </a:solidFill>
                <a:latin typeface="Arial" charset="0"/>
                <a:ea typeface="MS PGothic" charset="-128"/>
                <a:cs typeface="+mn-cs"/>
              </a:rPr>
              <a:t>single bonds </a:t>
            </a:r>
            <a:r>
              <a:rPr lang="en-US" altLang="en-US" sz="2400" b="1" kern="1200" dirty="0">
                <a:solidFill>
                  <a:prstClr val="black"/>
                </a:solidFill>
                <a:latin typeface="Arial" charset="0"/>
                <a:ea typeface="MS PGothic" charset="-128"/>
                <a:cs typeface="+mn-cs"/>
              </a:rPr>
              <a:t>linking the monomers together are </a:t>
            </a:r>
            <a:r>
              <a:rPr lang="en-US" altLang="en-US" sz="2400" b="1" kern="1200" dirty="0">
                <a:solidFill>
                  <a:srgbClr val="3366FF"/>
                </a:solidFill>
                <a:latin typeface="Arial" charset="0"/>
                <a:ea typeface="MS PGothic" charset="-128"/>
                <a:cs typeface="+mn-cs"/>
              </a:rPr>
              <a:t>formed</a:t>
            </a:r>
            <a:r>
              <a:rPr lang="en-US" altLang="en-US" sz="2400" b="1" kern="1200" dirty="0">
                <a:solidFill>
                  <a:prstClr val="black"/>
                </a:solidFill>
                <a:latin typeface="Arial" charset="0"/>
                <a:ea typeface="MS PGothic" charset="-128"/>
                <a:cs typeface="+mn-cs"/>
              </a:rPr>
              <a:t>.</a:t>
            </a:r>
          </a:p>
        </p:txBody>
      </p:sp>
      <p:pic>
        <p:nvPicPr>
          <p:cNvPr id="96261" name="Picture 2" descr="Polymerization of CH2 double bond CHZ  yields polymers with the Z groups on every other carbon atom in the chai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2660650"/>
            <a:ext cx="8458200"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D3C2F-587B-44EB-B692-B246D6AAAA95}"/>
              </a:ext>
            </a:extLst>
          </p:cNvPr>
          <p:cNvSpPr>
            <a:spLocks noGrp="1"/>
          </p:cNvSpPr>
          <p:nvPr>
            <p:ph type="title"/>
          </p:nvPr>
        </p:nvSpPr>
        <p:spPr>
          <a:xfrm>
            <a:off x="1488608" y="333596"/>
            <a:ext cx="6166785" cy="556091"/>
          </a:xfrm>
        </p:spPr>
        <p:txBody>
          <a:bodyPr/>
          <a:lstStyle/>
          <a:p>
            <a:r>
              <a:rPr lang="en-US" altLang="en-US" sz="3200" b="1" dirty="0">
                <a:ea typeface="MS PGothic" charset="-128"/>
              </a:rPr>
              <a:t>13.8	Polymers (3)</a:t>
            </a:r>
            <a:endParaRPr lang="en-US" sz="3200" dirty="0"/>
          </a:p>
        </p:txBody>
      </p:sp>
      <p:sp>
        <p:nvSpPr>
          <p:cNvPr id="5" name="Content Placeholder 2">
            <a:extLst>
              <a:ext uri="{FF2B5EF4-FFF2-40B4-BE49-F238E27FC236}">
                <a16:creationId xmlns:a16="http://schemas.microsoft.com/office/drawing/2014/main" id="{4EB9753D-87A4-4453-B16E-ECBFE576BB51}"/>
              </a:ext>
            </a:extLst>
          </p:cNvPr>
          <p:cNvSpPr>
            <a:spLocks noGrp="1"/>
          </p:cNvSpPr>
          <p:nvPr>
            <p:ph sz="half" idx="1"/>
          </p:nvPr>
        </p:nvSpPr>
        <p:spPr>
          <a:xfrm>
            <a:off x="2598756" y="810307"/>
            <a:ext cx="4114800" cy="532656"/>
          </a:xfrm>
        </p:spPr>
        <p:txBody>
          <a:bodyPr/>
          <a:lstStyle/>
          <a:p>
            <a:pPr marL="514350" lvl="0" indent="-514350">
              <a:buFont typeface="+mj-lt"/>
              <a:buAutoNum type="alphaUcPeriod"/>
            </a:pPr>
            <a:r>
              <a:rPr lang="en-US" altLang="en-US" sz="2800" b="1" dirty="0">
                <a:solidFill>
                  <a:srgbClr val="000000"/>
                </a:solidFill>
                <a:ea typeface="MS PGothic" charset="-128"/>
              </a:rPr>
              <a:t>Synthetic Polymers</a:t>
            </a:r>
            <a:endParaRPr lang="en-US" dirty="0"/>
          </a:p>
        </p:txBody>
      </p:sp>
      <p:pic>
        <p:nvPicPr>
          <p:cNvPr id="98308" name="Picture 1" descr="This figure illustrates several consumer products and the polymers from which they are made.Examples of polymers are PVC, polyacrylonitrile, polyisobutylene and polystyrene. "/>
          <p:cNvPicPr>
            <a:picLocks noChangeAspect="1"/>
          </p:cNvPicPr>
          <p:nvPr/>
        </p:nvPicPr>
        <p:blipFill rotWithShape="1">
          <a:blip r:embed="rId3">
            <a:extLst>
              <a:ext uri="{28A0092B-C50C-407E-A947-70E740481C1C}">
                <a14:useLocalDpi xmlns:a14="http://schemas.microsoft.com/office/drawing/2010/main" val="0"/>
              </a:ext>
            </a:extLst>
          </a:blip>
          <a:srcRect b="8769"/>
          <a:stretch/>
        </p:blipFill>
        <p:spPr bwMode="auto">
          <a:xfrm>
            <a:off x="646113" y="2298700"/>
            <a:ext cx="7851775" cy="275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3">
            <a:extLst>
              <a:ext uri="{FF2B5EF4-FFF2-40B4-BE49-F238E27FC236}">
                <a16:creationId xmlns:a16="http://schemas.microsoft.com/office/drawing/2014/main" id="{D906BE30-5AF1-407E-AFA6-87CEEAF43D22}"/>
              </a:ext>
            </a:extLst>
          </p:cNvPr>
          <p:cNvSpPr>
            <a:spLocks noGrp="1"/>
          </p:cNvSpPr>
          <p:nvPr>
            <p:ph sz="quarter" idx="2"/>
          </p:nvPr>
        </p:nvSpPr>
        <p:spPr>
          <a:xfrm>
            <a:off x="1691680" y="5057716"/>
            <a:ext cx="5602559" cy="338360"/>
          </a:xfrm>
        </p:spPr>
        <p:txBody>
          <a:bodyPr/>
          <a:lstStyle/>
          <a:p>
            <a:pPr marL="0" lvl="0" indent="0" algn="ctr">
              <a:buNone/>
            </a:pPr>
            <a:r>
              <a:rPr lang="en-US" sz="700" dirty="0"/>
              <a:t>(top left): ©McGraw-Hill Education/John Thoeming, photographer; (top right): ©Dynamicgraphics/Jupiterimages RF;</a:t>
            </a:r>
          </a:p>
          <a:p>
            <a:pPr marL="0" lvl="0" indent="0" algn="ctr">
              <a:buNone/>
            </a:pPr>
            <a:r>
              <a:rPr lang="en-US" sz="700" dirty="0"/>
              <a:t>(bottom left): ©Fernando Bengoechea/Corbis; (bottom right): © McGraw-Hill Education/John Thoeming, photographer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C1CDA-963D-4F39-A214-B7AF6638C68D}"/>
              </a:ext>
            </a:extLst>
          </p:cNvPr>
          <p:cNvSpPr>
            <a:spLocks noGrp="1"/>
          </p:cNvSpPr>
          <p:nvPr>
            <p:ph type="title"/>
          </p:nvPr>
        </p:nvSpPr>
        <p:spPr>
          <a:xfrm>
            <a:off x="457200" y="292370"/>
            <a:ext cx="8229600" cy="645195"/>
          </a:xfrm>
        </p:spPr>
        <p:txBody>
          <a:bodyPr/>
          <a:lstStyle/>
          <a:p>
            <a:r>
              <a:rPr lang="en-US" altLang="en-US" sz="3200" b="1" dirty="0">
                <a:ea typeface="MS PGothic" charset="-128"/>
              </a:rPr>
              <a:t>13.9	Aromatic Compounds (1)</a:t>
            </a:r>
            <a:endParaRPr lang="en-US" sz="3200" dirty="0"/>
          </a:p>
        </p:txBody>
      </p:sp>
      <p:sp>
        <p:nvSpPr>
          <p:cNvPr id="7" name="Content Placeholder 2">
            <a:extLst>
              <a:ext uri="{FF2B5EF4-FFF2-40B4-BE49-F238E27FC236}">
                <a16:creationId xmlns:a16="http://schemas.microsoft.com/office/drawing/2014/main" id="{7E907946-5CD5-45B8-B52A-48C227F0B028}"/>
              </a:ext>
            </a:extLst>
          </p:cNvPr>
          <p:cNvSpPr>
            <a:spLocks noGrp="1"/>
          </p:cNvSpPr>
          <p:nvPr>
            <p:ph idx="1"/>
          </p:nvPr>
        </p:nvSpPr>
        <p:spPr>
          <a:xfrm>
            <a:off x="1297028" y="1103485"/>
            <a:ext cx="6515060" cy="892696"/>
          </a:xfrm>
        </p:spPr>
        <p:txBody>
          <a:bodyPr/>
          <a:lstStyle/>
          <a:p>
            <a:pPr marL="0" lvl="0" indent="0" eaLnBrk="1" hangingPunct="1">
              <a:spcBef>
                <a:spcPct val="0"/>
              </a:spcBef>
              <a:buClr>
                <a:prstClr val="black"/>
              </a:buClr>
              <a:buNone/>
            </a:pPr>
            <a:r>
              <a:rPr lang="en-US" altLang="en-US" sz="2400" b="1" kern="1200" dirty="0">
                <a:solidFill>
                  <a:srgbClr val="3366FF"/>
                </a:solidFill>
                <a:latin typeface="Arial" charset="0"/>
                <a:ea typeface="MS PGothic" charset="-128"/>
                <a:cs typeface="+mn-cs"/>
              </a:rPr>
              <a:t>Aromatic </a:t>
            </a:r>
            <a:r>
              <a:rPr lang="en-US" altLang="en-US" sz="2400" b="1" kern="1200" dirty="0">
                <a:solidFill>
                  <a:prstClr val="black"/>
                </a:solidFill>
                <a:latin typeface="Arial" charset="0"/>
                <a:ea typeface="MS PGothic" charset="-128"/>
                <a:cs typeface="+mn-cs"/>
              </a:rPr>
              <a:t>compounds are compounds that contain a </a:t>
            </a:r>
            <a:r>
              <a:rPr lang="en-US" altLang="en-US" sz="2400" b="1" kern="1200" dirty="0">
                <a:solidFill>
                  <a:srgbClr val="3366FF"/>
                </a:solidFill>
                <a:latin typeface="Arial" charset="0"/>
                <a:ea typeface="MS PGothic" charset="-128"/>
                <a:cs typeface="+mn-cs"/>
              </a:rPr>
              <a:t>benzene ring</a:t>
            </a:r>
            <a:r>
              <a:rPr lang="en-US" altLang="en-US" sz="2400" b="1" kern="1200" dirty="0">
                <a:solidFill>
                  <a:prstClr val="black"/>
                </a:solidFill>
                <a:latin typeface="Arial" charset="0"/>
                <a:ea typeface="MS PGothic" charset="-128"/>
                <a:cs typeface="+mn-cs"/>
              </a:rPr>
              <a:t>.</a:t>
            </a:r>
          </a:p>
        </p:txBody>
      </p:sp>
      <p:pic>
        <p:nvPicPr>
          <p:cNvPr id="100358" name="Picture 10" descr="Structural, skeletal and ball-and-stick model of benzene C6H6: It contains a six-membered ring and three double bonds. Each carbon is surrounded by three groups, making it trigonal planar with al bond angles of 120 degr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5700" y="2133600"/>
            <a:ext cx="6656388"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a:extLst>
              <a:ext uri="{FF2B5EF4-FFF2-40B4-BE49-F238E27FC236}">
                <a16:creationId xmlns:a16="http://schemas.microsoft.com/office/drawing/2014/main" id="{11210AA9-DF9C-4F9B-B7B4-C1E45CF3064E}"/>
              </a:ext>
            </a:extLst>
          </p:cNvPr>
          <p:cNvSpPr>
            <a:spLocks noGrp="1"/>
          </p:cNvSpPr>
          <p:nvPr>
            <p:ph type="body" sz="quarter" idx="13"/>
          </p:nvPr>
        </p:nvSpPr>
        <p:spPr>
          <a:xfrm>
            <a:off x="1269318" y="5366212"/>
            <a:ext cx="4931102" cy="445795"/>
          </a:xfrm>
        </p:spPr>
        <p:txBody>
          <a:bodyPr/>
          <a:lstStyle/>
          <a:p>
            <a:pPr marL="0" lvl="0" indent="0" eaLnBrk="1" hangingPunct="1">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Each C is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trigonal planar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(that is, </a:t>
            </a:r>
          </a:p>
        </p:txBody>
      </p:sp>
      <p:graphicFrame>
        <p:nvGraphicFramePr>
          <p:cNvPr id="3" name="Object 2">
            <a:extLst>
              <a:ext uri="{FF2B5EF4-FFF2-40B4-BE49-F238E27FC236}">
                <a16:creationId xmlns:a16="http://schemas.microsoft.com/office/drawing/2014/main" id="{9CD1DB18-DF24-4FD3-AC2B-FB1CE064EAA6}"/>
              </a:ext>
            </a:extLst>
          </p:cNvPr>
          <p:cNvGraphicFramePr>
            <a:graphicFrameLocks noChangeAspect="1"/>
          </p:cNvGraphicFramePr>
          <p:nvPr>
            <p:extLst>
              <p:ext uri="{D42A27DB-BD31-4B8C-83A1-F6EECF244321}">
                <p14:modId xmlns:p14="http://schemas.microsoft.com/office/powerpoint/2010/main" val="2927682377"/>
              </p:ext>
            </p:extLst>
          </p:nvPr>
        </p:nvGraphicFramePr>
        <p:xfrm>
          <a:off x="6200420" y="5467076"/>
          <a:ext cx="596900" cy="279400"/>
        </p:xfrm>
        <a:graphic>
          <a:graphicData uri="http://schemas.openxmlformats.org/presentationml/2006/ole">
            <mc:AlternateContent xmlns:mc="http://schemas.openxmlformats.org/markup-compatibility/2006">
              <mc:Choice xmlns:v="urn:schemas-microsoft-com:vml" Requires="v">
                <p:oleObj spid="_x0000_s1049" name="Equation" r:id="rId5" imgW="596880" imgH="279360" progId="Equation.DSMT4">
                  <p:embed/>
                </p:oleObj>
              </mc:Choice>
              <mc:Fallback>
                <p:oleObj name="Equation" r:id="rId5" imgW="596880" imgH="279360" progId="Equation.DSMT4">
                  <p:embed/>
                  <p:pic>
                    <p:nvPicPr>
                      <p:cNvPr id="0" name=""/>
                      <p:cNvPicPr/>
                      <p:nvPr/>
                    </p:nvPicPr>
                    <p:blipFill>
                      <a:blip r:embed="rId6"/>
                      <a:stretch>
                        <a:fillRect/>
                      </a:stretch>
                    </p:blipFill>
                    <p:spPr>
                      <a:xfrm>
                        <a:off x="6200420" y="5467076"/>
                        <a:ext cx="596900" cy="279400"/>
                      </a:xfrm>
                      <a:prstGeom prst="rect">
                        <a:avLst/>
                      </a:prstGeom>
                    </p:spPr>
                  </p:pic>
                </p:oleObj>
              </mc:Fallback>
            </mc:AlternateContent>
          </a:graphicData>
        </a:graphic>
      </p:graphicFrame>
      <p:sp>
        <p:nvSpPr>
          <p:cNvPr id="24" name="Text Placeholder 23">
            <a:extLst>
              <a:ext uri="{FF2B5EF4-FFF2-40B4-BE49-F238E27FC236}">
                <a16:creationId xmlns:a16="http://schemas.microsoft.com/office/drawing/2014/main" id="{5F417BAC-3661-4265-AE60-7DCB3EF74ED8}"/>
              </a:ext>
            </a:extLst>
          </p:cNvPr>
          <p:cNvSpPr>
            <a:spLocks noGrp="1"/>
          </p:cNvSpPr>
          <p:nvPr>
            <p:ph type="body" sz="quarter" idx="17"/>
          </p:nvPr>
        </p:nvSpPr>
        <p:spPr>
          <a:xfrm>
            <a:off x="6801252" y="5365210"/>
            <a:ext cx="1169570" cy="574675"/>
          </a:xfrm>
        </p:spPr>
        <p:txBody>
          <a:bodyPr/>
          <a:lstStyle/>
          <a:p>
            <a:pPr marL="0" indent="0">
              <a:buNone/>
            </a:pPr>
            <a:r>
              <a:rPr lang="en-US" sz="2400" b="1" dirty="0"/>
              <a:t>bond</a:t>
            </a:r>
          </a:p>
        </p:txBody>
      </p:sp>
      <p:sp>
        <p:nvSpPr>
          <p:cNvPr id="39" name="Text Placeholder 38">
            <a:extLst>
              <a:ext uri="{FF2B5EF4-FFF2-40B4-BE49-F238E27FC236}">
                <a16:creationId xmlns:a16="http://schemas.microsoft.com/office/drawing/2014/main" id="{69534714-3FCF-4E8A-A53F-01DD1EFF56C1}"/>
              </a:ext>
            </a:extLst>
          </p:cNvPr>
          <p:cNvSpPr>
            <a:spLocks noGrp="1"/>
          </p:cNvSpPr>
          <p:nvPr>
            <p:ph type="body" sz="quarter" idx="14"/>
          </p:nvPr>
        </p:nvSpPr>
        <p:spPr>
          <a:xfrm>
            <a:off x="1259771" y="5731970"/>
            <a:ext cx="6984637" cy="445794"/>
          </a:xfrm>
        </p:spPr>
        <p:txBody>
          <a:bodyPr/>
          <a:lstStyle/>
          <a:p>
            <a:pPr marL="0" indent="0">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angles), making benzene a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planar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molecule.</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796A8B-83C0-4447-AEF9-0C7DDC5A6275}"/>
              </a:ext>
            </a:extLst>
          </p:cNvPr>
          <p:cNvSpPr>
            <a:spLocks noGrp="1"/>
          </p:cNvSpPr>
          <p:nvPr>
            <p:ph type="title"/>
          </p:nvPr>
        </p:nvSpPr>
        <p:spPr>
          <a:xfrm>
            <a:off x="1331324" y="302315"/>
            <a:ext cx="6481353" cy="608754"/>
          </a:xfrm>
        </p:spPr>
        <p:txBody>
          <a:bodyPr/>
          <a:lstStyle/>
          <a:p>
            <a:r>
              <a:rPr lang="en-US" altLang="en-US" sz="3200" b="1" dirty="0">
                <a:ea typeface="MS PGothic" charset="-128"/>
              </a:rPr>
              <a:t>13.9	Aromatic Compounds (2)</a:t>
            </a:r>
            <a:endParaRPr lang="en-US" sz="3200" dirty="0"/>
          </a:p>
        </p:txBody>
      </p:sp>
      <p:pic>
        <p:nvPicPr>
          <p:cNvPr id="102407" name="Picture 9" descr="Two different ways to arrange the double bonds in benzene so that they alternate with single bonds around the ring. A double-headed arrow between two structures indicates that these are resonance stru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7438" y="1074738"/>
            <a:ext cx="43021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a:extLst>
              <a:ext uri="{FF2B5EF4-FFF2-40B4-BE49-F238E27FC236}">
                <a16:creationId xmlns:a16="http://schemas.microsoft.com/office/drawing/2014/main" id="{1FB9442F-0B42-4214-AB3E-70C429FB8C13}"/>
              </a:ext>
            </a:extLst>
          </p:cNvPr>
          <p:cNvSpPr>
            <a:spLocks noGrp="1"/>
          </p:cNvSpPr>
          <p:nvPr>
            <p:ph idx="1"/>
          </p:nvPr>
        </p:nvSpPr>
        <p:spPr>
          <a:xfrm>
            <a:off x="1049852" y="3374592"/>
            <a:ext cx="7612885" cy="3222760"/>
          </a:xfrm>
        </p:spPr>
        <p:txBody>
          <a:bodyPr/>
          <a:lstStyle/>
          <a:p>
            <a:pPr marL="0" lvl="0" indent="0" eaLnBrk="1" hangingPunct="1">
              <a:spcBef>
                <a:spcPct val="0"/>
              </a:spcBef>
              <a:spcAft>
                <a:spcPts val="1400"/>
              </a:spcAft>
              <a:buNone/>
            </a:pPr>
            <a:r>
              <a:rPr lang="en-US" altLang="en-US" sz="2400" b="1" kern="1200" dirty="0">
                <a:solidFill>
                  <a:prstClr val="black"/>
                </a:solidFill>
                <a:latin typeface="Arial" charset="0"/>
                <a:ea typeface="MS PGothic" charset="-128"/>
                <a:cs typeface="+mn-cs"/>
              </a:rPr>
              <a:t>Each of these representations has the </a:t>
            </a:r>
            <a:r>
              <a:rPr lang="en-US" altLang="en-US" sz="2400" b="1" kern="1200" dirty="0">
                <a:solidFill>
                  <a:srgbClr val="3366FF"/>
                </a:solidFill>
                <a:latin typeface="Arial" charset="0"/>
                <a:ea typeface="MS PGothic" charset="-128"/>
                <a:cs typeface="+mn-cs"/>
              </a:rPr>
              <a:t>same arrangement of atoms</a:t>
            </a:r>
            <a:r>
              <a:rPr lang="en-US" altLang="en-US" sz="2400" b="1" kern="1200" dirty="0">
                <a:solidFill>
                  <a:prstClr val="black"/>
                </a:solidFill>
                <a:latin typeface="Arial" charset="0"/>
                <a:ea typeface="MS PGothic" charset="-128"/>
                <a:cs typeface="+mn-cs"/>
              </a:rPr>
              <a:t>, but </a:t>
            </a:r>
            <a:r>
              <a:rPr lang="en-US" altLang="en-US" sz="2400" b="1" kern="1200" dirty="0">
                <a:solidFill>
                  <a:srgbClr val="3366FF"/>
                </a:solidFill>
                <a:latin typeface="Arial" charset="0"/>
                <a:ea typeface="MS PGothic" charset="-128"/>
                <a:cs typeface="+mn-cs"/>
              </a:rPr>
              <a:t>different locations of electrons</a:t>
            </a:r>
            <a:r>
              <a:rPr lang="en-US" altLang="en-US" sz="2400" b="1" kern="1200" dirty="0">
                <a:solidFill>
                  <a:prstClr val="black"/>
                </a:solidFill>
                <a:latin typeface="Arial" charset="0"/>
                <a:ea typeface="MS PGothic" charset="-128"/>
                <a:cs typeface="+mn-cs"/>
              </a:rPr>
              <a:t>.</a:t>
            </a:r>
          </a:p>
          <a:p>
            <a:pPr marL="0" lvl="0" indent="0" eaLnBrk="1" hangingPunct="1">
              <a:spcBef>
                <a:spcPct val="0"/>
              </a:spcBef>
              <a:spcAft>
                <a:spcPts val="2500"/>
              </a:spcAft>
              <a:buNone/>
            </a:pPr>
            <a:r>
              <a:rPr lang="en-US" altLang="en-US" sz="2400" b="1" kern="1200" dirty="0">
                <a:solidFill>
                  <a:prstClr val="black"/>
                </a:solidFill>
                <a:latin typeface="Arial" charset="0"/>
                <a:ea typeface="MS PGothic" charset="-128"/>
                <a:cs typeface="+mn-cs"/>
              </a:rPr>
              <a:t>These are </a:t>
            </a:r>
            <a:r>
              <a:rPr lang="en-US" altLang="en-US" sz="2400" b="1" kern="1200" dirty="0">
                <a:solidFill>
                  <a:srgbClr val="3366FF"/>
                </a:solidFill>
                <a:latin typeface="Arial" charset="0"/>
                <a:ea typeface="MS PGothic" charset="-128"/>
                <a:cs typeface="+mn-cs"/>
              </a:rPr>
              <a:t>resonance structures</a:t>
            </a:r>
            <a:r>
              <a:rPr lang="en-US" altLang="en-US" sz="2400" b="1" kern="1200" dirty="0">
                <a:solidFill>
                  <a:prstClr val="black"/>
                </a:solidFill>
                <a:latin typeface="Arial" charset="0"/>
                <a:ea typeface="MS PGothic" charset="-128"/>
                <a:cs typeface="+mn-cs"/>
              </a:rPr>
              <a:t>, and </a:t>
            </a:r>
            <a:r>
              <a:rPr lang="en-US" altLang="en-US" sz="2400" b="1" kern="1200" dirty="0">
                <a:solidFill>
                  <a:srgbClr val="3366FF"/>
                </a:solidFill>
                <a:latin typeface="Arial" charset="0"/>
                <a:ea typeface="MS PGothic" charset="-128"/>
                <a:cs typeface="+mn-cs"/>
              </a:rPr>
              <a:t>neither is the true structure </a:t>
            </a:r>
            <a:r>
              <a:rPr lang="en-US" altLang="en-US" sz="2400" b="1" kern="1200" dirty="0">
                <a:solidFill>
                  <a:prstClr val="black"/>
                </a:solidFill>
                <a:latin typeface="Arial" charset="0"/>
                <a:ea typeface="MS PGothic" charset="-128"/>
                <a:cs typeface="+mn-cs"/>
              </a:rPr>
              <a:t>of benzene.</a:t>
            </a:r>
          </a:p>
          <a:p>
            <a:pPr marL="0" lvl="0" indent="0" eaLnBrk="1" hangingPunct="1">
              <a:spcBef>
                <a:spcPct val="0"/>
              </a:spcBef>
              <a:buNone/>
            </a:pPr>
            <a:r>
              <a:rPr lang="en-US" altLang="en-US" sz="2400" b="1" kern="1200" dirty="0">
                <a:solidFill>
                  <a:prstClr val="black"/>
                </a:solidFill>
                <a:latin typeface="Arial" charset="0"/>
                <a:ea typeface="MS PGothic" charset="-128"/>
                <a:cs typeface="+mn-cs"/>
              </a:rPr>
              <a:t>The </a:t>
            </a:r>
            <a:r>
              <a:rPr lang="en-US" altLang="en-US" sz="2400" b="1" kern="1200" dirty="0">
                <a:solidFill>
                  <a:srgbClr val="3366FF"/>
                </a:solidFill>
                <a:latin typeface="Arial" charset="0"/>
                <a:ea typeface="MS PGothic" charset="-128"/>
                <a:cs typeface="+mn-cs"/>
              </a:rPr>
              <a:t>actual structure </a:t>
            </a:r>
            <a:r>
              <a:rPr lang="en-US" altLang="en-US" sz="2400" b="1" kern="1200" dirty="0">
                <a:solidFill>
                  <a:prstClr val="black"/>
                </a:solidFill>
                <a:latin typeface="Arial" charset="0"/>
                <a:ea typeface="MS PGothic" charset="-128"/>
                <a:cs typeface="+mn-cs"/>
              </a:rPr>
              <a:t>is a combination of both resonance structures, called a </a:t>
            </a:r>
            <a:r>
              <a:rPr lang="en-US" altLang="en-US" sz="2400" b="1" kern="1200" dirty="0">
                <a:solidFill>
                  <a:srgbClr val="3366FF"/>
                </a:solidFill>
                <a:latin typeface="Arial" charset="0"/>
                <a:ea typeface="MS PGothic" charset="-128"/>
                <a:cs typeface="+mn-cs"/>
              </a:rPr>
              <a:t>hybrid</a:t>
            </a:r>
            <a:r>
              <a:rPr lang="en-US" altLang="en-US" sz="2400" b="1" kern="1200" dirty="0">
                <a:solidFill>
                  <a:prstClr val="black"/>
                </a:solidFill>
                <a:latin typeface="Arial" charset="0"/>
                <a:ea typeface="MS PGothic" charset="-128"/>
                <a:cs typeface="+mn-cs"/>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6690"/>
            <a:ext cx="8229600" cy="645195"/>
          </a:xfrm>
        </p:spPr>
        <p:txBody>
          <a:bodyPr/>
          <a:lstStyle/>
          <a:p>
            <a:pPr eaLnBrk="1" hangingPunct="1"/>
            <a:r>
              <a:rPr lang="en-US" altLang="en-US" sz="3200" b="1" dirty="0">
                <a:ea typeface="MS PGothic" charset="-128"/>
              </a:rPr>
              <a:t>13.1	Alkenes and Alkynes (4)</a:t>
            </a:r>
          </a:p>
        </p:txBody>
      </p:sp>
      <p:sp>
        <p:nvSpPr>
          <p:cNvPr id="2" name="Content Placeholder 1">
            <a:extLst>
              <a:ext uri="{FF2B5EF4-FFF2-40B4-BE49-F238E27FC236}">
                <a16:creationId xmlns:a16="http://schemas.microsoft.com/office/drawing/2014/main" id="{3091B181-40F8-4310-AD86-7F7618906B61}"/>
              </a:ext>
            </a:extLst>
          </p:cNvPr>
          <p:cNvSpPr>
            <a:spLocks noGrp="1"/>
          </p:cNvSpPr>
          <p:nvPr>
            <p:ph idx="1"/>
          </p:nvPr>
        </p:nvSpPr>
        <p:spPr>
          <a:xfrm>
            <a:off x="661663" y="1182689"/>
            <a:ext cx="7746366" cy="830262"/>
          </a:xfrm>
        </p:spPr>
        <p:txBody>
          <a:bodyPr/>
          <a:lstStyle/>
          <a:p>
            <a:pPr marL="0" indent="0" eaLnBrk="1" hangingPunct="1">
              <a:spcBef>
                <a:spcPct val="0"/>
              </a:spcBef>
              <a:buNone/>
            </a:pPr>
            <a:r>
              <a:rPr lang="en-US" altLang="en-US" sz="2400" b="1" kern="1200" dirty="0">
                <a:solidFill>
                  <a:prstClr val="black"/>
                </a:solidFill>
                <a:latin typeface="Arial" charset="0"/>
                <a:ea typeface="MS PGothic" charset="-128"/>
                <a:cs typeface="+mn-cs"/>
              </a:rPr>
              <a:t>The multiple bond is always drawn in a </a:t>
            </a:r>
            <a:r>
              <a:rPr lang="en-US" altLang="en-US" sz="2400" b="1" kern="1200" dirty="0">
                <a:solidFill>
                  <a:srgbClr val="3366FF"/>
                </a:solidFill>
                <a:latin typeface="Arial" charset="0"/>
                <a:ea typeface="MS PGothic" charset="-128"/>
                <a:cs typeface="+mn-cs"/>
              </a:rPr>
              <a:t>condensed structure</a:t>
            </a:r>
            <a:r>
              <a:rPr lang="en-US" altLang="en-US" sz="2400" b="1" kern="1200" dirty="0">
                <a:solidFill>
                  <a:prstClr val="black"/>
                </a:solidFill>
                <a:latin typeface="Arial" charset="0"/>
                <a:ea typeface="MS PGothic" charset="-128"/>
                <a:cs typeface="+mn-cs"/>
              </a:rPr>
              <a:t>.</a:t>
            </a:r>
          </a:p>
        </p:txBody>
      </p:sp>
      <p:pic>
        <p:nvPicPr>
          <p:cNvPr id="12293" name="Picture 9" descr="Structures of compounds with double and triple bonds: the multiple bonds are always drawn in a condensed structure. Each carbon of a double bond has three atoms around it, and each carbon of a triple bond has two atoms around 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2581275"/>
            <a:ext cx="852487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2DAC6-FFBF-4132-BAF6-6D85E427F738}"/>
              </a:ext>
            </a:extLst>
          </p:cNvPr>
          <p:cNvSpPr>
            <a:spLocks noGrp="1"/>
          </p:cNvSpPr>
          <p:nvPr>
            <p:ph type="title"/>
          </p:nvPr>
        </p:nvSpPr>
        <p:spPr>
          <a:xfrm>
            <a:off x="1266186" y="263917"/>
            <a:ext cx="6611629" cy="659116"/>
          </a:xfrm>
        </p:spPr>
        <p:txBody>
          <a:bodyPr/>
          <a:lstStyle/>
          <a:p>
            <a:r>
              <a:rPr lang="en-US" altLang="en-US" sz="3200" b="1" dirty="0">
                <a:ea typeface="MS PGothic" charset="-128"/>
              </a:rPr>
              <a:t>13.9	Aromatic Compounds (3)</a:t>
            </a:r>
            <a:endParaRPr lang="en-US" sz="3200" dirty="0"/>
          </a:p>
        </p:txBody>
      </p:sp>
      <p:sp>
        <p:nvSpPr>
          <p:cNvPr id="8" name="Content Placeholder 2">
            <a:extLst>
              <a:ext uri="{FF2B5EF4-FFF2-40B4-BE49-F238E27FC236}">
                <a16:creationId xmlns:a16="http://schemas.microsoft.com/office/drawing/2014/main" id="{35C60027-3436-491D-B9BC-6697E89FBC42}"/>
              </a:ext>
            </a:extLst>
          </p:cNvPr>
          <p:cNvSpPr>
            <a:spLocks noGrp="1"/>
          </p:cNvSpPr>
          <p:nvPr>
            <p:ph idx="1"/>
          </p:nvPr>
        </p:nvSpPr>
        <p:spPr>
          <a:xfrm>
            <a:off x="943704" y="1185241"/>
            <a:ext cx="7361160" cy="1211883"/>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In this hybrid structure, all </a:t>
            </a:r>
            <a:r>
              <a:rPr lang="en-US" altLang="en-US" sz="2400" b="1" kern="1200" dirty="0">
                <a:solidFill>
                  <a:srgbClr val="3366FF"/>
                </a:solidFill>
                <a:latin typeface="Arial" charset="0"/>
                <a:ea typeface="MS PGothic" charset="-128"/>
                <a:cs typeface="+mn-cs"/>
              </a:rPr>
              <a:t>three electron pairs </a:t>
            </a:r>
            <a:r>
              <a:rPr lang="en-US" altLang="en-US" sz="2400" b="1" kern="1200" dirty="0">
                <a:solidFill>
                  <a:prstClr val="black"/>
                </a:solidFill>
                <a:latin typeface="Arial" charset="0"/>
                <a:ea typeface="MS PGothic" charset="-128"/>
                <a:cs typeface="+mn-cs"/>
              </a:rPr>
              <a:t>in the double bonds are </a:t>
            </a:r>
            <a:r>
              <a:rPr lang="en-US" altLang="en-US" sz="2400" b="1" kern="1200" dirty="0">
                <a:solidFill>
                  <a:srgbClr val="3366FF"/>
                </a:solidFill>
                <a:latin typeface="Arial" charset="0"/>
                <a:ea typeface="MS PGothic" charset="-128"/>
                <a:cs typeface="+mn-cs"/>
              </a:rPr>
              <a:t>delocalized</a:t>
            </a:r>
            <a:r>
              <a:rPr lang="en-US" altLang="en-US" sz="2400" b="1" kern="1200" dirty="0">
                <a:solidFill>
                  <a:prstClr val="black"/>
                </a:solidFill>
                <a:latin typeface="Arial" charset="0"/>
                <a:ea typeface="MS PGothic" charset="-128"/>
                <a:cs typeface="+mn-cs"/>
              </a:rPr>
              <a:t> in the six-membered ring.</a:t>
            </a:r>
          </a:p>
        </p:txBody>
      </p:sp>
      <p:sp>
        <p:nvSpPr>
          <p:cNvPr id="9" name="Text Placeholder 7">
            <a:extLst>
              <a:ext uri="{FF2B5EF4-FFF2-40B4-BE49-F238E27FC236}">
                <a16:creationId xmlns:a16="http://schemas.microsoft.com/office/drawing/2014/main" id="{18B5DB7C-8F44-4891-B95E-940C58E4305A}"/>
              </a:ext>
            </a:extLst>
          </p:cNvPr>
          <p:cNvSpPr>
            <a:spLocks noGrp="1"/>
          </p:cNvSpPr>
          <p:nvPr>
            <p:ph type="body" sz="quarter" idx="13"/>
          </p:nvPr>
        </p:nvSpPr>
        <p:spPr>
          <a:xfrm>
            <a:off x="949976" y="2674937"/>
            <a:ext cx="7354888" cy="461963"/>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This can be drawn as a </a:t>
            </a:r>
            <a:r>
              <a:rPr lang="en-US" altLang="en-US" sz="2400" b="1" kern="1200" dirty="0">
                <a:solidFill>
                  <a:srgbClr val="3366FF"/>
                </a:solidFill>
                <a:latin typeface="Arial" charset="0"/>
                <a:ea typeface="MS PGothic" charset="-128"/>
                <a:cs typeface="+mn-cs"/>
              </a:rPr>
              <a:t>circle </a:t>
            </a:r>
            <a:r>
              <a:rPr lang="en-US" altLang="en-US" sz="2400" b="1" kern="1200" dirty="0">
                <a:solidFill>
                  <a:prstClr val="black"/>
                </a:solidFill>
                <a:latin typeface="Arial" charset="0"/>
                <a:ea typeface="MS PGothic" charset="-128"/>
                <a:cs typeface="+mn-cs"/>
              </a:rPr>
              <a:t>inside the hexagon.</a:t>
            </a:r>
          </a:p>
        </p:txBody>
      </p:sp>
      <p:pic>
        <p:nvPicPr>
          <p:cNvPr id="104455" name="Picture 11" descr="Three different ways to represent benzene: a benzene ring is drawn with a circle inside a hexagon. In other two structures, double bonds alternate with single bonds around the 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3414713"/>
            <a:ext cx="5616575"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a:extLst>
              <a:ext uri="{FF2B5EF4-FFF2-40B4-BE49-F238E27FC236}">
                <a16:creationId xmlns:a16="http://schemas.microsoft.com/office/drawing/2014/main" id="{27A883DC-7609-4B10-9260-EA9CA276C945}"/>
              </a:ext>
            </a:extLst>
          </p:cNvPr>
          <p:cNvSpPr>
            <a:spLocks noGrp="1"/>
          </p:cNvSpPr>
          <p:nvPr>
            <p:ph type="body" sz="quarter" idx="14"/>
          </p:nvPr>
        </p:nvSpPr>
        <p:spPr>
          <a:xfrm>
            <a:off x="949976" y="5478712"/>
            <a:ext cx="7354888" cy="793751"/>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Delocalization gives benzene added </a:t>
            </a:r>
            <a:r>
              <a:rPr lang="en-US" altLang="en-US" sz="2400" b="1" kern="1200" dirty="0">
                <a:solidFill>
                  <a:srgbClr val="3366FF"/>
                </a:solidFill>
                <a:latin typeface="Arial" charset="0"/>
                <a:ea typeface="MS PGothic" charset="-128"/>
                <a:cs typeface="+mn-cs"/>
              </a:rPr>
              <a:t>stability</a:t>
            </a:r>
            <a:r>
              <a:rPr lang="en-US" altLang="en-US" sz="2400" b="1" kern="1200" dirty="0">
                <a:solidFill>
                  <a:prstClr val="black"/>
                </a:solidFill>
                <a:latin typeface="Arial" charset="0"/>
                <a:ea typeface="MS PGothic" charset="-128"/>
                <a:cs typeface="+mn-cs"/>
              </a:rPr>
              <a:t> compared to other unsaturated hydrocarbons.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D6FB2-561B-4A7F-BA6E-2447AC1BA258}"/>
              </a:ext>
            </a:extLst>
          </p:cNvPr>
          <p:cNvSpPr>
            <a:spLocks noGrp="1"/>
          </p:cNvSpPr>
          <p:nvPr>
            <p:ph type="title"/>
          </p:nvPr>
        </p:nvSpPr>
        <p:spPr>
          <a:xfrm>
            <a:off x="457200" y="232576"/>
            <a:ext cx="8229600" cy="709714"/>
          </a:xfrm>
        </p:spPr>
        <p:txBody>
          <a:bodyPr/>
          <a:lstStyle/>
          <a:p>
            <a:r>
              <a:rPr lang="en-US" altLang="en-US" sz="3200" b="1" dirty="0">
                <a:ea typeface="MS PGothic" charset="-128"/>
              </a:rPr>
              <a:t>13.9	Aromatic Compounds (4)</a:t>
            </a:r>
            <a:endParaRPr lang="en-US" sz="3200" dirty="0"/>
          </a:p>
        </p:txBody>
      </p:sp>
      <p:sp>
        <p:nvSpPr>
          <p:cNvPr id="7" name="Content Placeholder 2">
            <a:extLst>
              <a:ext uri="{FF2B5EF4-FFF2-40B4-BE49-F238E27FC236}">
                <a16:creationId xmlns:a16="http://schemas.microsoft.com/office/drawing/2014/main" id="{AA6E4839-C882-4F34-AF44-13D19817605F}"/>
              </a:ext>
            </a:extLst>
          </p:cNvPr>
          <p:cNvSpPr>
            <a:spLocks noGrp="1"/>
          </p:cNvSpPr>
          <p:nvPr>
            <p:ph idx="1"/>
          </p:nvPr>
        </p:nvSpPr>
        <p:spPr>
          <a:xfrm>
            <a:off x="1303930" y="1153853"/>
            <a:ext cx="6796462" cy="819326"/>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Aromatic hydrocarbons </a:t>
            </a:r>
            <a:r>
              <a:rPr lang="en-US" altLang="en-US" sz="2400" b="1" kern="1200" dirty="0">
                <a:solidFill>
                  <a:srgbClr val="3366FF"/>
                </a:solidFill>
                <a:latin typeface="Arial" charset="0"/>
                <a:ea typeface="MS PGothic" charset="-128"/>
                <a:cs typeface="+mn-cs"/>
              </a:rPr>
              <a:t>do not undergo </a:t>
            </a:r>
            <a:r>
              <a:rPr lang="en-US" altLang="en-US" sz="2400" b="1" kern="1200" dirty="0">
                <a:solidFill>
                  <a:prstClr val="black"/>
                </a:solidFill>
                <a:latin typeface="Arial" charset="0"/>
                <a:ea typeface="MS PGothic" charset="-128"/>
                <a:cs typeface="+mn-cs"/>
              </a:rPr>
              <a:t>the </a:t>
            </a:r>
            <a:r>
              <a:rPr lang="en-US" altLang="en-US" sz="2400" b="1" kern="1200" dirty="0">
                <a:solidFill>
                  <a:srgbClr val="3366FF"/>
                </a:solidFill>
                <a:latin typeface="Arial" charset="0"/>
                <a:ea typeface="MS PGothic" charset="-128"/>
                <a:cs typeface="+mn-cs"/>
              </a:rPr>
              <a:t>addition reactions </a:t>
            </a:r>
            <a:r>
              <a:rPr lang="en-US" altLang="en-US" sz="2400" b="1" kern="1200" dirty="0">
                <a:solidFill>
                  <a:prstClr val="black"/>
                </a:solidFill>
                <a:latin typeface="Arial" charset="0"/>
                <a:ea typeface="MS PGothic" charset="-128"/>
                <a:cs typeface="+mn-cs"/>
              </a:rPr>
              <a:t>that characterize alkenes.</a:t>
            </a:r>
          </a:p>
        </p:txBody>
      </p:sp>
      <p:pic>
        <p:nvPicPr>
          <p:cNvPr id="106501" name="Picture 9" descr="Bromine adds to ethylene to form an addition product with two new C—Br bonds, but benzene does not react under similar condi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2289175"/>
            <a:ext cx="5975350" cy="373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C67A1-B161-4585-B5B8-3381A73FF2D1}"/>
              </a:ext>
            </a:extLst>
          </p:cNvPr>
          <p:cNvSpPr>
            <a:spLocks noGrp="1"/>
          </p:cNvSpPr>
          <p:nvPr>
            <p:ph type="title"/>
          </p:nvPr>
        </p:nvSpPr>
        <p:spPr>
          <a:xfrm>
            <a:off x="59575" y="274638"/>
            <a:ext cx="9052560" cy="548343"/>
          </a:xfrm>
        </p:spPr>
        <p:txBody>
          <a:bodyPr/>
          <a:lstStyle/>
          <a:p>
            <a:r>
              <a:rPr lang="en-US" altLang="en-US" sz="3100" b="1" dirty="0">
                <a:ea typeface="MS PGothic" charset="-128"/>
              </a:rPr>
              <a:t>13.10 Nomenclature of Benzene Derivatives (1)</a:t>
            </a:r>
            <a:endParaRPr lang="en-US" sz="3100" dirty="0"/>
          </a:p>
        </p:txBody>
      </p:sp>
      <p:sp>
        <p:nvSpPr>
          <p:cNvPr id="6" name="Content Placeholder 4">
            <a:extLst>
              <a:ext uri="{FF2B5EF4-FFF2-40B4-BE49-F238E27FC236}">
                <a16:creationId xmlns:a16="http://schemas.microsoft.com/office/drawing/2014/main" id="{6C04032D-8732-4223-B67E-7B78B6FF44D2}"/>
              </a:ext>
            </a:extLst>
          </p:cNvPr>
          <p:cNvSpPr>
            <a:spLocks noGrp="1"/>
          </p:cNvSpPr>
          <p:nvPr>
            <p:ph sz="quarter" idx="3"/>
          </p:nvPr>
        </p:nvSpPr>
        <p:spPr>
          <a:xfrm>
            <a:off x="1413165" y="822981"/>
            <a:ext cx="6275040" cy="498524"/>
          </a:xfrm>
        </p:spPr>
        <p:txBody>
          <a:bodyPr/>
          <a:lstStyle/>
          <a:p>
            <a:pPr marL="514350" lvl="0" indent="-514350" algn="ctr">
              <a:buFont typeface="+mj-lt"/>
              <a:buAutoNum type="alphaUcPeriod"/>
            </a:pPr>
            <a:r>
              <a:rPr lang="en-US" altLang="en-US" sz="2800" b="1" dirty="0">
                <a:solidFill>
                  <a:srgbClr val="000000"/>
                </a:solidFill>
                <a:ea typeface="MS PGothic" charset="-128"/>
              </a:rPr>
              <a:t>Monosubstituted Benzenes</a:t>
            </a:r>
            <a:endParaRPr lang="en-US" dirty="0"/>
          </a:p>
        </p:txBody>
      </p:sp>
      <p:sp>
        <p:nvSpPr>
          <p:cNvPr id="9" name="Content Placeholder 2">
            <a:extLst>
              <a:ext uri="{FF2B5EF4-FFF2-40B4-BE49-F238E27FC236}">
                <a16:creationId xmlns:a16="http://schemas.microsoft.com/office/drawing/2014/main" id="{8D79E22A-BA23-4570-8704-EB27A7A3B101}"/>
              </a:ext>
            </a:extLst>
          </p:cNvPr>
          <p:cNvSpPr>
            <a:spLocks noGrp="1"/>
          </p:cNvSpPr>
          <p:nvPr>
            <p:ph sz="half" idx="1"/>
          </p:nvPr>
        </p:nvSpPr>
        <p:spPr>
          <a:xfrm>
            <a:off x="760807" y="1486913"/>
            <a:ext cx="6779096" cy="527050"/>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To name a benzene ring with one substituent:</a:t>
            </a:r>
          </a:p>
        </p:txBody>
      </p:sp>
      <p:sp>
        <p:nvSpPr>
          <p:cNvPr id="10" name="Content Placeholder 3">
            <a:extLst>
              <a:ext uri="{FF2B5EF4-FFF2-40B4-BE49-F238E27FC236}">
                <a16:creationId xmlns:a16="http://schemas.microsoft.com/office/drawing/2014/main" id="{3CEBB38A-493C-4AF7-ADD9-FE426C4E1919}"/>
              </a:ext>
            </a:extLst>
          </p:cNvPr>
          <p:cNvSpPr>
            <a:spLocks noGrp="1"/>
          </p:cNvSpPr>
          <p:nvPr>
            <p:ph sz="quarter" idx="2"/>
          </p:nvPr>
        </p:nvSpPr>
        <p:spPr>
          <a:xfrm>
            <a:off x="896139" y="2099467"/>
            <a:ext cx="6203032" cy="925563"/>
          </a:xfrm>
        </p:spPr>
        <p:txBody>
          <a:bodyPr/>
          <a:lstStyle/>
          <a:p>
            <a:pPr marL="234950" indent="-234950" eaLnBrk="1" hangingPunct="1">
              <a:spcBef>
                <a:spcPct val="0"/>
              </a:spcBef>
              <a:spcAft>
                <a:spcPts val="1500"/>
              </a:spcAft>
            </a:pPr>
            <a:r>
              <a:rPr lang="en-US" altLang="en-US" sz="2400" b="1" kern="1200" dirty="0">
                <a:solidFill>
                  <a:prstClr val="black"/>
                </a:solidFill>
                <a:latin typeface="Arial" charset="0"/>
                <a:ea typeface="MS PGothic" charset="-128"/>
                <a:cs typeface="+mn-cs"/>
              </a:rPr>
              <a:t>Name the </a:t>
            </a:r>
            <a:r>
              <a:rPr lang="en-US" altLang="en-US" sz="2400" b="1" kern="1200" dirty="0">
                <a:solidFill>
                  <a:srgbClr val="3366FF"/>
                </a:solidFill>
                <a:latin typeface="Arial" charset="0"/>
                <a:ea typeface="MS PGothic" charset="-128"/>
                <a:cs typeface="+mn-cs"/>
              </a:rPr>
              <a:t>substituent</a:t>
            </a:r>
            <a:r>
              <a:rPr lang="en-US" altLang="en-US" sz="2400" b="1" kern="1200" dirty="0">
                <a:solidFill>
                  <a:srgbClr val="3333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first</a:t>
            </a:r>
          </a:p>
          <a:p>
            <a:pPr marL="234950" indent="-234950" eaLnBrk="1" hangingPunct="1">
              <a:spcBef>
                <a:spcPct val="0"/>
              </a:spcBef>
            </a:pPr>
            <a:r>
              <a:rPr lang="en-US" altLang="en-US" sz="2400" b="1" kern="1200" dirty="0">
                <a:solidFill>
                  <a:prstClr val="black"/>
                </a:solidFill>
                <a:latin typeface="Arial" charset="0"/>
                <a:ea typeface="MS PGothic" charset="-128"/>
                <a:cs typeface="+mn-cs"/>
              </a:rPr>
              <a:t>Then add the word </a:t>
            </a:r>
            <a:r>
              <a:rPr lang="en-US" altLang="en-US" sz="2400" b="1" kern="1200" dirty="0">
                <a:solidFill>
                  <a:srgbClr val="3366FF"/>
                </a:solidFill>
                <a:latin typeface="Arial" charset="0"/>
                <a:ea typeface="MS PGothic" charset="-128"/>
                <a:cs typeface="+mn-cs"/>
              </a:rPr>
              <a:t>benzene </a:t>
            </a:r>
            <a:r>
              <a:rPr lang="en-US" altLang="en-US" sz="2400" b="1" kern="1200" dirty="0">
                <a:solidFill>
                  <a:prstClr val="black"/>
                </a:solidFill>
                <a:latin typeface="Arial" charset="0"/>
                <a:ea typeface="MS PGothic" charset="-128"/>
                <a:cs typeface="+mn-cs"/>
              </a:rPr>
              <a:t>at the end</a:t>
            </a:r>
          </a:p>
        </p:txBody>
      </p:sp>
      <p:pic>
        <p:nvPicPr>
          <p:cNvPr id="108551" name="Picture 20" descr="Structures of monosubstituted benzenes like ethyl benzene with ethyl CH2CH3 group as a substituent, butyl benzene with butyl CH2CH2CH2CH3 group as a substituent and chloro benzene with chloro Cl group as a substitu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4838" y="3284538"/>
            <a:ext cx="5692775" cy="333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13E6D5-0DC9-46F6-BAFE-B266221475C3}"/>
              </a:ext>
            </a:extLst>
          </p:cNvPr>
          <p:cNvSpPr>
            <a:spLocks noGrp="1"/>
          </p:cNvSpPr>
          <p:nvPr>
            <p:ph type="title"/>
          </p:nvPr>
        </p:nvSpPr>
        <p:spPr>
          <a:xfrm>
            <a:off x="90535" y="284461"/>
            <a:ext cx="8962931" cy="541082"/>
          </a:xfrm>
        </p:spPr>
        <p:txBody>
          <a:bodyPr/>
          <a:lstStyle/>
          <a:p>
            <a:r>
              <a:rPr lang="en-US" altLang="en-US" sz="3100" b="1" dirty="0">
                <a:ea typeface="MS PGothic" charset="-128"/>
              </a:rPr>
              <a:t>13.10 Nomenclature of Benzene Derivatives (2)</a:t>
            </a:r>
            <a:endParaRPr lang="en-US" sz="3100" dirty="0"/>
          </a:p>
        </p:txBody>
      </p:sp>
      <p:sp>
        <p:nvSpPr>
          <p:cNvPr id="7" name="Content Placeholder 2">
            <a:extLst>
              <a:ext uri="{FF2B5EF4-FFF2-40B4-BE49-F238E27FC236}">
                <a16:creationId xmlns:a16="http://schemas.microsoft.com/office/drawing/2014/main" id="{89D5EC40-4AAB-4D78-9094-9E490399996C}"/>
              </a:ext>
            </a:extLst>
          </p:cNvPr>
          <p:cNvSpPr>
            <a:spLocks noGrp="1"/>
          </p:cNvSpPr>
          <p:nvPr>
            <p:ph idx="1"/>
          </p:nvPr>
        </p:nvSpPr>
        <p:spPr>
          <a:xfrm>
            <a:off x="1441073" y="809002"/>
            <a:ext cx="6316687" cy="504824"/>
          </a:xfrm>
        </p:spPr>
        <p:txBody>
          <a:bodyPr/>
          <a:lstStyle/>
          <a:p>
            <a:pPr marL="514350" lvl="0" indent="-514350" algn="ctr">
              <a:buFont typeface="+mj-lt"/>
              <a:buAutoNum type="alphaUcPeriod"/>
            </a:pPr>
            <a:r>
              <a:rPr lang="en-US" altLang="en-US" sz="2800" b="1" dirty="0">
                <a:solidFill>
                  <a:srgbClr val="000000"/>
                </a:solidFill>
                <a:ea typeface="MS PGothic" charset="-128"/>
              </a:rPr>
              <a:t>Monosubstituted Benzenes</a:t>
            </a:r>
            <a:endParaRPr lang="en-US" dirty="0"/>
          </a:p>
        </p:txBody>
      </p:sp>
      <p:sp>
        <p:nvSpPr>
          <p:cNvPr id="11" name="Text Placeholder 7">
            <a:extLst>
              <a:ext uri="{FF2B5EF4-FFF2-40B4-BE49-F238E27FC236}">
                <a16:creationId xmlns:a16="http://schemas.microsoft.com/office/drawing/2014/main" id="{A3F656F9-D61B-43B6-ADB2-A553E0CA9E21}"/>
              </a:ext>
            </a:extLst>
          </p:cNvPr>
          <p:cNvSpPr>
            <a:spLocks noGrp="1"/>
          </p:cNvSpPr>
          <p:nvPr>
            <p:ph type="body" sz="quarter" idx="13"/>
          </p:nvPr>
        </p:nvSpPr>
        <p:spPr>
          <a:xfrm>
            <a:off x="1301197" y="1688590"/>
            <a:ext cx="7354888" cy="792163"/>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Some monosubstituted benzenes have </a:t>
            </a:r>
            <a:r>
              <a:rPr lang="en-US" altLang="en-US" sz="2400" b="1" kern="1200" dirty="0">
                <a:solidFill>
                  <a:srgbClr val="3366FF"/>
                </a:solidFill>
                <a:latin typeface="Arial" charset="0"/>
                <a:ea typeface="MS PGothic" charset="-128"/>
                <a:cs typeface="+mn-cs"/>
              </a:rPr>
              <a:t>common names</a:t>
            </a:r>
            <a:r>
              <a:rPr lang="en-US" altLang="en-US" sz="2400" b="1" kern="1200" dirty="0">
                <a:solidFill>
                  <a:prstClr val="black"/>
                </a:solidFill>
                <a:latin typeface="Arial" charset="0"/>
                <a:ea typeface="MS PGothic" charset="-128"/>
                <a:cs typeface="+mn-cs"/>
              </a:rPr>
              <a:t>.</a:t>
            </a:r>
          </a:p>
        </p:txBody>
      </p:sp>
      <p:pic>
        <p:nvPicPr>
          <p:cNvPr id="110597" name="Picture 9" descr="Benzene with methyl CH3 group as a substituent is called toluene. Benzene with hydroxyl OH group as a substituent is called phenol. Benzene with amino NH2 group as a substituent is called anilin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198813"/>
            <a:ext cx="775335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A08BE-7847-4C25-A6B0-29E0507F18A7}"/>
              </a:ext>
            </a:extLst>
          </p:cNvPr>
          <p:cNvSpPr>
            <a:spLocks noGrp="1"/>
          </p:cNvSpPr>
          <p:nvPr>
            <p:ph type="title"/>
          </p:nvPr>
        </p:nvSpPr>
        <p:spPr>
          <a:xfrm>
            <a:off x="90535" y="263074"/>
            <a:ext cx="8962931" cy="587459"/>
          </a:xfrm>
        </p:spPr>
        <p:txBody>
          <a:bodyPr/>
          <a:lstStyle/>
          <a:p>
            <a:r>
              <a:rPr lang="en-US" altLang="en-US" sz="3100" b="1" dirty="0">
                <a:ea typeface="MS PGothic" charset="-128"/>
              </a:rPr>
              <a:t>13.10 Nomenclature of Benzene Derivatives (3)</a:t>
            </a:r>
            <a:endParaRPr lang="en-US" sz="3100" dirty="0"/>
          </a:p>
        </p:txBody>
      </p:sp>
      <p:sp>
        <p:nvSpPr>
          <p:cNvPr id="5" name="Content Placeholder 2">
            <a:extLst>
              <a:ext uri="{FF2B5EF4-FFF2-40B4-BE49-F238E27FC236}">
                <a16:creationId xmlns:a16="http://schemas.microsoft.com/office/drawing/2014/main" id="{5ACB0C4D-8028-4C97-86F5-9C38D96C236A}"/>
              </a:ext>
            </a:extLst>
          </p:cNvPr>
          <p:cNvSpPr>
            <a:spLocks noGrp="1"/>
          </p:cNvSpPr>
          <p:nvPr>
            <p:ph idx="1"/>
          </p:nvPr>
        </p:nvSpPr>
        <p:spPr>
          <a:xfrm>
            <a:off x="1661956" y="820124"/>
            <a:ext cx="5742443" cy="503904"/>
          </a:xfrm>
        </p:spPr>
        <p:txBody>
          <a:bodyPr/>
          <a:lstStyle/>
          <a:p>
            <a:pPr marL="514350" lvl="0" indent="-514350" algn="ctr">
              <a:buFont typeface="+mj-lt"/>
              <a:buAutoNum type="alphaUcPeriod" startAt="2"/>
            </a:pPr>
            <a:r>
              <a:rPr lang="en-US" altLang="en-US" sz="2800" b="1" dirty="0">
                <a:solidFill>
                  <a:srgbClr val="000000"/>
                </a:solidFill>
                <a:ea typeface="MS PGothic" charset="-128"/>
              </a:rPr>
              <a:t>Disubstituted Benzenes</a:t>
            </a:r>
            <a:endParaRPr lang="en-US" dirty="0"/>
          </a:p>
        </p:txBody>
      </p:sp>
      <p:pic>
        <p:nvPicPr>
          <p:cNvPr id="4" name="Picture 3" descr="Two ethyl groups at C1 and C2 of benzene is ortho-diethylbenzene. Ortho can be written as o only or 1,2 in terms of numbers. Two ethyl groups at C1 and C3 of benzene is meta-diethylbenzene. Meta can be written as m only or 1,3 in terms of numbers. Two ethyl groups at C1 and C4 of benzene is para-diethylbenzene. Para can be written as p only or 1,4 in terms of numbers. ">
            <a:extLst>
              <a:ext uri="{FF2B5EF4-FFF2-40B4-BE49-F238E27FC236}">
                <a16:creationId xmlns:a16="http://schemas.microsoft.com/office/drawing/2014/main" id="{06E9C70B-A5A1-4299-9814-A35481B8F7D3}"/>
              </a:ext>
            </a:extLst>
          </p:cNvPr>
          <p:cNvPicPr>
            <a:picLocks noChangeAspect="1"/>
          </p:cNvPicPr>
          <p:nvPr/>
        </p:nvPicPr>
        <p:blipFill>
          <a:blip r:embed="rId3"/>
          <a:stretch>
            <a:fillRect/>
          </a:stretch>
        </p:blipFill>
        <p:spPr>
          <a:xfrm>
            <a:off x="250825" y="1427571"/>
            <a:ext cx="8620125" cy="4526733"/>
          </a:xfrm>
          <a:prstGeom prst="rect">
            <a:avLst/>
          </a:prstGeom>
        </p:spPr>
      </p:pic>
      <p:sp>
        <p:nvSpPr>
          <p:cNvPr id="7" name="Text Placeholder 7">
            <a:extLst>
              <a:ext uri="{FF2B5EF4-FFF2-40B4-BE49-F238E27FC236}">
                <a16:creationId xmlns:a16="http://schemas.microsoft.com/office/drawing/2014/main" id="{7EC5AFBC-8842-4D69-8E04-30E92BAC7BDD}"/>
              </a:ext>
            </a:extLst>
          </p:cNvPr>
          <p:cNvSpPr>
            <a:spLocks noGrp="1"/>
          </p:cNvSpPr>
          <p:nvPr>
            <p:ph type="body" sz="quarter" idx="13"/>
          </p:nvPr>
        </p:nvSpPr>
        <p:spPr>
          <a:xfrm>
            <a:off x="290538" y="1744350"/>
            <a:ext cx="2625278" cy="720079"/>
          </a:xfrm>
        </p:spPr>
        <p:txBody>
          <a:bodyPr/>
          <a:lstStyle/>
          <a:p>
            <a:pPr marL="0" lvl="0" indent="0" algn="ctr">
              <a:buNone/>
            </a:pPr>
            <a:r>
              <a:rPr lang="en-US" sz="1600" b="1" dirty="0"/>
              <a:t>1,2</a:t>
            </a:r>
            <a:r>
              <a:rPr lang="en-US" sz="1600" dirty="0"/>
              <a:t>-Disubstituted benzene </a:t>
            </a:r>
            <a:r>
              <a:rPr lang="en-US" sz="1600" b="1" dirty="0"/>
              <a:t>ortho</a:t>
            </a:r>
            <a:r>
              <a:rPr lang="en-US" sz="1600" dirty="0"/>
              <a:t> isomer</a:t>
            </a:r>
          </a:p>
        </p:txBody>
      </p:sp>
      <p:sp>
        <p:nvSpPr>
          <p:cNvPr id="9" name="Text Placeholder 9">
            <a:extLst>
              <a:ext uri="{FF2B5EF4-FFF2-40B4-BE49-F238E27FC236}">
                <a16:creationId xmlns:a16="http://schemas.microsoft.com/office/drawing/2014/main" id="{98CCCFE4-FAFF-486F-B642-53FCF712D8F7}"/>
              </a:ext>
            </a:extLst>
          </p:cNvPr>
          <p:cNvSpPr>
            <a:spLocks noGrp="1"/>
          </p:cNvSpPr>
          <p:nvPr>
            <p:ph type="body" sz="quarter" idx="15"/>
          </p:nvPr>
        </p:nvSpPr>
        <p:spPr>
          <a:xfrm>
            <a:off x="3228739" y="1744351"/>
            <a:ext cx="2664296" cy="702640"/>
          </a:xfrm>
        </p:spPr>
        <p:txBody>
          <a:bodyPr/>
          <a:lstStyle/>
          <a:p>
            <a:pPr marL="0" lvl="0" indent="0" algn="ctr">
              <a:buNone/>
            </a:pPr>
            <a:r>
              <a:rPr lang="en-US" sz="1600" b="1" dirty="0">
                <a:solidFill>
                  <a:prstClr val="black"/>
                </a:solidFill>
              </a:rPr>
              <a:t>1,3</a:t>
            </a:r>
            <a:r>
              <a:rPr lang="en-US" sz="1600" dirty="0">
                <a:solidFill>
                  <a:prstClr val="black"/>
                </a:solidFill>
              </a:rPr>
              <a:t>-Disubstituted benzene </a:t>
            </a:r>
            <a:r>
              <a:rPr lang="en-US" sz="1600" b="1" dirty="0">
                <a:solidFill>
                  <a:prstClr val="black"/>
                </a:solidFill>
              </a:rPr>
              <a:t>meta</a:t>
            </a:r>
            <a:r>
              <a:rPr lang="en-US" sz="1600" dirty="0">
                <a:solidFill>
                  <a:prstClr val="black"/>
                </a:solidFill>
              </a:rPr>
              <a:t> isomer</a:t>
            </a:r>
          </a:p>
        </p:txBody>
      </p:sp>
      <p:sp>
        <p:nvSpPr>
          <p:cNvPr id="8" name="Text Placeholder 9">
            <a:extLst>
              <a:ext uri="{FF2B5EF4-FFF2-40B4-BE49-F238E27FC236}">
                <a16:creationId xmlns:a16="http://schemas.microsoft.com/office/drawing/2014/main" id="{139CD33D-808B-4EBD-84AC-6229FADA0662}"/>
              </a:ext>
            </a:extLst>
          </p:cNvPr>
          <p:cNvSpPr>
            <a:spLocks noGrp="1"/>
          </p:cNvSpPr>
          <p:nvPr>
            <p:ph type="body" sz="quarter" idx="14"/>
          </p:nvPr>
        </p:nvSpPr>
        <p:spPr>
          <a:xfrm>
            <a:off x="6149826" y="1744350"/>
            <a:ext cx="2596498" cy="720079"/>
          </a:xfrm>
        </p:spPr>
        <p:txBody>
          <a:bodyPr/>
          <a:lstStyle/>
          <a:p>
            <a:pPr marL="0" lvl="0" indent="0" algn="ctr">
              <a:buNone/>
            </a:pPr>
            <a:r>
              <a:rPr lang="en-US" sz="1600" b="1" dirty="0"/>
              <a:t>1,4</a:t>
            </a:r>
            <a:r>
              <a:rPr lang="en-US" sz="1600" dirty="0"/>
              <a:t>-Disubstituted benzene </a:t>
            </a:r>
            <a:r>
              <a:rPr lang="en-US" sz="1600" b="1" dirty="0"/>
              <a:t>para</a:t>
            </a:r>
            <a:r>
              <a:rPr lang="en-US" sz="1600" dirty="0"/>
              <a:t> isomer</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89E19-8A3C-425D-A9D6-3F925350E944}"/>
              </a:ext>
            </a:extLst>
          </p:cNvPr>
          <p:cNvSpPr>
            <a:spLocks noGrp="1"/>
          </p:cNvSpPr>
          <p:nvPr>
            <p:ph type="title"/>
          </p:nvPr>
        </p:nvSpPr>
        <p:spPr>
          <a:xfrm>
            <a:off x="90534" y="248841"/>
            <a:ext cx="8962932" cy="585000"/>
          </a:xfrm>
        </p:spPr>
        <p:txBody>
          <a:bodyPr/>
          <a:lstStyle/>
          <a:p>
            <a:r>
              <a:rPr lang="en-US" altLang="en-US" sz="3100" b="1" dirty="0">
                <a:ea typeface="MS PGothic" charset="-128"/>
              </a:rPr>
              <a:t>13.10 Nomenclature of Benzene Derivatives (4)</a:t>
            </a:r>
            <a:endParaRPr lang="en-US" sz="3100" dirty="0"/>
          </a:p>
        </p:txBody>
      </p:sp>
      <p:sp>
        <p:nvSpPr>
          <p:cNvPr id="6" name="Content Placeholder 2">
            <a:extLst>
              <a:ext uri="{FF2B5EF4-FFF2-40B4-BE49-F238E27FC236}">
                <a16:creationId xmlns:a16="http://schemas.microsoft.com/office/drawing/2014/main" id="{191DBD41-A3CE-405C-9D24-19DA6109CB2C}"/>
              </a:ext>
            </a:extLst>
          </p:cNvPr>
          <p:cNvSpPr>
            <a:spLocks noGrp="1"/>
          </p:cNvSpPr>
          <p:nvPr>
            <p:ph sz="half" idx="1"/>
          </p:nvPr>
        </p:nvSpPr>
        <p:spPr>
          <a:xfrm>
            <a:off x="2162111" y="810010"/>
            <a:ext cx="5050904" cy="4606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514350" lvl="0" indent="-514350">
              <a:buFont typeface="+mj-lt"/>
              <a:buAutoNum type="alphaUcPeriod" startAt="2"/>
            </a:pPr>
            <a:r>
              <a:rPr lang="en-US" altLang="en-US" b="1" dirty="0">
                <a:solidFill>
                  <a:srgbClr val="000000"/>
                </a:solidFill>
                <a:ea typeface="MS PGothic" charset="-128"/>
              </a:rPr>
              <a:t>Disubstituted Benzenes</a:t>
            </a:r>
            <a:endParaRPr lang="en-US" dirty="0"/>
          </a:p>
        </p:txBody>
      </p:sp>
      <p:sp>
        <p:nvSpPr>
          <p:cNvPr id="7" name="Content Placeholder 3">
            <a:extLst>
              <a:ext uri="{FF2B5EF4-FFF2-40B4-BE49-F238E27FC236}">
                <a16:creationId xmlns:a16="http://schemas.microsoft.com/office/drawing/2014/main" id="{9F4F8563-29F7-4138-89CD-666532413AA0}"/>
              </a:ext>
            </a:extLst>
          </p:cNvPr>
          <p:cNvSpPr>
            <a:spLocks noGrp="1"/>
          </p:cNvSpPr>
          <p:nvPr>
            <p:ph sz="half" idx="2"/>
          </p:nvPr>
        </p:nvSpPr>
        <p:spPr>
          <a:xfrm>
            <a:off x="986114" y="1560513"/>
            <a:ext cx="7715200" cy="12033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If there are two groups on the benzene ring and they are different, </a:t>
            </a:r>
            <a:r>
              <a:rPr lang="en-US" altLang="en-US" sz="2400" b="1" kern="1200" dirty="0">
                <a:solidFill>
                  <a:srgbClr val="3366FF"/>
                </a:solidFill>
                <a:latin typeface="Arial" charset="0"/>
                <a:ea typeface="MS PGothic" charset="-128"/>
                <a:cs typeface="+mn-cs"/>
              </a:rPr>
              <a:t>alphabetize </a:t>
            </a:r>
            <a:r>
              <a:rPr lang="en-US" altLang="en-US" sz="2400" b="1" kern="1200" dirty="0">
                <a:solidFill>
                  <a:prstClr val="black"/>
                </a:solidFill>
                <a:latin typeface="Arial" charset="0"/>
                <a:ea typeface="MS PGothic" charset="-128"/>
                <a:cs typeface="+mn-cs"/>
              </a:rPr>
              <a:t>the </a:t>
            </a:r>
            <a:r>
              <a:rPr lang="en-US" altLang="en-US" sz="2400" b="1" kern="1200" dirty="0">
                <a:solidFill>
                  <a:srgbClr val="3366FF"/>
                </a:solidFill>
                <a:latin typeface="Arial" charset="0"/>
                <a:ea typeface="MS PGothic" charset="-128"/>
                <a:cs typeface="+mn-cs"/>
              </a:rPr>
              <a:t>two substituent names</a:t>
            </a:r>
            <a:r>
              <a:rPr lang="en-US" altLang="en-US" sz="2400" b="1" kern="1200" dirty="0">
                <a:solidFill>
                  <a:prstClr val="black"/>
                </a:solidFill>
                <a:latin typeface="Arial" charset="0"/>
                <a:ea typeface="MS PGothic" charset="-128"/>
                <a:cs typeface="+mn-cs"/>
              </a:rPr>
              <a:t>.</a:t>
            </a:r>
          </a:p>
        </p:txBody>
      </p:sp>
      <p:pic>
        <p:nvPicPr>
          <p:cNvPr id="114693" name="Picture 13" descr="Structures of ortho-bromochlorobenzene and meta-ethylfluorobenzene.The name of the substituents are alphabetized if they are different preceding the word benzene. In ortho-bromochlorobenzene, bromo is written before chloro. In meta-ethylfluorobenzene, ethyl is written before fluo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3068638"/>
            <a:ext cx="4248150"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7E4F5-7965-41D0-974E-F67674292646}"/>
              </a:ext>
            </a:extLst>
          </p:cNvPr>
          <p:cNvSpPr>
            <a:spLocks noGrp="1"/>
          </p:cNvSpPr>
          <p:nvPr>
            <p:ph type="title"/>
          </p:nvPr>
        </p:nvSpPr>
        <p:spPr>
          <a:xfrm>
            <a:off x="90535" y="263717"/>
            <a:ext cx="8962931" cy="541564"/>
          </a:xfrm>
        </p:spPr>
        <p:txBody>
          <a:bodyPr/>
          <a:lstStyle/>
          <a:p>
            <a:r>
              <a:rPr lang="en-US" altLang="en-US" sz="3100" b="1" dirty="0">
                <a:ea typeface="MS PGothic" charset="-128"/>
              </a:rPr>
              <a:t>13.10 Nomenclature of Benzene Derivatives (5)</a:t>
            </a:r>
            <a:endParaRPr lang="en-US" sz="3100" dirty="0"/>
          </a:p>
        </p:txBody>
      </p:sp>
      <p:sp>
        <p:nvSpPr>
          <p:cNvPr id="6" name="Content Placeholder 6">
            <a:extLst>
              <a:ext uri="{FF2B5EF4-FFF2-40B4-BE49-F238E27FC236}">
                <a16:creationId xmlns:a16="http://schemas.microsoft.com/office/drawing/2014/main" id="{96EB3A3B-6375-4980-8016-9BA601AB8DCE}"/>
              </a:ext>
            </a:extLst>
          </p:cNvPr>
          <p:cNvSpPr>
            <a:spLocks noGrp="1"/>
          </p:cNvSpPr>
          <p:nvPr>
            <p:ph sz="quarter" idx="13"/>
          </p:nvPr>
        </p:nvSpPr>
        <p:spPr>
          <a:xfrm>
            <a:off x="1503366" y="808759"/>
            <a:ext cx="6121400" cy="504280"/>
          </a:xfrm>
        </p:spPr>
        <p:txBody>
          <a:bodyPr/>
          <a:lstStyle/>
          <a:p>
            <a:pPr marL="514350" lvl="0" indent="-514350" algn="ctr">
              <a:buFont typeface="+mj-lt"/>
              <a:buAutoNum type="alphaUcPeriod" startAt="2"/>
            </a:pPr>
            <a:r>
              <a:rPr lang="en-US" altLang="en-US" sz="2800" b="1" dirty="0">
                <a:solidFill>
                  <a:srgbClr val="000000"/>
                </a:solidFill>
                <a:ea typeface="MS PGothic" charset="-128"/>
              </a:rPr>
              <a:t>Disubstituted Benzenes</a:t>
            </a:r>
            <a:endParaRPr lang="en-US" dirty="0"/>
          </a:p>
        </p:txBody>
      </p:sp>
      <p:sp>
        <p:nvSpPr>
          <p:cNvPr id="7" name="Content Placeholder 8">
            <a:extLst>
              <a:ext uri="{FF2B5EF4-FFF2-40B4-BE49-F238E27FC236}">
                <a16:creationId xmlns:a16="http://schemas.microsoft.com/office/drawing/2014/main" id="{CCF3F77F-66F3-4E25-9A0C-101CDDE1B400}"/>
              </a:ext>
            </a:extLst>
          </p:cNvPr>
          <p:cNvSpPr>
            <a:spLocks noGrp="1"/>
          </p:cNvSpPr>
          <p:nvPr>
            <p:ph sz="quarter" idx="14"/>
          </p:nvPr>
        </p:nvSpPr>
        <p:spPr>
          <a:xfrm>
            <a:off x="1043608" y="1600200"/>
            <a:ext cx="6581158" cy="1200150"/>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If one of the two substituents is part of a </a:t>
            </a:r>
            <a:r>
              <a:rPr lang="en-US" altLang="en-US" sz="2400" b="1" kern="1200" dirty="0">
                <a:solidFill>
                  <a:srgbClr val="3366FF"/>
                </a:solidFill>
                <a:latin typeface="Arial" charset="0"/>
                <a:ea typeface="MS PGothic" charset="-128"/>
                <a:cs typeface="+mn-cs"/>
              </a:rPr>
              <a:t>common root</a:t>
            </a:r>
            <a:r>
              <a:rPr lang="en-US" altLang="en-US" sz="2400" b="1" kern="1200" dirty="0">
                <a:solidFill>
                  <a:prstClr val="black"/>
                </a:solidFill>
                <a:latin typeface="Arial" charset="0"/>
                <a:ea typeface="MS PGothic" charset="-128"/>
                <a:cs typeface="+mn-cs"/>
              </a:rPr>
              <a:t>, then name the molecule as a </a:t>
            </a:r>
            <a:r>
              <a:rPr lang="en-US" altLang="en-US" sz="2400" b="1" kern="1200" dirty="0">
                <a:solidFill>
                  <a:srgbClr val="3366FF"/>
                </a:solidFill>
                <a:latin typeface="Arial" charset="0"/>
                <a:ea typeface="MS PGothic" charset="-128"/>
                <a:cs typeface="+mn-cs"/>
              </a:rPr>
              <a:t>derivative of that monosubstituted benzene</a:t>
            </a:r>
            <a:r>
              <a:rPr lang="en-US" altLang="en-US" sz="2400" b="1" kern="1200" dirty="0">
                <a:solidFill>
                  <a:prstClr val="black"/>
                </a:solidFill>
                <a:latin typeface="Arial" charset="0"/>
                <a:ea typeface="MS PGothic" charset="-128"/>
                <a:cs typeface="+mn-cs"/>
              </a:rPr>
              <a:t>.</a:t>
            </a:r>
          </a:p>
        </p:txBody>
      </p:sp>
      <p:pic>
        <p:nvPicPr>
          <p:cNvPr id="116741" name="Picture 7" descr="Methyl on benzene ring is called toluene. Bromo goup para to methyl on toluene is named as p-bromotoluene. OH group on benzene is called phenol. Chloro group ortho to OH group on phenol is named as o-chlorophen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3154363"/>
            <a:ext cx="5829300"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92465-486C-4BBE-B318-A1FE4F73C3D4}"/>
              </a:ext>
            </a:extLst>
          </p:cNvPr>
          <p:cNvSpPr>
            <a:spLocks noGrp="1"/>
          </p:cNvSpPr>
          <p:nvPr>
            <p:ph type="title"/>
          </p:nvPr>
        </p:nvSpPr>
        <p:spPr>
          <a:xfrm>
            <a:off x="90535" y="277817"/>
            <a:ext cx="8962931" cy="564537"/>
          </a:xfrm>
        </p:spPr>
        <p:txBody>
          <a:bodyPr/>
          <a:lstStyle/>
          <a:p>
            <a:r>
              <a:rPr lang="en-US" altLang="en-US" sz="3100" b="1" dirty="0">
                <a:ea typeface="MS PGothic" charset="-128"/>
              </a:rPr>
              <a:t>13.10 Nomenclature of Benzene Derivatives (6)</a:t>
            </a:r>
            <a:endParaRPr lang="en-US" sz="3100" dirty="0"/>
          </a:p>
        </p:txBody>
      </p:sp>
      <p:sp>
        <p:nvSpPr>
          <p:cNvPr id="11" name="Content Placeholder 6">
            <a:extLst>
              <a:ext uri="{FF2B5EF4-FFF2-40B4-BE49-F238E27FC236}">
                <a16:creationId xmlns:a16="http://schemas.microsoft.com/office/drawing/2014/main" id="{729F19DA-128F-4B22-ABB4-4E69654193DB}"/>
              </a:ext>
            </a:extLst>
          </p:cNvPr>
          <p:cNvSpPr>
            <a:spLocks noGrp="1"/>
          </p:cNvSpPr>
          <p:nvPr>
            <p:ph sz="quarter" idx="13"/>
          </p:nvPr>
        </p:nvSpPr>
        <p:spPr>
          <a:xfrm>
            <a:off x="1494847" y="816734"/>
            <a:ext cx="6121400" cy="535818"/>
          </a:xfrm>
        </p:spPr>
        <p:txBody>
          <a:bodyPr/>
          <a:lstStyle/>
          <a:p>
            <a:pPr marL="514350" lvl="0" indent="-514350" algn="ctr">
              <a:buFont typeface="+mj-lt"/>
              <a:buAutoNum type="alphaUcPeriod" startAt="3"/>
            </a:pPr>
            <a:r>
              <a:rPr lang="en-US" altLang="en-US" sz="2800" b="1" dirty="0" err="1">
                <a:solidFill>
                  <a:srgbClr val="000000"/>
                </a:solidFill>
                <a:ea typeface="MS PGothic" charset="-128"/>
              </a:rPr>
              <a:t>Polysubstituted</a:t>
            </a:r>
            <a:r>
              <a:rPr lang="en-US" altLang="en-US" sz="2800" b="1" dirty="0">
                <a:solidFill>
                  <a:srgbClr val="000000"/>
                </a:solidFill>
                <a:ea typeface="MS PGothic" charset="-128"/>
              </a:rPr>
              <a:t> Benzenes</a:t>
            </a:r>
            <a:endParaRPr lang="en-US" dirty="0"/>
          </a:p>
        </p:txBody>
      </p:sp>
      <p:sp>
        <p:nvSpPr>
          <p:cNvPr id="12" name="Content Placeholder 8">
            <a:extLst>
              <a:ext uri="{FF2B5EF4-FFF2-40B4-BE49-F238E27FC236}">
                <a16:creationId xmlns:a16="http://schemas.microsoft.com/office/drawing/2014/main" id="{D2FAA1FD-57CB-4DE7-B424-BAA8DFCB596B}"/>
              </a:ext>
            </a:extLst>
          </p:cNvPr>
          <p:cNvSpPr>
            <a:spLocks noGrp="1"/>
          </p:cNvSpPr>
          <p:nvPr>
            <p:ph sz="quarter" idx="14"/>
          </p:nvPr>
        </p:nvSpPr>
        <p:spPr>
          <a:xfrm>
            <a:off x="755577" y="1642608"/>
            <a:ext cx="7632848" cy="2134055"/>
          </a:xfrm>
        </p:spPr>
        <p:txBody>
          <a:bodyPr/>
          <a:lstStyle/>
          <a:p>
            <a:pPr marL="0" lvl="0" indent="0" eaLnBrk="1" hangingPunct="1">
              <a:spcBef>
                <a:spcPct val="0"/>
              </a:spcBef>
              <a:spcAft>
                <a:spcPts val="1500"/>
              </a:spcAft>
              <a:buNone/>
            </a:pPr>
            <a:r>
              <a:rPr lang="en-US" altLang="en-US" sz="2400" b="1" kern="1200" dirty="0">
                <a:solidFill>
                  <a:prstClr val="black"/>
                </a:solidFill>
                <a:latin typeface="Arial" charset="0"/>
                <a:ea typeface="MS PGothic" charset="-128"/>
                <a:cs typeface="+mn-cs"/>
              </a:rPr>
              <a:t>Number to give the </a:t>
            </a:r>
            <a:r>
              <a:rPr lang="en-US" altLang="en-US" sz="2400" b="1" kern="1200" dirty="0">
                <a:solidFill>
                  <a:srgbClr val="3366FF"/>
                </a:solidFill>
                <a:latin typeface="Arial" charset="0"/>
                <a:ea typeface="MS PGothic" charset="-128"/>
                <a:cs typeface="+mn-cs"/>
              </a:rPr>
              <a:t>lowest possible numbers </a:t>
            </a:r>
            <a:r>
              <a:rPr lang="en-US" altLang="en-US" sz="2400" b="1" kern="1200" dirty="0">
                <a:solidFill>
                  <a:prstClr val="black"/>
                </a:solidFill>
                <a:latin typeface="Arial" charset="0"/>
                <a:ea typeface="MS PGothic" charset="-128"/>
                <a:cs typeface="+mn-cs"/>
              </a:rPr>
              <a:t>around the ring.</a:t>
            </a:r>
          </a:p>
          <a:p>
            <a:pPr marL="0" indent="0" eaLnBrk="1" hangingPunct="1">
              <a:spcBef>
                <a:spcPct val="0"/>
              </a:spcBef>
              <a:spcAft>
                <a:spcPts val="2500"/>
              </a:spcAft>
              <a:buClr>
                <a:schemeClr val="tx1"/>
              </a:buClr>
              <a:buNone/>
            </a:pPr>
            <a:r>
              <a:rPr lang="en-US" altLang="en-US" sz="2400" b="1" dirty="0">
                <a:solidFill>
                  <a:srgbClr val="3366FF"/>
                </a:solidFill>
              </a:rPr>
              <a:t>Alphabetize </a:t>
            </a:r>
            <a:r>
              <a:rPr lang="en-US" altLang="en-US" sz="2400" b="1" dirty="0"/>
              <a:t>the substituent names.</a:t>
            </a:r>
          </a:p>
          <a:p>
            <a:pPr marL="0" indent="0" eaLnBrk="1" hangingPunct="1">
              <a:spcBef>
                <a:spcPct val="0"/>
              </a:spcBef>
              <a:buNone/>
            </a:pPr>
            <a:r>
              <a:rPr lang="en-US" altLang="en-US" sz="2400" b="1" dirty="0"/>
              <a:t>When the substituents are part of common roots:</a:t>
            </a:r>
          </a:p>
        </p:txBody>
      </p:sp>
      <p:sp>
        <p:nvSpPr>
          <p:cNvPr id="13" name="Content Placeholder 7">
            <a:extLst>
              <a:ext uri="{FF2B5EF4-FFF2-40B4-BE49-F238E27FC236}">
                <a16:creationId xmlns:a16="http://schemas.microsoft.com/office/drawing/2014/main" id="{DCE9CCFC-4944-4B93-B2FF-04CA997C6B4C}"/>
              </a:ext>
            </a:extLst>
          </p:cNvPr>
          <p:cNvSpPr>
            <a:spLocks noGrp="1"/>
          </p:cNvSpPr>
          <p:nvPr>
            <p:ph sz="quarter" idx="15"/>
          </p:nvPr>
        </p:nvSpPr>
        <p:spPr>
          <a:xfrm>
            <a:off x="755576" y="4089250"/>
            <a:ext cx="7136043" cy="1862287"/>
          </a:xfrm>
        </p:spPr>
        <p:txBody>
          <a:bodyPr/>
          <a:lstStyle/>
          <a:p>
            <a:pPr marL="234950" indent="-234950" eaLnBrk="1" hangingPunct="1">
              <a:spcBef>
                <a:spcPct val="0"/>
              </a:spcBef>
              <a:spcAft>
                <a:spcPts val="2300"/>
              </a:spcAft>
            </a:pPr>
            <a:r>
              <a:rPr lang="en-US" altLang="en-US" sz="2400" b="1" kern="1200" dirty="0">
                <a:solidFill>
                  <a:prstClr val="black"/>
                </a:solidFill>
                <a:latin typeface="Arial" charset="0"/>
                <a:ea typeface="MS PGothic" charset="-128"/>
                <a:cs typeface="+mn-cs"/>
              </a:rPr>
              <a:t>Name the molecule as a </a:t>
            </a:r>
            <a:r>
              <a:rPr lang="en-US" altLang="en-US" sz="2400" b="1" kern="1200" dirty="0">
                <a:solidFill>
                  <a:srgbClr val="3366FF"/>
                </a:solidFill>
                <a:latin typeface="Arial" charset="0"/>
                <a:ea typeface="MS PGothic" charset="-128"/>
                <a:cs typeface="+mn-cs"/>
              </a:rPr>
              <a:t>derivative</a:t>
            </a:r>
            <a:r>
              <a:rPr lang="en-US" altLang="en-US" sz="2400" b="1" kern="1200" dirty="0">
                <a:solidFill>
                  <a:prstClr val="black"/>
                </a:solidFill>
                <a:latin typeface="Arial" charset="0"/>
                <a:ea typeface="MS PGothic" charset="-128"/>
                <a:cs typeface="+mn-cs"/>
              </a:rPr>
              <a:t> of that monosubstituted benzene</a:t>
            </a:r>
          </a:p>
          <a:p>
            <a:pPr marL="231775" indent="-231775" eaLnBrk="1" hangingPunct="1">
              <a:spcBef>
                <a:spcPct val="0"/>
              </a:spcBef>
            </a:pPr>
            <a:r>
              <a:rPr lang="en-US" altLang="en-US" sz="2400" b="1" kern="1200" dirty="0">
                <a:solidFill>
                  <a:prstClr val="black"/>
                </a:solidFill>
                <a:latin typeface="Arial" charset="0"/>
                <a:ea typeface="MS PGothic" charset="-128"/>
                <a:cs typeface="+mn-cs"/>
              </a:rPr>
              <a:t>Put the </a:t>
            </a:r>
            <a:r>
              <a:rPr lang="en-US" altLang="en-US" sz="2400" b="1" kern="1200" dirty="0">
                <a:solidFill>
                  <a:srgbClr val="3366FF"/>
                </a:solidFill>
                <a:latin typeface="Arial" charset="0"/>
                <a:ea typeface="MS PGothic" charset="-128"/>
                <a:cs typeface="+mn-cs"/>
              </a:rPr>
              <a:t>common root substituent at C1</a:t>
            </a:r>
            <a:r>
              <a:rPr lang="en-US" altLang="en-US" sz="2400" b="1" kern="1200" dirty="0">
                <a:solidFill>
                  <a:prstClr val="black"/>
                </a:solidFill>
                <a:latin typeface="Arial" charset="0"/>
                <a:ea typeface="MS PGothic" charset="-128"/>
                <a:cs typeface="+mn-cs"/>
              </a:rPr>
              <a:t>, but omit the </a:t>
            </a:r>
            <a:r>
              <a:rPr lang="ja-JP" altLang="en-US" sz="2400" b="1" kern="1200" dirty="0">
                <a:solidFill>
                  <a:prstClr val="black"/>
                </a:solidFill>
                <a:latin typeface="Arial" charset="0"/>
                <a:ea typeface="MS PGothic" charset="-128"/>
                <a:cs typeface="+mn-cs"/>
              </a:rPr>
              <a:t>“</a:t>
            </a:r>
            <a:r>
              <a:rPr lang="en-US" altLang="ja-JP" sz="2400" b="1" kern="1200" dirty="0">
                <a:solidFill>
                  <a:prstClr val="black"/>
                </a:solidFill>
                <a:latin typeface="Arial" charset="0"/>
                <a:ea typeface="MS PGothic" charset="-128"/>
                <a:cs typeface="+mn-cs"/>
              </a:rPr>
              <a:t>1</a:t>
            </a:r>
            <a:r>
              <a:rPr lang="ja-JP" altLang="en-US" sz="2400" b="1" kern="1200" dirty="0">
                <a:solidFill>
                  <a:prstClr val="black"/>
                </a:solidFill>
                <a:latin typeface="Arial" charset="0"/>
                <a:ea typeface="MS PGothic" charset="-128"/>
                <a:cs typeface="+mn-cs"/>
              </a:rPr>
              <a:t>”</a:t>
            </a:r>
            <a:r>
              <a:rPr lang="en-US" altLang="ja-JP" sz="2400" b="1" kern="1200" dirty="0">
                <a:solidFill>
                  <a:prstClr val="black"/>
                </a:solidFill>
                <a:latin typeface="Arial" charset="0"/>
                <a:ea typeface="MS PGothic" charset="-128"/>
                <a:cs typeface="+mn-cs"/>
              </a:rPr>
              <a:t> from the name</a:t>
            </a:r>
            <a:r>
              <a:rPr lang="en-US" altLang="en-US" sz="2400" b="1" kern="1200" dirty="0">
                <a:solidFill>
                  <a:prstClr val="black"/>
                </a:solidFill>
                <a:latin typeface="Arial" charset="0"/>
                <a:ea typeface="MS PGothic" charset="-128"/>
                <a:cs typeface="+mn-cs"/>
              </a:rPr>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086AB-7E77-47DE-8903-EB3B5C1F582F}"/>
              </a:ext>
            </a:extLst>
          </p:cNvPr>
          <p:cNvSpPr>
            <a:spLocks noGrp="1"/>
          </p:cNvSpPr>
          <p:nvPr>
            <p:ph type="title"/>
          </p:nvPr>
        </p:nvSpPr>
        <p:spPr>
          <a:xfrm>
            <a:off x="45720" y="291091"/>
            <a:ext cx="9052560" cy="533219"/>
          </a:xfrm>
        </p:spPr>
        <p:txBody>
          <a:bodyPr/>
          <a:lstStyle/>
          <a:p>
            <a:r>
              <a:rPr lang="en-US" altLang="en-US" sz="3100" b="1" dirty="0">
                <a:ea typeface="MS PGothic" charset="-128"/>
              </a:rPr>
              <a:t>13.10 Nomenclature of Benzene Derivatives (7)</a:t>
            </a:r>
            <a:endParaRPr lang="en-US" sz="3100" dirty="0"/>
          </a:p>
        </p:txBody>
      </p:sp>
      <p:sp>
        <p:nvSpPr>
          <p:cNvPr id="8" name="Content Placeholder 2">
            <a:extLst>
              <a:ext uri="{FF2B5EF4-FFF2-40B4-BE49-F238E27FC236}">
                <a16:creationId xmlns:a16="http://schemas.microsoft.com/office/drawing/2014/main" id="{CBDCB00B-34E7-409A-B8DE-D35DB05F2BC7}"/>
              </a:ext>
            </a:extLst>
          </p:cNvPr>
          <p:cNvSpPr>
            <a:spLocks noGrp="1"/>
          </p:cNvSpPr>
          <p:nvPr>
            <p:ph idx="1"/>
          </p:nvPr>
        </p:nvSpPr>
        <p:spPr>
          <a:xfrm>
            <a:off x="750404" y="832747"/>
            <a:ext cx="7643192" cy="536401"/>
          </a:xfrm>
        </p:spPr>
        <p:txBody>
          <a:bodyPr/>
          <a:lstStyle/>
          <a:p>
            <a:pPr marL="514350" lvl="0" indent="-514350" algn="ctr">
              <a:buFont typeface="+mj-lt"/>
              <a:buAutoNum type="alphaUcPeriod" startAt="3"/>
            </a:pPr>
            <a:r>
              <a:rPr lang="en-US" altLang="en-US" sz="2800" b="1" dirty="0" err="1">
                <a:solidFill>
                  <a:srgbClr val="000000"/>
                </a:solidFill>
                <a:ea typeface="MS PGothic" charset="-128"/>
              </a:rPr>
              <a:t>Polysubstituted</a:t>
            </a:r>
            <a:r>
              <a:rPr lang="en-US" altLang="en-US" sz="2800" b="1" dirty="0">
                <a:solidFill>
                  <a:srgbClr val="000000"/>
                </a:solidFill>
                <a:ea typeface="MS PGothic" charset="-128"/>
              </a:rPr>
              <a:t> Benzenes</a:t>
            </a:r>
            <a:endParaRPr lang="en-US" dirty="0"/>
          </a:p>
        </p:txBody>
      </p:sp>
      <p:pic>
        <p:nvPicPr>
          <p:cNvPr id="120839" name="Picture 18" descr="I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4650" y="1628775"/>
            <a:ext cx="2952750"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7">
            <a:extLst>
              <a:ext uri="{FF2B5EF4-FFF2-40B4-BE49-F238E27FC236}">
                <a16:creationId xmlns:a16="http://schemas.microsoft.com/office/drawing/2014/main" id="{3E4A1ADC-504A-4D77-BC28-7C775CB15E75}"/>
              </a:ext>
            </a:extLst>
          </p:cNvPr>
          <p:cNvSpPr>
            <a:spLocks noGrp="1"/>
          </p:cNvSpPr>
          <p:nvPr>
            <p:ph type="body" sz="quarter" idx="13"/>
          </p:nvPr>
        </p:nvSpPr>
        <p:spPr>
          <a:xfrm>
            <a:off x="1066800" y="4346535"/>
            <a:ext cx="7354888" cy="1035812"/>
          </a:xfrm>
        </p:spPr>
        <p:txBody>
          <a:bodyPr/>
          <a:lstStyle/>
          <a:p>
            <a:pPr marL="0" indent="0" eaLnBrk="1" hangingPunct="1">
              <a:spcBef>
                <a:spcPct val="0"/>
              </a:spcBef>
              <a:spcAft>
                <a:spcPts val="2300"/>
              </a:spcAft>
              <a:buNone/>
            </a:pPr>
            <a:r>
              <a:rPr lang="en-US" altLang="en-US" sz="2400" b="1" kern="1200" dirty="0">
                <a:solidFill>
                  <a:prstClr val="black"/>
                </a:solidFill>
                <a:latin typeface="Arial" charset="0"/>
                <a:ea typeface="MS PGothic" charset="-128"/>
                <a:cs typeface="+mn-cs"/>
              </a:rPr>
              <a:t>Assign the lowest set of numbers.</a:t>
            </a:r>
          </a:p>
          <a:p>
            <a:pPr marL="0" indent="0" eaLnBrk="1" hangingPunct="1">
              <a:spcBef>
                <a:spcPct val="0"/>
              </a:spcBef>
              <a:buNone/>
            </a:pPr>
            <a:r>
              <a:rPr lang="en-US" altLang="en-US" sz="2400" b="1" kern="1200" dirty="0">
                <a:solidFill>
                  <a:prstClr val="black"/>
                </a:solidFill>
                <a:latin typeface="Arial" charset="0"/>
                <a:ea typeface="MS PGothic" charset="-128"/>
                <a:cs typeface="+mn-cs"/>
              </a:rPr>
              <a:t>Alphabetize the names of all the substituents.</a:t>
            </a:r>
          </a:p>
        </p:txBody>
      </p:sp>
      <p:sp>
        <p:nvSpPr>
          <p:cNvPr id="10" name="Text Placeholder 9">
            <a:extLst>
              <a:ext uri="{FF2B5EF4-FFF2-40B4-BE49-F238E27FC236}">
                <a16:creationId xmlns:a16="http://schemas.microsoft.com/office/drawing/2014/main" id="{7FBDC511-82A3-4AD4-BCBD-626F6F3F5E9E}"/>
              </a:ext>
            </a:extLst>
          </p:cNvPr>
          <p:cNvSpPr>
            <a:spLocks noGrp="1"/>
          </p:cNvSpPr>
          <p:nvPr>
            <p:ph type="body" sz="quarter" idx="14"/>
          </p:nvPr>
        </p:nvSpPr>
        <p:spPr>
          <a:xfrm>
            <a:off x="1958577" y="5780376"/>
            <a:ext cx="5191920" cy="536401"/>
          </a:xfrm>
        </p:spPr>
        <p:txBody>
          <a:bodyPr/>
          <a:lstStyle/>
          <a:p>
            <a:pPr marL="0" lvl="0" indent="0" algn="ctr" eaLnBrk="1" hangingPunct="1">
              <a:spcBef>
                <a:spcPct val="0"/>
              </a:spcBef>
              <a:buNone/>
            </a:pPr>
            <a:r>
              <a:rPr lang="en-US" altLang="en-US" sz="2400" b="1" kern="1200" dirty="0">
                <a:solidFill>
                  <a:prstClr val="black"/>
                </a:solidFill>
                <a:latin typeface="Arial" charset="0"/>
                <a:ea typeface="MS PGothic" charset="-128"/>
                <a:cs typeface="+mn-cs"/>
              </a:rPr>
              <a:t>4-chloro-1-ethyl-2-propylbenzene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277E9-000B-4E58-AE30-6D1A79BD1A00}"/>
              </a:ext>
            </a:extLst>
          </p:cNvPr>
          <p:cNvSpPr>
            <a:spLocks noGrp="1"/>
          </p:cNvSpPr>
          <p:nvPr>
            <p:ph type="title"/>
          </p:nvPr>
        </p:nvSpPr>
        <p:spPr>
          <a:xfrm>
            <a:off x="45720" y="242965"/>
            <a:ext cx="9052560" cy="645195"/>
          </a:xfrm>
        </p:spPr>
        <p:txBody>
          <a:bodyPr/>
          <a:lstStyle/>
          <a:p>
            <a:r>
              <a:rPr lang="en-US" altLang="en-US" sz="3100" b="1" dirty="0">
                <a:ea typeface="MS PGothic" charset="-128"/>
              </a:rPr>
              <a:t>13.10 Nomenclature of Benzene Derivatives (8)</a:t>
            </a:r>
            <a:endParaRPr lang="en-US" sz="3100" dirty="0"/>
          </a:p>
        </p:txBody>
      </p:sp>
      <p:sp>
        <p:nvSpPr>
          <p:cNvPr id="8" name="Content Placeholder 2">
            <a:extLst>
              <a:ext uri="{FF2B5EF4-FFF2-40B4-BE49-F238E27FC236}">
                <a16:creationId xmlns:a16="http://schemas.microsoft.com/office/drawing/2014/main" id="{BE924474-BB1F-4358-B3B8-4013DEFD109E}"/>
              </a:ext>
            </a:extLst>
          </p:cNvPr>
          <p:cNvSpPr>
            <a:spLocks noGrp="1"/>
          </p:cNvSpPr>
          <p:nvPr>
            <p:ph idx="1"/>
          </p:nvPr>
        </p:nvSpPr>
        <p:spPr>
          <a:xfrm>
            <a:off x="727024" y="833946"/>
            <a:ext cx="7643192" cy="587374"/>
          </a:xfrm>
        </p:spPr>
        <p:txBody>
          <a:bodyPr/>
          <a:lstStyle/>
          <a:p>
            <a:pPr marL="514350" lvl="0" indent="-514350" algn="ctr">
              <a:buFont typeface="+mj-lt"/>
              <a:buAutoNum type="alphaUcPeriod" startAt="3"/>
            </a:pPr>
            <a:r>
              <a:rPr lang="en-US" altLang="en-US" sz="2800" b="1" dirty="0" err="1">
                <a:solidFill>
                  <a:srgbClr val="000000"/>
                </a:solidFill>
                <a:ea typeface="MS PGothic" charset="-128"/>
              </a:rPr>
              <a:t>Polysubstituted</a:t>
            </a:r>
            <a:r>
              <a:rPr lang="en-US" altLang="en-US" sz="2800" b="1" dirty="0">
                <a:solidFill>
                  <a:srgbClr val="000000"/>
                </a:solidFill>
                <a:ea typeface="MS PGothic" charset="-128"/>
              </a:rPr>
              <a:t> Benzenes</a:t>
            </a:r>
            <a:endParaRPr lang="en-US" dirty="0"/>
          </a:p>
        </p:txBody>
      </p:sp>
      <p:pic>
        <p:nvPicPr>
          <p:cNvPr id="122887" name="Picture 11" descr="NH2 group on benzene ring is named as aniline. There are two Cl groups, on C2 and C5. When two same substituents are present, di is added before the name of the substitu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9738" y="1557338"/>
            <a:ext cx="260032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7">
            <a:extLst>
              <a:ext uri="{FF2B5EF4-FFF2-40B4-BE49-F238E27FC236}">
                <a16:creationId xmlns:a16="http://schemas.microsoft.com/office/drawing/2014/main" id="{B4CD4354-865A-4637-ACF4-BCD8FA360331}"/>
              </a:ext>
            </a:extLst>
          </p:cNvPr>
          <p:cNvSpPr>
            <a:spLocks noGrp="1"/>
          </p:cNvSpPr>
          <p:nvPr>
            <p:ph type="body" sz="quarter" idx="13"/>
          </p:nvPr>
        </p:nvSpPr>
        <p:spPr>
          <a:xfrm>
            <a:off x="646113" y="4358480"/>
            <a:ext cx="7886327" cy="2010235"/>
          </a:xfrm>
        </p:spPr>
        <p:txBody>
          <a:bodyPr/>
          <a:lstStyle/>
          <a:p>
            <a:pPr marL="0" indent="0" eaLnBrk="1" hangingPunct="1">
              <a:spcBef>
                <a:spcPct val="0"/>
              </a:spcBef>
              <a:spcAft>
                <a:spcPts val="500"/>
              </a:spcAft>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Name the molecule as a derivative of the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common root aniline</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t>
            </a:r>
          </a:p>
          <a:p>
            <a:pPr marL="0" indent="0" eaLnBrk="1" hangingPunct="1">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Assign the </a:t>
            </a:r>
            <a:r>
              <a:rPr lang="en-US" altLang="en-US" sz="2400" b="1" i="0" kern="1200" dirty="0">
                <a:solidFill>
                  <a:srgbClr val="3366FF"/>
                </a:solidFill>
                <a:latin typeface="Arial" panose="020B0604020202020204" pitchFamily="34" charset="0"/>
                <a:ea typeface="MS PGothic" charset="-128"/>
                <a:cs typeface="Arial" panose="020B0604020202020204" pitchFamily="34" charset="0"/>
              </a:rPr>
              <a:t>NH</a:t>
            </a:r>
            <a:r>
              <a:rPr lang="en-US" altLang="en-US" sz="2400" b="1" i="0" kern="1200" baseline="-25000" dirty="0">
                <a:solidFill>
                  <a:srgbClr val="3366FF"/>
                </a:solidFill>
                <a:latin typeface="Arial" panose="020B0604020202020204" pitchFamily="34" charset="0"/>
                <a:ea typeface="MS PGothic" charset="-128"/>
                <a:cs typeface="Arial" panose="020B0604020202020204" pitchFamily="34" charset="0"/>
              </a:rPr>
              <a:t>2</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 group to position 1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and then assign the lowest possible set of numbers to the other groups.</a:t>
            </a:r>
          </a:p>
        </p:txBody>
      </p:sp>
      <p:sp>
        <p:nvSpPr>
          <p:cNvPr id="10" name="Text Placeholder 9">
            <a:extLst>
              <a:ext uri="{FF2B5EF4-FFF2-40B4-BE49-F238E27FC236}">
                <a16:creationId xmlns:a16="http://schemas.microsoft.com/office/drawing/2014/main" id="{0282C7A1-5C94-4D8E-8D29-719DBDF9B0D2}"/>
              </a:ext>
            </a:extLst>
          </p:cNvPr>
          <p:cNvSpPr>
            <a:spLocks noGrp="1"/>
          </p:cNvSpPr>
          <p:nvPr>
            <p:ph type="body" sz="quarter" idx="14"/>
          </p:nvPr>
        </p:nvSpPr>
        <p:spPr>
          <a:xfrm>
            <a:off x="2482324" y="6179159"/>
            <a:ext cx="4151642" cy="360363"/>
          </a:xfrm>
        </p:spPr>
        <p:txBody>
          <a:bodyPr/>
          <a:lstStyle/>
          <a:p>
            <a:pPr marL="0" lvl="0" indent="0" algn="ctr" eaLnBrk="1" hangingPunct="1">
              <a:spcBef>
                <a:spcPct val="0"/>
              </a:spcBef>
              <a:buNone/>
            </a:pPr>
            <a:r>
              <a:rPr lang="en-US" altLang="en-US" sz="2400" b="1" kern="1200" dirty="0">
                <a:solidFill>
                  <a:prstClr val="black"/>
                </a:solidFill>
                <a:latin typeface="Arial" charset="0"/>
                <a:ea typeface="MS PGothic" charset="-128"/>
                <a:cs typeface="+mn-cs"/>
              </a:rPr>
              <a:t>2,5-dichloroaniline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34906" y="260648"/>
            <a:ext cx="8874189" cy="709714"/>
          </a:xfrm>
        </p:spPr>
        <p:txBody>
          <a:bodyPr/>
          <a:lstStyle/>
          <a:p>
            <a:pPr eaLnBrk="1" hangingPunct="1"/>
            <a:r>
              <a:rPr lang="en-US" altLang="en-US" sz="3100" b="1" dirty="0">
                <a:ea typeface="MS PGothic" charset="-128"/>
              </a:rPr>
              <a:t>13.2	Nomenclature of Alkenes and Alkynes (1)</a:t>
            </a:r>
          </a:p>
        </p:txBody>
      </p:sp>
      <p:sp>
        <p:nvSpPr>
          <p:cNvPr id="3" name="Content Placeholder 2">
            <a:extLst>
              <a:ext uri="{FF2B5EF4-FFF2-40B4-BE49-F238E27FC236}">
                <a16:creationId xmlns:a16="http://schemas.microsoft.com/office/drawing/2014/main" id="{A43FDBB1-4C6A-4C6E-848E-22F06403B137}"/>
              </a:ext>
            </a:extLst>
          </p:cNvPr>
          <p:cNvSpPr>
            <a:spLocks noGrp="1"/>
          </p:cNvSpPr>
          <p:nvPr>
            <p:ph idx="1"/>
          </p:nvPr>
        </p:nvSpPr>
        <p:spPr>
          <a:xfrm>
            <a:off x="1835101" y="1102743"/>
            <a:ext cx="5476875" cy="401410"/>
          </a:xfrm>
        </p:spPr>
        <p:txBody>
          <a:bodyPr/>
          <a:lstStyle/>
          <a:p>
            <a:pPr marL="0" lvl="0" indent="0" eaLnBrk="1" hangingPunct="1">
              <a:spcBef>
                <a:spcPct val="0"/>
              </a:spcBef>
              <a:buNone/>
              <a:defRPr/>
            </a:pPr>
            <a:r>
              <a:rPr lang="en-US" sz="2400" b="1" kern="1200" dirty="0">
                <a:solidFill>
                  <a:prstClr val="white"/>
                </a:solidFill>
                <a:ea typeface="+mn-ea"/>
                <a:cs typeface="+mn-cs"/>
              </a:rPr>
              <a:t>HOW TO Name an Alkene or Alkyne</a:t>
            </a:r>
          </a:p>
        </p:txBody>
      </p:sp>
      <p:sp>
        <p:nvSpPr>
          <p:cNvPr id="4" name="Content Placeholder 3">
            <a:extLst>
              <a:ext uri="{FF2B5EF4-FFF2-40B4-BE49-F238E27FC236}">
                <a16:creationId xmlns:a16="http://schemas.microsoft.com/office/drawing/2014/main" id="{5A7F871B-C836-4CCB-9246-A1A1FC51CF73}"/>
              </a:ext>
            </a:extLst>
          </p:cNvPr>
          <p:cNvSpPr>
            <a:spLocks noGrp="1"/>
          </p:cNvSpPr>
          <p:nvPr>
            <p:ph sz="quarter" idx="13"/>
          </p:nvPr>
        </p:nvSpPr>
        <p:spPr>
          <a:xfrm>
            <a:off x="846251" y="1883683"/>
            <a:ext cx="1677195" cy="444610"/>
          </a:xfrm>
        </p:spPr>
        <p:txBody>
          <a:bodyPr/>
          <a:lstStyle/>
          <a:p>
            <a:pPr marL="0" lvl="0" indent="0" eaLnBrk="1" hangingPunct="1">
              <a:spcBef>
                <a:spcPct val="0"/>
              </a:spcBef>
              <a:buNone/>
              <a:defRPr/>
            </a:pPr>
            <a:r>
              <a:rPr lang="en-US" sz="2400" b="1" kern="1200" dirty="0">
                <a:solidFill>
                  <a:prstClr val="white"/>
                </a:solidFill>
                <a:ea typeface="+mn-ea"/>
                <a:cs typeface="+mn-cs"/>
              </a:rPr>
              <a:t>Example</a:t>
            </a:r>
          </a:p>
        </p:txBody>
      </p:sp>
      <p:sp>
        <p:nvSpPr>
          <p:cNvPr id="5" name="Content Placeholder 4">
            <a:extLst>
              <a:ext uri="{FF2B5EF4-FFF2-40B4-BE49-F238E27FC236}">
                <a16:creationId xmlns:a16="http://schemas.microsoft.com/office/drawing/2014/main" id="{A5B6FB06-62EA-48D0-8B5D-AC4323CC4297}"/>
              </a:ext>
            </a:extLst>
          </p:cNvPr>
          <p:cNvSpPr>
            <a:spLocks noGrp="1"/>
          </p:cNvSpPr>
          <p:nvPr>
            <p:ph sz="quarter" idx="14"/>
          </p:nvPr>
        </p:nvSpPr>
        <p:spPr>
          <a:xfrm>
            <a:off x="2360954" y="1668235"/>
            <a:ext cx="5476875" cy="897165"/>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Give the IUPAC name of each alkene and alkyne.</a:t>
            </a:r>
          </a:p>
        </p:txBody>
      </p:sp>
      <p:pic>
        <p:nvPicPr>
          <p:cNvPr id="14347" name="Picture 20" descr="(a) A chain of four carbon atoms with a double bond between C1 and C2  with methyl group attached to C3. Enough hydrogens are added to make total four bonds around each carbon. (b) A chain of six carbon atoms with triple bond between C2 and C3 with ethyl group on C4. Enough hydrogens are added to make total four bonds around each carb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3775" y="2492375"/>
            <a:ext cx="547687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9385B304-D49B-4D4A-841F-6974534117F4}"/>
              </a:ext>
            </a:extLst>
          </p:cNvPr>
          <p:cNvSpPr>
            <a:spLocks noGrp="1"/>
          </p:cNvSpPr>
          <p:nvPr>
            <p:ph sz="quarter" idx="15"/>
          </p:nvPr>
        </p:nvSpPr>
        <p:spPr>
          <a:xfrm>
            <a:off x="862580" y="3936211"/>
            <a:ext cx="1399357" cy="497451"/>
          </a:xfrm>
        </p:spPr>
        <p:txBody>
          <a:bodyPr/>
          <a:lstStyle/>
          <a:p>
            <a:pPr marL="0" lvl="0" indent="0" eaLnBrk="1" hangingPunct="1">
              <a:spcBef>
                <a:spcPct val="0"/>
              </a:spcBef>
              <a:buNone/>
              <a:defRPr/>
            </a:pPr>
            <a:r>
              <a:rPr lang="en-US" sz="2400" b="1" kern="1200" dirty="0">
                <a:solidFill>
                  <a:prstClr val="white"/>
                </a:solidFill>
                <a:ea typeface="+mn-ea"/>
                <a:cs typeface="+mn-cs"/>
              </a:rPr>
              <a:t>Step [1]</a:t>
            </a:r>
          </a:p>
        </p:txBody>
      </p:sp>
      <p:sp>
        <p:nvSpPr>
          <p:cNvPr id="7" name="Content Placeholder 6">
            <a:extLst>
              <a:ext uri="{FF2B5EF4-FFF2-40B4-BE49-F238E27FC236}">
                <a16:creationId xmlns:a16="http://schemas.microsoft.com/office/drawing/2014/main" id="{11812C37-3A60-41EE-AC15-26D535CD8BFA}"/>
              </a:ext>
            </a:extLst>
          </p:cNvPr>
          <p:cNvSpPr>
            <a:spLocks noGrp="1"/>
          </p:cNvSpPr>
          <p:nvPr>
            <p:ph sz="quarter" idx="16"/>
          </p:nvPr>
        </p:nvSpPr>
        <p:spPr>
          <a:xfrm>
            <a:off x="2263775" y="3801951"/>
            <a:ext cx="6151563" cy="818176"/>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Find the longest chain that contains both C atoms of the double or triple bond.</a:t>
            </a:r>
          </a:p>
        </p:txBody>
      </p:sp>
      <p:pic>
        <p:nvPicPr>
          <p:cNvPr id="7179" name="Picture 19" descr="13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9538" y="4941888"/>
            <a:ext cx="26638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8" descr="13_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8763" y="4919663"/>
            <a:ext cx="27622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20330-F10D-4811-81C8-962B7A6C3C1F}"/>
              </a:ext>
            </a:extLst>
          </p:cNvPr>
          <p:cNvSpPr>
            <a:spLocks noGrp="1"/>
          </p:cNvSpPr>
          <p:nvPr>
            <p:ph type="title"/>
          </p:nvPr>
        </p:nvSpPr>
        <p:spPr>
          <a:xfrm>
            <a:off x="-12538" y="313065"/>
            <a:ext cx="9143086" cy="533219"/>
          </a:xfrm>
        </p:spPr>
        <p:txBody>
          <a:bodyPr/>
          <a:lstStyle/>
          <a:p>
            <a:r>
              <a:rPr lang="en-US" altLang="en-US" sz="3100" b="1" dirty="0">
                <a:ea typeface="MS PGothic" charset="-128"/>
              </a:rPr>
              <a:t>13.10 Nomenclature of Benzene Derivatives (9)</a:t>
            </a:r>
            <a:endParaRPr lang="en-US" sz="3100" dirty="0"/>
          </a:p>
        </p:txBody>
      </p:sp>
      <p:sp>
        <p:nvSpPr>
          <p:cNvPr id="5" name="Content Placeholder 2">
            <a:extLst>
              <a:ext uri="{FF2B5EF4-FFF2-40B4-BE49-F238E27FC236}">
                <a16:creationId xmlns:a16="http://schemas.microsoft.com/office/drawing/2014/main" id="{52BFB55F-DC23-4D6F-B7AA-BEDC1CCAA819}"/>
              </a:ext>
            </a:extLst>
          </p:cNvPr>
          <p:cNvSpPr>
            <a:spLocks noGrp="1"/>
          </p:cNvSpPr>
          <p:nvPr>
            <p:ph sz="half" idx="1"/>
          </p:nvPr>
        </p:nvSpPr>
        <p:spPr>
          <a:xfrm>
            <a:off x="305927" y="832283"/>
            <a:ext cx="8672416" cy="571500"/>
          </a:xfrm>
        </p:spPr>
        <p:txBody>
          <a:bodyPr/>
          <a:lstStyle/>
          <a:p>
            <a:pPr marL="401638" lvl="0" indent="-401638">
              <a:buFont typeface="+mj-lt"/>
              <a:buAutoNum type="alphaUcPeriod" startAt="4"/>
              <a:tabLst>
                <a:tab pos="401638" algn="l"/>
              </a:tabLst>
            </a:pPr>
            <a:r>
              <a:rPr lang="en-US" altLang="en-US" sz="2800" b="1" dirty="0">
                <a:solidFill>
                  <a:srgbClr val="000000"/>
                </a:solidFill>
                <a:ea typeface="MS PGothic" charset="-128"/>
              </a:rPr>
              <a:t>Aromatic Compounds with More than One Ring</a:t>
            </a:r>
            <a:endParaRPr lang="en-US" dirty="0"/>
          </a:p>
        </p:txBody>
      </p:sp>
      <p:pic>
        <p:nvPicPr>
          <p:cNvPr id="124932" name="Picture 14" descr="Naphthalene has two benzene rings joined together. Anthracene has three benzene rings joined together. Phenanthrene also has three fused benzene rings with one ring oriented different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1725" y="1562100"/>
            <a:ext cx="5008563" cy="44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31070F-9474-429E-9612-874268967C44}"/>
              </a:ext>
            </a:extLst>
          </p:cNvPr>
          <p:cNvSpPr>
            <a:spLocks noGrp="1"/>
          </p:cNvSpPr>
          <p:nvPr>
            <p:ph type="title"/>
          </p:nvPr>
        </p:nvSpPr>
        <p:spPr>
          <a:xfrm>
            <a:off x="204057" y="274638"/>
            <a:ext cx="8735887" cy="1143000"/>
          </a:xfrm>
        </p:spPr>
        <p:txBody>
          <a:bodyPr/>
          <a:lstStyle/>
          <a:p>
            <a:r>
              <a:rPr lang="en-US" altLang="en-US" sz="3200" b="1" dirty="0">
                <a:ea typeface="MS PGothic" charset="-128"/>
              </a:rPr>
              <a:t>13.11 Focus on Health and Medicine</a:t>
            </a:r>
            <a:br>
              <a:rPr lang="en-US" altLang="en-US" b="1" dirty="0">
                <a:ea typeface="MS PGothic" charset="-128"/>
              </a:rPr>
            </a:br>
            <a:r>
              <a:rPr lang="en-US" altLang="en-US" sz="2800" b="1" dirty="0">
                <a:ea typeface="MS PGothic" charset="-128"/>
              </a:rPr>
              <a:t>Aromatic Drugs, Sunscreens, and Carcinogens (1)</a:t>
            </a:r>
            <a:endParaRPr lang="en-US" sz="2800" dirty="0"/>
          </a:p>
        </p:txBody>
      </p:sp>
      <p:sp>
        <p:nvSpPr>
          <p:cNvPr id="10" name="Content Placeholder 2">
            <a:extLst>
              <a:ext uri="{FF2B5EF4-FFF2-40B4-BE49-F238E27FC236}">
                <a16:creationId xmlns:a16="http://schemas.microsoft.com/office/drawing/2014/main" id="{171739E9-D463-4E59-90DF-7D79731DCD15}"/>
              </a:ext>
            </a:extLst>
          </p:cNvPr>
          <p:cNvSpPr>
            <a:spLocks noGrp="1"/>
          </p:cNvSpPr>
          <p:nvPr>
            <p:ph sz="half" idx="1"/>
          </p:nvPr>
        </p:nvSpPr>
        <p:spPr>
          <a:xfrm>
            <a:off x="1041292" y="1565709"/>
            <a:ext cx="6915084" cy="864096"/>
          </a:xfrm>
        </p:spPr>
        <p:txBody>
          <a:bodyPr/>
          <a:lstStyle/>
          <a:p>
            <a:pPr marL="0" indent="0" eaLnBrk="1" hangingPunct="1">
              <a:spcBef>
                <a:spcPct val="0"/>
              </a:spcBef>
              <a:buNone/>
            </a:pPr>
            <a:r>
              <a:rPr lang="en-US" altLang="en-US" sz="2400" b="1" kern="1200" dirty="0">
                <a:solidFill>
                  <a:prstClr val="black"/>
                </a:solidFill>
                <a:latin typeface="Arial" charset="0"/>
                <a:ea typeface="MS PGothic" charset="-128"/>
                <a:cs typeface="+mn-cs"/>
              </a:rPr>
              <a:t>Some common drugs that contain benzene rings are:</a:t>
            </a:r>
          </a:p>
        </p:txBody>
      </p:sp>
      <p:pic>
        <p:nvPicPr>
          <p:cNvPr id="126981" name="Picture 1" descr="Many widely used drugs like analgesic aceta-minophen, the antidepressant sertraline, and the antihistamine loratadine contain an aromatic ring. These drugs are better known by their trade names Tylenol, Zoloft, and Claritin, respectively."/>
          <p:cNvPicPr>
            <a:picLocks noChangeAspect="1"/>
          </p:cNvPicPr>
          <p:nvPr/>
        </p:nvPicPr>
        <p:blipFill rotWithShape="1">
          <a:blip r:embed="rId3">
            <a:extLst>
              <a:ext uri="{28A0092B-C50C-407E-A947-70E740481C1C}">
                <a14:useLocalDpi xmlns:a14="http://schemas.microsoft.com/office/drawing/2010/main" val="0"/>
              </a:ext>
            </a:extLst>
          </a:blip>
          <a:srcRect b="5463"/>
          <a:stretch/>
        </p:blipFill>
        <p:spPr bwMode="auto">
          <a:xfrm>
            <a:off x="3119438" y="2555875"/>
            <a:ext cx="2905125" cy="3753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3">
            <a:extLst>
              <a:ext uri="{FF2B5EF4-FFF2-40B4-BE49-F238E27FC236}">
                <a16:creationId xmlns:a16="http://schemas.microsoft.com/office/drawing/2014/main" id="{33EDCD79-E0D8-4294-966F-60B2E6FA4EA4}"/>
              </a:ext>
            </a:extLst>
          </p:cNvPr>
          <p:cNvSpPr>
            <a:spLocks noGrp="1"/>
          </p:cNvSpPr>
          <p:nvPr>
            <p:ph sz="quarter" idx="2"/>
          </p:nvPr>
        </p:nvSpPr>
        <p:spPr>
          <a:xfrm>
            <a:off x="3419872" y="6309320"/>
            <a:ext cx="2507877" cy="287163"/>
          </a:xfrm>
        </p:spPr>
        <p:txBody>
          <a:bodyPr/>
          <a:lstStyle/>
          <a:p>
            <a:pPr marL="0" lvl="0" indent="0">
              <a:buNone/>
            </a:pPr>
            <a:r>
              <a:rPr lang="en-US" sz="600" dirty="0"/>
              <a:t>(top): ©McGraw-Hill Education/John Thoeming, photographer; (middle): ©Rob Walls/ Alamy; (bottom): ©Picture Partners/Alamy</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19503-2610-48A9-A96D-3B6F0B2BF59D}"/>
              </a:ext>
            </a:extLst>
          </p:cNvPr>
          <p:cNvSpPr>
            <a:spLocks noGrp="1"/>
          </p:cNvSpPr>
          <p:nvPr>
            <p:ph type="title"/>
          </p:nvPr>
        </p:nvSpPr>
        <p:spPr>
          <a:xfrm>
            <a:off x="204057" y="274638"/>
            <a:ext cx="8735887" cy="1143000"/>
          </a:xfrm>
        </p:spPr>
        <p:txBody>
          <a:bodyPr/>
          <a:lstStyle/>
          <a:p>
            <a:r>
              <a:rPr lang="en-US" altLang="en-US" sz="3200" b="1" dirty="0">
                <a:ea typeface="MS PGothic" charset="-128"/>
              </a:rPr>
              <a:t>13.11 Focus on Health and Medicine</a:t>
            </a:r>
            <a:br>
              <a:rPr lang="en-US" altLang="en-US" b="1" dirty="0">
                <a:ea typeface="MS PGothic" charset="-128"/>
              </a:rPr>
            </a:br>
            <a:r>
              <a:rPr lang="en-US" altLang="en-US" sz="2800" b="1" dirty="0">
                <a:ea typeface="MS PGothic" charset="-128"/>
              </a:rPr>
              <a:t>Aromatic Drugs, Sunscreens, and Carcinogens (2)</a:t>
            </a:r>
            <a:endParaRPr lang="en-US" sz="2800" dirty="0"/>
          </a:p>
        </p:txBody>
      </p:sp>
      <p:sp>
        <p:nvSpPr>
          <p:cNvPr id="9" name="Content Placeholder 2">
            <a:extLst>
              <a:ext uri="{FF2B5EF4-FFF2-40B4-BE49-F238E27FC236}">
                <a16:creationId xmlns:a16="http://schemas.microsoft.com/office/drawing/2014/main" id="{C04EA374-B6D5-4C7A-B8F9-0DB341B7FE86}"/>
              </a:ext>
            </a:extLst>
          </p:cNvPr>
          <p:cNvSpPr>
            <a:spLocks noGrp="1"/>
          </p:cNvSpPr>
          <p:nvPr>
            <p:ph sz="half" idx="1"/>
          </p:nvPr>
        </p:nvSpPr>
        <p:spPr>
          <a:xfrm>
            <a:off x="1065213" y="1417639"/>
            <a:ext cx="7194550" cy="461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indent="0" eaLnBrk="1" hangingPunct="1">
              <a:spcBef>
                <a:spcPct val="0"/>
              </a:spcBef>
              <a:buNone/>
            </a:pPr>
            <a:r>
              <a:rPr lang="en-US" altLang="en-US" sz="2400" b="1" kern="1200" dirty="0">
                <a:solidFill>
                  <a:prstClr val="black"/>
                </a:solidFill>
                <a:latin typeface="Arial" charset="0"/>
                <a:ea typeface="MS PGothic" charset="-128"/>
                <a:cs typeface="+mn-cs"/>
              </a:rPr>
              <a:t>A common sunscreen used contains benzene:</a:t>
            </a:r>
          </a:p>
        </p:txBody>
      </p:sp>
      <p:pic>
        <p:nvPicPr>
          <p:cNvPr id="129030" name="Picture 13" descr="Structure of p-aminobenzoic acid PABA contains a benzene ring with amino and carboxylic acid groups on para pos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2525" y="2079625"/>
            <a:ext cx="246380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3">
            <a:extLst>
              <a:ext uri="{FF2B5EF4-FFF2-40B4-BE49-F238E27FC236}">
                <a16:creationId xmlns:a16="http://schemas.microsoft.com/office/drawing/2014/main" id="{3FD0EC2D-7823-42FA-BD9B-D520792DBB77}"/>
              </a:ext>
            </a:extLst>
          </p:cNvPr>
          <p:cNvSpPr>
            <a:spLocks noGrp="1"/>
          </p:cNvSpPr>
          <p:nvPr>
            <p:ph sz="half" idx="2"/>
          </p:nvPr>
        </p:nvSpPr>
        <p:spPr>
          <a:xfrm>
            <a:off x="958571" y="3810000"/>
            <a:ext cx="7621587" cy="83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indent="0" eaLnBrk="1" hangingPunct="1">
              <a:spcBef>
                <a:spcPct val="0"/>
              </a:spcBef>
              <a:buNone/>
              <a:tabLst>
                <a:tab pos="234950" algn="l"/>
              </a:tabLst>
            </a:pPr>
            <a:r>
              <a:rPr lang="en-US" altLang="en-US" sz="2400" b="1" kern="1200" dirty="0">
                <a:solidFill>
                  <a:prstClr val="black"/>
                </a:solidFill>
                <a:latin typeface="Arial" charset="0"/>
                <a:ea typeface="MS PGothic" charset="-128"/>
                <a:cs typeface="+mn-cs"/>
              </a:rPr>
              <a:t>A common environmental pollutant that is a potential carcinogen has several benzene rings:</a:t>
            </a:r>
          </a:p>
        </p:txBody>
      </p:sp>
      <p:pic>
        <p:nvPicPr>
          <p:cNvPr id="129031" name="Picture 16" descr="Structure of polycyclic aromatic hydrocarbons (PAHs). Benzo[ alpha ]pyrene, a PAH shows five benzene rings joined togeth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4972050"/>
            <a:ext cx="27082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FC454-B1F9-456D-9B6E-6F5635A84F92}"/>
              </a:ext>
            </a:extLst>
          </p:cNvPr>
          <p:cNvSpPr>
            <a:spLocks noGrp="1"/>
          </p:cNvSpPr>
          <p:nvPr>
            <p:ph type="title"/>
          </p:nvPr>
        </p:nvSpPr>
        <p:spPr>
          <a:xfrm>
            <a:off x="45720" y="316976"/>
            <a:ext cx="9052560" cy="645195"/>
          </a:xfrm>
        </p:spPr>
        <p:txBody>
          <a:bodyPr/>
          <a:lstStyle/>
          <a:p>
            <a:r>
              <a:rPr lang="en-US" altLang="en-US" sz="3200" b="1" dirty="0">
                <a:ea typeface="MS PGothic" charset="-128"/>
              </a:rPr>
              <a:t>13.13 Reactions of Aromatic Compounds (1)</a:t>
            </a:r>
            <a:endParaRPr lang="en-US" sz="3200" dirty="0"/>
          </a:p>
        </p:txBody>
      </p:sp>
      <p:sp>
        <p:nvSpPr>
          <p:cNvPr id="9" name="Content Placeholder 2">
            <a:extLst>
              <a:ext uri="{FF2B5EF4-FFF2-40B4-BE49-F238E27FC236}">
                <a16:creationId xmlns:a16="http://schemas.microsoft.com/office/drawing/2014/main" id="{0F92C3EF-9AA1-421D-A3DF-257A70ACAA5B}"/>
              </a:ext>
            </a:extLst>
          </p:cNvPr>
          <p:cNvSpPr>
            <a:spLocks noGrp="1"/>
          </p:cNvSpPr>
          <p:nvPr>
            <p:ph idx="1"/>
          </p:nvPr>
        </p:nvSpPr>
        <p:spPr>
          <a:xfrm>
            <a:off x="788378" y="1182591"/>
            <a:ext cx="7643192" cy="1670692"/>
          </a:xfrm>
        </p:spPr>
        <p:txBody>
          <a:bodyPr/>
          <a:lstStyle/>
          <a:p>
            <a:pPr marL="0" indent="0" eaLnBrk="1" hangingPunct="1">
              <a:spcBef>
                <a:spcPct val="0"/>
              </a:spcBef>
              <a:spcAft>
                <a:spcPts val="500"/>
              </a:spcAft>
              <a:buNone/>
            </a:pPr>
            <a:r>
              <a:rPr lang="en-US" altLang="en-US" sz="2400" b="1" kern="1200" dirty="0">
                <a:solidFill>
                  <a:prstClr val="black"/>
                </a:solidFill>
                <a:latin typeface="Arial" charset="0"/>
                <a:ea typeface="MS PGothic" charset="-128"/>
                <a:cs typeface="+mn-cs"/>
              </a:rPr>
              <a:t>Aromatic compounds undergo </a:t>
            </a:r>
            <a:r>
              <a:rPr lang="en-US" altLang="en-US" sz="2400" b="1" kern="1200" dirty="0">
                <a:solidFill>
                  <a:srgbClr val="3366FF"/>
                </a:solidFill>
                <a:latin typeface="Arial" charset="0"/>
                <a:ea typeface="MS PGothic" charset="-128"/>
                <a:cs typeface="+mn-cs"/>
              </a:rPr>
              <a:t>substitution reactions</a:t>
            </a:r>
            <a:r>
              <a:rPr lang="en-US" altLang="en-US" sz="2400" b="1" kern="1200" dirty="0">
                <a:solidFill>
                  <a:prstClr val="black"/>
                </a:solidFill>
                <a:latin typeface="Arial" charset="0"/>
                <a:ea typeface="MS PGothic" charset="-128"/>
                <a:cs typeface="+mn-cs"/>
              </a:rPr>
              <a:t> primarily.</a:t>
            </a:r>
          </a:p>
          <a:p>
            <a:pPr marL="0" indent="0" eaLnBrk="1" hangingPunct="1">
              <a:spcBef>
                <a:spcPct val="0"/>
              </a:spcBef>
              <a:buNone/>
            </a:pPr>
            <a:r>
              <a:rPr lang="en-US" altLang="en-US" sz="2400" b="1" kern="1200" dirty="0">
                <a:solidFill>
                  <a:prstClr val="black"/>
                </a:solidFill>
                <a:latin typeface="Arial" charset="0"/>
                <a:ea typeface="MS PGothic" charset="-128"/>
                <a:cs typeface="+mn-cs"/>
              </a:rPr>
              <a:t>Substitution is a reaction in which </a:t>
            </a:r>
            <a:r>
              <a:rPr lang="en-US" altLang="en-US" sz="2400" b="1" kern="1200" dirty="0">
                <a:solidFill>
                  <a:srgbClr val="3366FF"/>
                </a:solidFill>
                <a:latin typeface="Arial" charset="0"/>
                <a:ea typeface="MS PGothic" charset="-128"/>
                <a:cs typeface="+mn-cs"/>
              </a:rPr>
              <a:t>an atom is replaced by another atom</a:t>
            </a:r>
            <a:r>
              <a:rPr lang="en-US" altLang="en-US" sz="2400" b="1" kern="1200" dirty="0">
                <a:solidFill>
                  <a:prstClr val="black"/>
                </a:solidFill>
                <a:latin typeface="Arial" charset="0"/>
                <a:ea typeface="MS PGothic" charset="-128"/>
                <a:cs typeface="+mn-cs"/>
              </a:rPr>
              <a:t> or group of atoms.</a:t>
            </a:r>
          </a:p>
        </p:txBody>
      </p:sp>
      <p:pic>
        <p:nvPicPr>
          <p:cNvPr id="131079" name="Picture 12" descr="Illustration of substitution reactions in aromatic compounds: , a hydrogen atom on a benzene ring is replaced by another atom X of XY keeping the stable aromatic ring intac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825" y="3068638"/>
            <a:ext cx="68643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7">
            <a:extLst>
              <a:ext uri="{FF2B5EF4-FFF2-40B4-BE49-F238E27FC236}">
                <a16:creationId xmlns:a16="http://schemas.microsoft.com/office/drawing/2014/main" id="{A43927B0-B315-40E5-A8DF-85BABA2F85CE}"/>
              </a:ext>
            </a:extLst>
          </p:cNvPr>
          <p:cNvSpPr>
            <a:spLocks noGrp="1"/>
          </p:cNvSpPr>
          <p:nvPr>
            <p:ph type="body" sz="quarter" idx="13"/>
          </p:nvPr>
        </p:nvSpPr>
        <p:spPr>
          <a:xfrm>
            <a:off x="798512" y="5638800"/>
            <a:ext cx="7633057" cy="792163"/>
          </a:xfrm>
        </p:spPr>
        <p:txBody>
          <a:bodyPr/>
          <a:lstStyle/>
          <a:p>
            <a:pPr marL="0" indent="0" eaLnBrk="1" hangingPunct="1">
              <a:spcBef>
                <a:spcPct val="0"/>
              </a:spcBef>
              <a:buNone/>
            </a:pPr>
            <a:r>
              <a:rPr lang="en-US" altLang="en-US" sz="2400" b="1" kern="1200" dirty="0">
                <a:solidFill>
                  <a:prstClr val="black"/>
                </a:solidFill>
                <a:latin typeface="Arial" charset="0"/>
                <a:ea typeface="MS PGothic" charset="-128"/>
                <a:cs typeface="+mn-cs"/>
              </a:rPr>
              <a:t>Substitution of H by X keeps the stable aromatic ring intact.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6206D-F902-4686-9278-DC9AF5A075A4}"/>
              </a:ext>
            </a:extLst>
          </p:cNvPr>
          <p:cNvSpPr>
            <a:spLocks noGrp="1"/>
          </p:cNvSpPr>
          <p:nvPr>
            <p:ph type="title"/>
          </p:nvPr>
        </p:nvSpPr>
        <p:spPr>
          <a:xfrm>
            <a:off x="45720" y="314789"/>
            <a:ext cx="9052560" cy="586541"/>
          </a:xfrm>
        </p:spPr>
        <p:txBody>
          <a:bodyPr/>
          <a:lstStyle/>
          <a:p>
            <a:r>
              <a:rPr lang="en-US" altLang="en-US" sz="3200" b="1" dirty="0">
                <a:ea typeface="MS PGothic" charset="-128"/>
              </a:rPr>
              <a:t>13.13 Reactions of Aromatic Compounds (2)</a:t>
            </a:r>
            <a:endParaRPr lang="en-US" sz="3200" dirty="0"/>
          </a:p>
        </p:txBody>
      </p:sp>
      <p:sp>
        <p:nvSpPr>
          <p:cNvPr id="8" name="Content Placeholder 2">
            <a:extLst>
              <a:ext uri="{FF2B5EF4-FFF2-40B4-BE49-F238E27FC236}">
                <a16:creationId xmlns:a16="http://schemas.microsoft.com/office/drawing/2014/main" id="{C2AC7AA3-EF0B-4B9C-8245-B06B8E0D49BB}"/>
              </a:ext>
            </a:extLst>
          </p:cNvPr>
          <p:cNvSpPr>
            <a:spLocks noGrp="1"/>
          </p:cNvSpPr>
          <p:nvPr>
            <p:ph sz="half" idx="1"/>
          </p:nvPr>
        </p:nvSpPr>
        <p:spPr>
          <a:xfrm>
            <a:off x="1877261" y="806490"/>
            <a:ext cx="5338936" cy="4910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514350" lvl="0" indent="-514350" algn="ctr">
              <a:buFont typeface="+mj-lt"/>
              <a:buAutoNum type="alphaUcPeriod"/>
            </a:pPr>
            <a:r>
              <a:rPr lang="en-US" altLang="en-US" b="1" dirty="0">
                <a:solidFill>
                  <a:srgbClr val="000000"/>
                </a:solidFill>
                <a:ea typeface="MS PGothic" charset="-128"/>
              </a:rPr>
              <a:t>Chlorination and DDT</a:t>
            </a:r>
            <a:endParaRPr lang="en-US" dirty="0"/>
          </a:p>
        </p:txBody>
      </p:sp>
      <p:sp>
        <p:nvSpPr>
          <p:cNvPr id="9" name="Content Placeholder 3">
            <a:extLst>
              <a:ext uri="{FF2B5EF4-FFF2-40B4-BE49-F238E27FC236}">
                <a16:creationId xmlns:a16="http://schemas.microsoft.com/office/drawing/2014/main" id="{2CDA555A-7E4C-4A20-92DD-72BD79C30055}"/>
              </a:ext>
            </a:extLst>
          </p:cNvPr>
          <p:cNvSpPr>
            <a:spLocks noGrp="1"/>
          </p:cNvSpPr>
          <p:nvPr>
            <p:ph sz="half" idx="2"/>
          </p:nvPr>
        </p:nvSpPr>
        <p:spPr>
          <a:xfrm>
            <a:off x="1066801" y="1436469"/>
            <a:ext cx="6313512" cy="8248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indent="0" eaLnBrk="1" hangingPunct="1">
              <a:spcBef>
                <a:spcPct val="0"/>
              </a:spcBef>
              <a:buNone/>
            </a:pPr>
            <a:r>
              <a:rPr lang="en-US" altLang="en-US" sz="2400" b="1" kern="1200" dirty="0">
                <a:solidFill>
                  <a:prstClr val="black"/>
                </a:solidFill>
                <a:latin typeface="Arial" charset="0"/>
                <a:ea typeface="MS PGothic" charset="-128"/>
                <a:cs typeface="+mn-cs"/>
              </a:rPr>
              <a:t>In </a:t>
            </a:r>
            <a:r>
              <a:rPr lang="en-US" altLang="en-US" sz="2400" b="1" kern="1200" dirty="0">
                <a:solidFill>
                  <a:srgbClr val="3366FF"/>
                </a:solidFill>
                <a:latin typeface="Arial" charset="0"/>
                <a:ea typeface="MS PGothic" charset="-128"/>
                <a:cs typeface="+mn-cs"/>
              </a:rPr>
              <a:t>chlorination</a:t>
            </a:r>
            <a:r>
              <a:rPr lang="en-US" altLang="en-US" sz="2400" b="1" kern="1200" dirty="0">
                <a:solidFill>
                  <a:prstClr val="black"/>
                </a:solidFill>
                <a:latin typeface="Arial" charset="0"/>
                <a:ea typeface="MS PGothic" charset="-128"/>
                <a:cs typeface="+mn-cs"/>
              </a:rPr>
              <a:t>, a Cl atom substitutes for a hydrogen atom on the benzene ring.</a:t>
            </a:r>
          </a:p>
        </p:txBody>
      </p:sp>
      <p:pic>
        <p:nvPicPr>
          <p:cNvPr id="133127" name="Picture 15" descr="Benzene reacts with Cl2 in the presence of an iron catalyst (FeCl3) to yield chlorobenzene. This is known as chlorin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688" y="2657475"/>
            <a:ext cx="68453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8">
            <a:extLst>
              <a:ext uri="{FF2B5EF4-FFF2-40B4-BE49-F238E27FC236}">
                <a16:creationId xmlns:a16="http://schemas.microsoft.com/office/drawing/2014/main" id="{9A17CF77-BB23-4CEF-BBCC-4ADB784A1ECA}"/>
              </a:ext>
            </a:extLst>
          </p:cNvPr>
          <p:cNvSpPr>
            <a:spLocks noGrp="1"/>
          </p:cNvSpPr>
          <p:nvPr>
            <p:ph sz="quarter" idx="13"/>
          </p:nvPr>
        </p:nvSpPr>
        <p:spPr>
          <a:xfrm>
            <a:off x="957765" y="4516438"/>
            <a:ext cx="3902267" cy="1173532"/>
          </a:xfrm>
        </p:spPr>
        <p:txBody>
          <a:bodyPr/>
          <a:lstStyle/>
          <a:p>
            <a:pPr marL="0" indent="0" defTabSz="914400" eaLnBrk="1" hangingPunct="1">
              <a:spcBef>
                <a:spcPct val="0"/>
              </a:spcBef>
              <a:buNone/>
            </a:pPr>
            <a:r>
              <a:rPr lang="en-US" altLang="en-US" sz="2400" b="1" dirty="0"/>
              <a:t>The </a:t>
            </a:r>
            <a:r>
              <a:rPr lang="en-US" altLang="en-US" sz="2400" b="1" dirty="0">
                <a:solidFill>
                  <a:srgbClr val="3366FF"/>
                </a:solidFill>
              </a:rPr>
              <a:t>pesticide DDT </a:t>
            </a:r>
            <a:r>
              <a:rPr lang="en-US" altLang="en-US" sz="2400" b="1" dirty="0"/>
              <a:t>is formed by a chlorination reaction.</a:t>
            </a:r>
          </a:p>
        </p:txBody>
      </p:sp>
      <p:pic>
        <p:nvPicPr>
          <p:cNvPr id="63494" name="Picture 13" descr="Structure of DDT, a nonbiodegradable pestici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3675" y="4457700"/>
            <a:ext cx="311467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8434-BCD7-47BC-8105-981C90C6101E}"/>
              </a:ext>
            </a:extLst>
          </p:cNvPr>
          <p:cNvSpPr>
            <a:spLocks noGrp="1"/>
          </p:cNvSpPr>
          <p:nvPr>
            <p:ph type="title"/>
          </p:nvPr>
        </p:nvSpPr>
        <p:spPr>
          <a:xfrm>
            <a:off x="178837" y="327460"/>
            <a:ext cx="8786326" cy="608754"/>
          </a:xfrm>
        </p:spPr>
        <p:txBody>
          <a:bodyPr/>
          <a:lstStyle/>
          <a:p>
            <a:r>
              <a:rPr lang="en-US" altLang="en-US" sz="3200" b="1" dirty="0">
                <a:ea typeface="MS PGothic" charset="-128"/>
              </a:rPr>
              <a:t>13.13 Reactions of Aromatic Compounds (3)</a:t>
            </a:r>
            <a:endParaRPr lang="en-US" sz="3200" dirty="0"/>
          </a:p>
        </p:txBody>
      </p:sp>
      <p:sp>
        <p:nvSpPr>
          <p:cNvPr id="7" name="Content Placeholder 2">
            <a:extLst>
              <a:ext uri="{FF2B5EF4-FFF2-40B4-BE49-F238E27FC236}">
                <a16:creationId xmlns:a16="http://schemas.microsoft.com/office/drawing/2014/main" id="{67B93DCF-CA6B-4761-9EE4-C320941D2264}"/>
              </a:ext>
            </a:extLst>
          </p:cNvPr>
          <p:cNvSpPr>
            <a:spLocks noGrp="1"/>
          </p:cNvSpPr>
          <p:nvPr>
            <p:ph sz="half" idx="1"/>
          </p:nvPr>
        </p:nvSpPr>
        <p:spPr>
          <a:xfrm>
            <a:off x="2093250" y="816882"/>
            <a:ext cx="4999030" cy="5257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465138" lvl="0" indent="-465138">
              <a:buFont typeface="+mj-lt"/>
              <a:buAutoNum type="alphaUcPeriod" startAt="2"/>
            </a:pPr>
            <a:r>
              <a:rPr lang="en-US" altLang="en-US" b="1" dirty="0">
                <a:solidFill>
                  <a:srgbClr val="000000"/>
                </a:solidFill>
                <a:ea typeface="MS PGothic" charset="-128"/>
              </a:rPr>
              <a:t>Nitration and Sulfa Drugs</a:t>
            </a:r>
            <a:endParaRPr lang="en-US" dirty="0"/>
          </a:p>
        </p:txBody>
      </p:sp>
      <p:sp>
        <p:nvSpPr>
          <p:cNvPr id="8" name="Content Placeholder 3">
            <a:extLst>
              <a:ext uri="{FF2B5EF4-FFF2-40B4-BE49-F238E27FC236}">
                <a16:creationId xmlns:a16="http://schemas.microsoft.com/office/drawing/2014/main" id="{A7A83947-9072-4009-8CAF-BCA91068961E}"/>
              </a:ext>
            </a:extLst>
          </p:cNvPr>
          <p:cNvSpPr>
            <a:spLocks noGrp="1"/>
          </p:cNvSpPr>
          <p:nvPr>
            <p:ph sz="half" idx="2"/>
          </p:nvPr>
        </p:nvSpPr>
        <p:spPr>
          <a:xfrm>
            <a:off x="1066800" y="1765339"/>
            <a:ext cx="6745560" cy="1187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indent="0" eaLnBrk="1" hangingPunct="1">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Benzene reacts with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nitric acid </a:t>
            </a:r>
            <a:r>
              <a:rPr lang="en-US" altLang="en-US" sz="2400" b="1" kern="1200" dirty="0">
                <a:latin typeface="Arial" panose="020B0604020202020204" pitchFamily="34" charset="0"/>
                <a:ea typeface="MS PGothic" charset="-128"/>
                <a:cs typeface="Arial" panose="020B0604020202020204" pitchFamily="34" charset="0"/>
              </a:rPr>
              <a:t>(</a:t>
            </a:r>
            <a:r>
              <a:rPr lang="en-US" altLang="en-US" sz="2400" b="1" i="0" kern="1200" dirty="0">
                <a:solidFill>
                  <a:srgbClr val="3366FF"/>
                </a:solidFill>
                <a:latin typeface="Arial" panose="020B0604020202020204" pitchFamily="34" charset="0"/>
                <a:ea typeface="MS PGothic" charset="-128"/>
                <a:cs typeface="Arial" panose="020B0604020202020204" pitchFamily="34" charset="0"/>
              </a:rPr>
              <a:t>HNO</a:t>
            </a:r>
            <a:r>
              <a:rPr lang="en-US" altLang="en-US" sz="2400" b="1" i="0" kern="1200" baseline="-25000" dirty="0">
                <a:solidFill>
                  <a:srgbClr val="3366FF"/>
                </a:solidFill>
                <a:latin typeface="Arial" panose="020B0604020202020204" pitchFamily="34" charset="0"/>
                <a:ea typeface="MS PGothic" charset="-128"/>
                <a:cs typeface="Arial" panose="020B0604020202020204" pitchFamily="34" charset="0"/>
              </a:rPr>
              <a:t>3</a:t>
            </a:r>
            <a:r>
              <a:rPr lang="en-US" altLang="en-US" sz="2400" b="1" i="0" kern="1200" dirty="0">
                <a:latin typeface="Arial" panose="020B0604020202020204" pitchFamily="34" charset="0"/>
                <a:ea typeface="MS PGothic" charset="-128"/>
                <a:cs typeface="Arial" panose="020B0604020202020204" pitchFamily="34" charset="0"/>
              </a:rPr>
              <a:t>)</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in the presence of sulfuric acid (</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H</a:t>
            </a:r>
            <a:r>
              <a:rPr lang="en-US" altLang="en-US" sz="2400" b="1" i="0" kern="1200" baseline="-25000" dirty="0">
                <a:solidFill>
                  <a:prstClr val="black"/>
                </a:solidFill>
                <a:latin typeface="Arial" panose="020B0604020202020204" pitchFamily="34" charset="0"/>
                <a:ea typeface="MS PGothic" charset="-128"/>
                <a:cs typeface="Arial" panose="020B0604020202020204" pitchFamily="34" charset="0"/>
              </a:rPr>
              <a:t>2</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SO</a:t>
            </a:r>
            <a:r>
              <a:rPr lang="en-US" altLang="en-US" sz="2400" b="1" i="0" kern="1200" baseline="-25000" dirty="0">
                <a:solidFill>
                  <a:prstClr val="black"/>
                </a:solidFill>
                <a:latin typeface="Arial" panose="020B0604020202020204" pitchFamily="34" charset="0"/>
                <a:ea typeface="MS PGothic" charset="-128"/>
                <a:cs typeface="Arial" panose="020B0604020202020204" pitchFamily="34" charset="0"/>
              </a:rPr>
              <a:t>4</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to form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nitrobenzene</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t>
            </a:r>
          </a:p>
        </p:txBody>
      </p:sp>
      <p:pic>
        <p:nvPicPr>
          <p:cNvPr id="135174" name="Picture 14" descr="Benzene reacts with nitric acid (HNO3) in the presence of sulfuric acid (H2SO4) to yield nitrobenzene. Substitution of a nitro group (NO2) for a hydrogen is called nitration.&#1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288" y="3284538"/>
            <a:ext cx="6888162"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8">
            <a:extLst>
              <a:ext uri="{FF2B5EF4-FFF2-40B4-BE49-F238E27FC236}">
                <a16:creationId xmlns:a16="http://schemas.microsoft.com/office/drawing/2014/main" id="{7EBFC136-2887-4EFD-A9E6-7A8DF3C1D6D6}"/>
              </a:ext>
            </a:extLst>
          </p:cNvPr>
          <p:cNvSpPr>
            <a:spLocks noGrp="1"/>
          </p:cNvSpPr>
          <p:nvPr>
            <p:ph sz="quarter" idx="13"/>
          </p:nvPr>
        </p:nvSpPr>
        <p:spPr>
          <a:xfrm>
            <a:off x="1066800" y="5038272"/>
            <a:ext cx="6025480" cy="881979"/>
          </a:xfrm>
        </p:spPr>
        <p:txBody>
          <a:bodyPr/>
          <a:lstStyle/>
          <a:p>
            <a:pPr marL="0" indent="0" eaLnBrk="1" hangingPunct="1">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Substitution of a nitro group (</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NO</a:t>
            </a:r>
            <a:r>
              <a:rPr lang="en-US" altLang="en-US" sz="2400" b="1" i="0" kern="1200" baseline="-25000" dirty="0">
                <a:solidFill>
                  <a:prstClr val="black"/>
                </a:solidFill>
                <a:latin typeface="Arial" panose="020B0604020202020204" pitchFamily="34" charset="0"/>
                <a:ea typeface="MS PGothic" charset="-128"/>
                <a:cs typeface="Arial" panose="020B0604020202020204" pitchFamily="34" charset="0"/>
              </a:rPr>
              <a:t>2</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for a hydrogen is called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nitration</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69DD0-8923-41BE-8CF2-955672C75B56}"/>
              </a:ext>
            </a:extLst>
          </p:cNvPr>
          <p:cNvSpPr>
            <a:spLocks noGrp="1"/>
          </p:cNvSpPr>
          <p:nvPr>
            <p:ph type="title"/>
          </p:nvPr>
        </p:nvSpPr>
        <p:spPr>
          <a:xfrm>
            <a:off x="90535" y="327501"/>
            <a:ext cx="8962931" cy="566909"/>
          </a:xfrm>
        </p:spPr>
        <p:txBody>
          <a:bodyPr/>
          <a:lstStyle/>
          <a:p>
            <a:r>
              <a:rPr lang="en-US" altLang="en-US" sz="3200" b="1" dirty="0">
                <a:ea typeface="MS PGothic" charset="-128"/>
              </a:rPr>
              <a:t>13.13 Reactions of Aromatic Compounds (4)</a:t>
            </a:r>
            <a:endParaRPr lang="en-US" sz="3200" dirty="0"/>
          </a:p>
        </p:txBody>
      </p:sp>
      <p:sp>
        <p:nvSpPr>
          <p:cNvPr id="6" name="Content Placeholder 6">
            <a:extLst>
              <a:ext uri="{FF2B5EF4-FFF2-40B4-BE49-F238E27FC236}">
                <a16:creationId xmlns:a16="http://schemas.microsoft.com/office/drawing/2014/main" id="{9523709D-00DC-4C15-B17F-B8D8288ADF84}"/>
              </a:ext>
            </a:extLst>
          </p:cNvPr>
          <p:cNvSpPr>
            <a:spLocks noGrp="1"/>
          </p:cNvSpPr>
          <p:nvPr>
            <p:ph sz="quarter" idx="13"/>
          </p:nvPr>
        </p:nvSpPr>
        <p:spPr>
          <a:xfrm>
            <a:off x="1961770" y="824693"/>
            <a:ext cx="5220461" cy="510110"/>
          </a:xfrm>
        </p:spPr>
        <p:txBody>
          <a:bodyPr/>
          <a:lstStyle/>
          <a:p>
            <a:pPr marL="514350" lvl="0" indent="-514350" algn="ctr">
              <a:buFont typeface="+mj-lt"/>
              <a:buAutoNum type="alphaUcPeriod" startAt="2"/>
            </a:pPr>
            <a:r>
              <a:rPr lang="en-US" altLang="en-US" sz="2800" b="1" dirty="0">
                <a:solidFill>
                  <a:srgbClr val="000000"/>
                </a:solidFill>
                <a:ea typeface="MS PGothic" charset="-128"/>
              </a:rPr>
              <a:t>Nitration and Sulfa Drugs</a:t>
            </a:r>
            <a:endParaRPr lang="en-US" dirty="0"/>
          </a:p>
        </p:txBody>
      </p:sp>
      <p:sp>
        <p:nvSpPr>
          <p:cNvPr id="7" name="Content Placeholder 8">
            <a:extLst>
              <a:ext uri="{FF2B5EF4-FFF2-40B4-BE49-F238E27FC236}">
                <a16:creationId xmlns:a16="http://schemas.microsoft.com/office/drawing/2014/main" id="{A3E62669-6EBB-4C5B-B6EE-038766275A05}"/>
              </a:ext>
            </a:extLst>
          </p:cNvPr>
          <p:cNvSpPr>
            <a:spLocks noGrp="1"/>
          </p:cNvSpPr>
          <p:nvPr>
            <p:ph sz="quarter" idx="14"/>
          </p:nvPr>
        </p:nvSpPr>
        <p:spPr>
          <a:xfrm>
            <a:off x="839455" y="1828800"/>
            <a:ext cx="7476961" cy="830263"/>
          </a:xfrm>
        </p:spPr>
        <p:txBody>
          <a:bodyPr/>
          <a:lstStyle/>
          <a:p>
            <a:pPr marL="0" indent="0" defTabSz="914400" eaLnBrk="1" hangingPunct="1">
              <a:spcBef>
                <a:spcPct val="0"/>
              </a:spcBef>
              <a:buClr>
                <a:schemeClr val="tx1"/>
              </a:buClr>
              <a:buNone/>
            </a:pPr>
            <a:r>
              <a:rPr lang="en-US" altLang="en-US" sz="2400" b="1" dirty="0">
                <a:solidFill>
                  <a:srgbClr val="3366FF"/>
                </a:solidFill>
                <a:latin typeface="+mj-lt"/>
              </a:rPr>
              <a:t>Sulfa drugs</a:t>
            </a:r>
            <a:r>
              <a:rPr lang="en-US" altLang="en-US" sz="2400" b="1" dirty="0">
                <a:solidFill>
                  <a:srgbClr val="3333FF"/>
                </a:solidFill>
                <a:latin typeface="+mj-lt"/>
              </a:rPr>
              <a:t>,</a:t>
            </a:r>
            <a:r>
              <a:rPr lang="en-US" altLang="en-US" sz="2400" b="1" dirty="0">
                <a:latin typeface="+mj-lt"/>
              </a:rPr>
              <a:t> such as the antibacterial agents shown below, are formed by the nitration reaction.</a:t>
            </a:r>
          </a:p>
        </p:txBody>
      </p:sp>
      <p:pic>
        <p:nvPicPr>
          <p:cNvPr id="137221" name="Picture 9" descr="Structures of sulfanilamide and p-aminobenzoic acid drugs are similar in size and shape and have related functional group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0325" y="3211513"/>
            <a:ext cx="6697663"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4CB7C-E2BC-4ED5-B98C-443C096A3881}"/>
              </a:ext>
            </a:extLst>
          </p:cNvPr>
          <p:cNvSpPr>
            <a:spLocks noGrp="1"/>
          </p:cNvSpPr>
          <p:nvPr>
            <p:ph type="title"/>
          </p:nvPr>
        </p:nvSpPr>
        <p:spPr>
          <a:xfrm>
            <a:off x="45720" y="350885"/>
            <a:ext cx="9052560" cy="533219"/>
          </a:xfrm>
        </p:spPr>
        <p:txBody>
          <a:bodyPr/>
          <a:lstStyle/>
          <a:p>
            <a:r>
              <a:rPr lang="en-US" altLang="en-US" sz="3200" b="1" dirty="0">
                <a:ea typeface="MS PGothic" charset="-128"/>
              </a:rPr>
              <a:t>13.13 Reactions of Aromatic Compounds (5)</a:t>
            </a:r>
            <a:endParaRPr lang="en-US" sz="3200" dirty="0"/>
          </a:p>
        </p:txBody>
      </p:sp>
      <p:sp>
        <p:nvSpPr>
          <p:cNvPr id="9" name="Content Placeholder 2">
            <a:extLst>
              <a:ext uri="{FF2B5EF4-FFF2-40B4-BE49-F238E27FC236}">
                <a16:creationId xmlns:a16="http://schemas.microsoft.com/office/drawing/2014/main" id="{4F1128B2-D2ED-45FD-80B0-DA033626BC7B}"/>
              </a:ext>
            </a:extLst>
          </p:cNvPr>
          <p:cNvSpPr>
            <a:spLocks noGrp="1"/>
          </p:cNvSpPr>
          <p:nvPr>
            <p:ph sz="half" idx="1"/>
          </p:nvPr>
        </p:nvSpPr>
        <p:spPr>
          <a:xfrm>
            <a:off x="1127125" y="827088"/>
            <a:ext cx="6901259" cy="5525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457200" lvl="0" indent="-457200">
              <a:buFont typeface="+mj-lt"/>
              <a:buAutoNum type="alphaUcPeriod" startAt="3"/>
            </a:pPr>
            <a:r>
              <a:rPr lang="en-US" altLang="en-US" b="1" dirty="0">
                <a:solidFill>
                  <a:srgbClr val="000000"/>
                </a:solidFill>
                <a:ea typeface="MS PGothic" charset="-128"/>
              </a:rPr>
              <a:t>Sulfonation and Detergent Synthesis</a:t>
            </a:r>
            <a:endParaRPr lang="en-US" dirty="0"/>
          </a:p>
        </p:txBody>
      </p:sp>
      <p:sp>
        <p:nvSpPr>
          <p:cNvPr id="10" name="Content Placeholder 3">
            <a:extLst>
              <a:ext uri="{FF2B5EF4-FFF2-40B4-BE49-F238E27FC236}">
                <a16:creationId xmlns:a16="http://schemas.microsoft.com/office/drawing/2014/main" id="{DA7D8A6C-380F-40AA-A0A6-856BB2AC9B92}"/>
              </a:ext>
            </a:extLst>
          </p:cNvPr>
          <p:cNvSpPr>
            <a:spLocks noGrp="1"/>
          </p:cNvSpPr>
          <p:nvPr>
            <p:ph sz="half" idx="2"/>
          </p:nvPr>
        </p:nvSpPr>
        <p:spPr>
          <a:xfrm>
            <a:off x="712787" y="1540204"/>
            <a:ext cx="7963669" cy="1265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indent="0" eaLnBrk="1" hangingPunct="1">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In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sulfonation</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benzene reacts with </a:t>
            </a:r>
            <a:r>
              <a:rPr lang="en-US" altLang="en-US" sz="2400" b="1" i="0" kern="1200" dirty="0">
                <a:solidFill>
                  <a:srgbClr val="3366FF"/>
                </a:solidFill>
                <a:latin typeface="Arial" panose="020B0604020202020204" pitchFamily="34" charset="0"/>
                <a:ea typeface="MS PGothic" charset="-128"/>
                <a:cs typeface="Arial" panose="020B0604020202020204" pitchFamily="34" charset="0"/>
              </a:rPr>
              <a:t>SO</a:t>
            </a:r>
            <a:r>
              <a:rPr lang="en-US" altLang="en-US" sz="2400" b="1" i="0" kern="1200" baseline="-25000" dirty="0">
                <a:solidFill>
                  <a:srgbClr val="3366FF"/>
                </a:solidFill>
                <a:latin typeface="Arial" panose="020B0604020202020204" pitchFamily="34" charset="0"/>
                <a:ea typeface="MS PGothic" charset="-128"/>
                <a:cs typeface="Arial" panose="020B0604020202020204" pitchFamily="34" charset="0"/>
              </a:rPr>
              <a:t>3</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in the presence of </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H</a:t>
            </a:r>
            <a:r>
              <a:rPr lang="en-US" altLang="en-US" sz="2400" b="1" i="0" kern="1200" baseline="-25000" dirty="0">
                <a:solidFill>
                  <a:prstClr val="black"/>
                </a:solidFill>
                <a:latin typeface="Arial" panose="020B0604020202020204" pitchFamily="34" charset="0"/>
                <a:ea typeface="MS PGothic" charset="-128"/>
                <a:cs typeface="Arial" panose="020B0604020202020204" pitchFamily="34" charset="0"/>
              </a:rPr>
              <a:t>2</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SO</a:t>
            </a:r>
            <a:r>
              <a:rPr lang="en-US" altLang="en-US" sz="2400" b="1" i="0" kern="1200" baseline="-25000" dirty="0">
                <a:solidFill>
                  <a:prstClr val="black"/>
                </a:solidFill>
                <a:latin typeface="Arial" panose="020B0604020202020204" pitchFamily="34" charset="0"/>
                <a:ea typeface="MS PGothic" charset="-128"/>
                <a:cs typeface="Arial" panose="020B0604020202020204" pitchFamily="34" charset="0"/>
              </a:rPr>
              <a:t>4</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such that a </a:t>
            </a:r>
            <a:r>
              <a:rPr lang="en-US" altLang="en-US" sz="2400" b="1" i="0" kern="1200" dirty="0">
                <a:solidFill>
                  <a:srgbClr val="3366FF"/>
                </a:solidFill>
                <a:latin typeface="Arial" panose="020B0604020202020204" pitchFamily="34" charset="0"/>
                <a:ea typeface="MS PGothic" charset="-128"/>
                <a:cs typeface="Arial" panose="020B0604020202020204" pitchFamily="34" charset="0"/>
              </a:rPr>
              <a:t>SO</a:t>
            </a:r>
            <a:r>
              <a:rPr lang="en-US" altLang="en-US" sz="2400" b="1" i="0" kern="1200" baseline="-25000" dirty="0">
                <a:solidFill>
                  <a:srgbClr val="3366FF"/>
                </a:solidFill>
                <a:latin typeface="Arial" panose="020B0604020202020204" pitchFamily="34" charset="0"/>
                <a:ea typeface="MS PGothic" charset="-128"/>
                <a:cs typeface="Arial" panose="020B0604020202020204" pitchFamily="34" charset="0"/>
              </a:rPr>
              <a:t>3</a:t>
            </a:r>
            <a:r>
              <a:rPr lang="en-US" altLang="en-US" sz="2400" b="1" i="0" kern="1200" dirty="0">
                <a:solidFill>
                  <a:srgbClr val="3366FF"/>
                </a:solidFill>
                <a:latin typeface="Arial" panose="020B0604020202020204" pitchFamily="34" charset="0"/>
                <a:ea typeface="MS PGothic" charset="-128"/>
                <a:cs typeface="Arial" panose="020B0604020202020204" pitchFamily="34" charset="0"/>
              </a:rPr>
              <a:t>H</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 group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substitutes for a hydrogen atom on the benzene ring.</a:t>
            </a:r>
          </a:p>
        </p:txBody>
      </p:sp>
      <p:pic>
        <p:nvPicPr>
          <p:cNvPr id="139272" name="Picture 18" descr="Benzene reacts with sulfur trioxide (SO3) in the presence of sulfuric acid (H2SO4) to yield benzenesulfonic acid. Substitution of SO3H for a hydrogen is called sulfon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2852738"/>
            <a:ext cx="58039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8">
            <a:extLst>
              <a:ext uri="{FF2B5EF4-FFF2-40B4-BE49-F238E27FC236}">
                <a16:creationId xmlns:a16="http://schemas.microsoft.com/office/drawing/2014/main" id="{86ADE47D-DC68-4A43-9C4A-11A424AEE732}"/>
              </a:ext>
            </a:extLst>
          </p:cNvPr>
          <p:cNvSpPr>
            <a:spLocks noGrp="1"/>
          </p:cNvSpPr>
          <p:nvPr>
            <p:ph sz="quarter" idx="13"/>
          </p:nvPr>
        </p:nvSpPr>
        <p:spPr>
          <a:xfrm>
            <a:off x="712788" y="4784725"/>
            <a:ext cx="3643188" cy="1200150"/>
          </a:xfrm>
        </p:spPr>
        <p:txBody>
          <a:bodyPr/>
          <a:lstStyle/>
          <a:p>
            <a:pPr marL="0" indent="0" defTabSz="914400" eaLnBrk="1" hangingPunct="1">
              <a:spcBef>
                <a:spcPct val="0"/>
              </a:spcBef>
              <a:buNone/>
              <a:tabLst>
                <a:tab pos="111125" algn="l"/>
              </a:tabLst>
            </a:pPr>
            <a:r>
              <a:rPr lang="en-US" altLang="en-US" sz="2400" b="1" dirty="0">
                <a:latin typeface="+mj-lt"/>
              </a:rPr>
              <a:t>The </a:t>
            </a:r>
            <a:r>
              <a:rPr lang="en-US" altLang="en-US" sz="2400" b="1" dirty="0">
                <a:solidFill>
                  <a:srgbClr val="3366FF"/>
                </a:solidFill>
                <a:latin typeface="+mj-lt"/>
              </a:rPr>
              <a:t>synthetic detergent </a:t>
            </a:r>
            <a:r>
              <a:rPr lang="en-US" altLang="en-US" sz="2400" b="1" dirty="0">
                <a:latin typeface="+mj-lt"/>
              </a:rPr>
              <a:t>shown is a product of sulfonation.</a:t>
            </a:r>
          </a:p>
        </p:txBody>
      </p:sp>
      <p:pic>
        <p:nvPicPr>
          <p:cNvPr id="66567" name="Picture 15" descr="Structure of sodium salt of benzenesulfonic ac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724400"/>
            <a:ext cx="3240088"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34906" y="361126"/>
            <a:ext cx="8874189" cy="587459"/>
          </a:xfrm>
        </p:spPr>
        <p:txBody>
          <a:bodyPr/>
          <a:lstStyle/>
          <a:p>
            <a:pPr eaLnBrk="1" hangingPunct="1"/>
            <a:r>
              <a:rPr lang="en-US" altLang="en-US" sz="3100" b="1" dirty="0">
                <a:ea typeface="MS PGothic" charset="-128"/>
              </a:rPr>
              <a:t>13.2	Nomenclature of Alkenes and Alkynes (2)</a:t>
            </a:r>
          </a:p>
        </p:txBody>
      </p:sp>
      <p:sp>
        <p:nvSpPr>
          <p:cNvPr id="2" name="Content Placeholder 1">
            <a:extLst>
              <a:ext uri="{FF2B5EF4-FFF2-40B4-BE49-F238E27FC236}">
                <a16:creationId xmlns:a16="http://schemas.microsoft.com/office/drawing/2014/main" id="{978A1246-B3F5-4573-8801-7606CE63186E}"/>
              </a:ext>
            </a:extLst>
          </p:cNvPr>
          <p:cNvSpPr>
            <a:spLocks noGrp="1"/>
          </p:cNvSpPr>
          <p:nvPr>
            <p:ph sz="half" idx="1"/>
          </p:nvPr>
        </p:nvSpPr>
        <p:spPr>
          <a:xfrm>
            <a:off x="1868085" y="1077233"/>
            <a:ext cx="5388832" cy="555625"/>
          </a:xfrm>
        </p:spPr>
        <p:txBody>
          <a:bodyPr/>
          <a:lstStyle/>
          <a:p>
            <a:pPr marL="0" lvl="0" indent="0" eaLnBrk="1" hangingPunct="1">
              <a:spcBef>
                <a:spcPct val="0"/>
              </a:spcBef>
              <a:buNone/>
              <a:defRPr/>
            </a:pPr>
            <a:r>
              <a:rPr lang="en-US" sz="2400" b="1" kern="1200" dirty="0">
                <a:solidFill>
                  <a:prstClr val="white"/>
                </a:solidFill>
                <a:ea typeface="+mn-ea"/>
                <a:cs typeface="+mn-cs"/>
              </a:rPr>
              <a:t>HOW TO Name an Alkene or Alkyne</a:t>
            </a:r>
          </a:p>
        </p:txBody>
      </p:sp>
      <p:pic>
        <p:nvPicPr>
          <p:cNvPr id="16396" name="Picture 16" descr="(a) A chain of four carbon atoms with a double bond between C1 and C2  with methyl group attached to C3. Enough hydrogens are added to make total four bonds around each carb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844675"/>
            <a:ext cx="26638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6C512386-7D45-4FFC-847F-958F64E27B79}"/>
              </a:ext>
            </a:extLst>
          </p:cNvPr>
          <p:cNvSpPr>
            <a:spLocks noGrp="1"/>
          </p:cNvSpPr>
          <p:nvPr>
            <p:ph sz="half" idx="2"/>
          </p:nvPr>
        </p:nvSpPr>
        <p:spPr>
          <a:xfrm>
            <a:off x="1267105" y="2873257"/>
            <a:ext cx="3567060" cy="943032"/>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4 C’</a:t>
            </a:r>
            <a:r>
              <a:rPr lang="en-US" altLang="ja-JP" sz="2400" b="1" kern="1200" dirty="0">
                <a:solidFill>
                  <a:prstClr val="black"/>
                </a:solidFill>
                <a:latin typeface="Arial" charset="0"/>
                <a:ea typeface="MS PGothic" charset="-128"/>
                <a:cs typeface="+mn-cs"/>
              </a:rPr>
              <a:t>s in longest chain </a:t>
            </a:r>
            <a:r>
              <a:rPr lang="en-US" altLang="en-US" sz="2400" b="1" kern="1200" dirty="0">
                <a:solidFill>
                  <a:prstClr val="black"/>
                </a:solidFill>
                <a:latin typeface="Arial" charset="0"/>
                <a:ea typeface="MS PGothic" charset="-128"/>
                <a:cs typeface="+mn-cs"/>
              </a:rPr>
              <a:t>but</a:t>
            </a:r>
            <a:r>
              <a:rPr lang="en-US" altLang="en-US" sz="2400" b="1" kern="1200" dirty="0">
                <a:solidFill>
                  <a:srgbClr val="3366FF"/>
                </a:solidFill>
                <a:latin typeface="Arial" charset="0"/>
                <a:ea typeface="MS PGothic" charset="-128"/>
                <a:cs typeface="+mn-cs"/>
              </a:rPr>
              <a:t>ane to</a:t>
            </a:r>
            <a:r>
              <a:rPr lang="en-US" altLang="en-US" sz="2400" b="1" kern="1200" dirty="0">
                <a:solidFill>
                  <a:prstClr val="black"/>
                </a:solidFill>
                <a:latin typeface="Arial" charset="0"/>
                <a:ea typeface="MS PGothic" charset="-128"/>
                <a:cs typeface="+mn-cs"/>
              </a:rPr>
              <a:t> but</a:t>
            </a:r>
            <a:r>
              <a:rPr lang="en-US" altLang="en-US" sz="2400" b="1" kern="1200" dirty="0">
                <a:solidFill>
                  <a:srgbClr val="3366FF"/>
                </a:solidFill>
                <a:latin typeface="Arial" charset="0"/>
                <a:ea typeface="MS PGothic" charset="-128"/>
                <a:cs typeface="+mn-cs"/>
              </a:rPr>
              <a:t>ene</a:t>
            </a:r>
            <a:endParaRPr lang="en-US" altLang="en-US" sz="2400" b="1" kern="1200" dirty="0">
              <a:solidFill>
                <a:prstClr val="black"/>
              </a:solidFill>
              <a:latin typeface="Arial" charset="0"/>
              <a:ea typeface="MS PGothic" charset="-128"/>
              <a:cs typeface="+mn-cs"/>
            </a:endParaRPr>
          </a:p>
        </p:txBody>
      </p:sp>
      <p:sp>
        <p:nvSpPr>
          <p:cNvPr id="4" name="Content Placeholder 3">
            <a:extLst>
              <a:ext uri="{FF2B5EF4-FFF2-40B4-BE49-F238E27FC236}">
                <a16:creationId xmlns:a16="http://schemas.microsoft.com/office/drawing/2014/main" id="{9C86BF7B-A30B-4422-B89F-90A166B5CC43}"/>
              </a:ext>
            </a:extLst>
          </p:cNvPr>
          <p:cNvSpPr>
            <a:spLocks noGrp="1"/>
          </p:cNvSpPr>
          <p:nvPr>
            <p:ph sz="quarter" idx="13"/>
          </p:nvPr>
        </p:nvSpPr>
        <p:spPr>
          <a:xfrm>
            <a:off x="4777626" y="2104232"/>
            <a:ext cx="3466784" cy="1554956"/>
          </a:xfrm>
        </p:spPr>
        <p:txBody>
          <a:bodyPr/>
          <a:lstStyle/>
          <a:p>
            <a:pPr marL="0" indent="0" eaLnBrk="1" hangingPunct="1">
              <a:spcBef>
                <a:spcPct val="0"/>
              </a:spcBef>
              <a:buNone/>
            </a:pPr>
            <a:r>
              <a:rPr lang="en-US" altLang="en-US" sz="2400" b="1" kern="1200" dirty="0">
                <a:solidFill>
                  <a:prstClr val="black"/>
                </a:solidFill>
                <a:latin typeface="Arial" charset="0"/>
                <a:ea typeface="MS PGothic" charset="-128"/>
                <a:cs typeface="+mn-cs"/>
              </a:rPr>
              <a:t>Since the compound is an alkene, change the </a:t>
            </a:r>
            <a:r>
              <a:rPr lang="en-US" altLang="en-US" sz="2400" b="1" kern="1200" dirty="0">
                <a:solidFill>
                  <a:srgbClr val="3366FF"/>
                </a:solidFill>
                <a:latin typeface="Arial" charset="0"/>
                <a:ea typeface="MS PGothic" charset="-128"/>
                <a:cs typeface="+mn-cs"/>
              </a:rPr>
              <a:t>−</a:t>
            </a:r>
            <a:r>
              <a:rPr lang="en-US" altLang="en-US" sz="2400" b="1" kern="1200" dirty="0" err="1">
                <a:solidFill>
                  <a:srgbClr val="3366FF"/>
                </a:solidFill>
                <a:latin typeface="Arial" charset="0"/>
                <a:ea typeface="MS PGothic" charset="-128"/>
                <a:cs typeface="+mn-cs"/>
              </a:rPr>
              <a:t>ane</a:t>
            </a:r>
            <a:r>
              <a:rPr lang="en-US" altLang="en-US" sz="2400" b="1" kern="1200" dirty="0">
                <a:solidFill>
                  <a:srgbClr val="3366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ending to </a:t>
            </a:r>
            <a:r>
              <a:rPr lang="en-US" altLang="en-US" sz="2400" b="1" kern="1200" dirty="0">
                <a:solidFill>
                  <a:srgbClr val="3366FF"/>
                </a:solidFill>
                <a:latin typeface="Arial" charset="0"/>
                <a:ea typeface="MS PGothic" charset="-128"/>
                <a:cs typeface="+mn-cs"/>
              </a:rPr>
              <a:t>−</a:t>
            </a:r>
            <a:r>
              <a:rPr lang="en-US" altLang="en-US" sz="2400" b="1" kern="1200" dirty="0" err="1">
                <a:solidFill>
                  <a:srgbClr val="3366FF"/>
                </a:solidFill>
                <a:latin typeface="Arial" charset="0"/>
                <a:ea typeface="MS PGothic" charset="-128"/>
                <a:cs typeface="+mn-cs"/>
              </a:rPr>
              <a:t>ene</a:t>
            </a:r>
            <a:r>
              <a:rPr lang="en-US" altLang="en-US" sz="2400" b="1" kern="1200" dirty="0">
                <a:solidFill>
                  <a:prstClr val="black"/>
                </a:solidFill>
                <a:latin typeface="Arial" charset="0"/>
                <a:ea typeface="MS PGothic" charset="-128"/>
                <a:cs typeface="+mn-cs"/>
              </a:rPr>
              <a:t>.</a:t>
            </a:r>
          </a:p>
        </p:txBody>
      </p:sp>
      <p:pic>
        <p:nvPicPr>
          <p:cNvPr id="16395" name="Picture 15" descr="(b) A chain of six carbon atoms with triple bond between C2 and C3 with ethyl group on C4. Enough hydrogens are added to make total four bonds around each carb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8938" y="4248150"/>
            <a:ext cx="27622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a:extLst>
              <a:ext uri="{FF2B5EF4-FFF2-40B4-BE49-F238E27FC236}">
                <a16:creationId xmlns:a16="http://schemas.microsoft.com/office/drawing/2014/main" id="{865BAE6B-7100-4B2B-92F6-9A78FB141AB3}"/>
              </a:ext>
            </a:extLst>
          </p:cNvPr>
          <p:cNvSpPr>
            <a:spLocks noGrp="1"/>
          </p:cNvSpPr>
          <p:nvPr>
            <p:ph sz="quarter" idx="14"/>
          </p:nvPr>
        </p:nvSpPr>
        <p:spPr>
          <a:xfrm>
            <a:off x="1393825" y="5123770"/>
            <a:ext cx="3328989" cy="943033"/>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6 C’</a:t>
            </a:r>
            <a:r>
              <a:rPr lang="en-US" altLang="ja-JP" sz="2400" b="1" kern="1200" dirty="0">
                <a:solidFill>
                  <a:prstClr val="black"/>
                </a:solidFill>
                <a:latin typeface="Arial" charset="0"/>
                <a:ea typeface="MS PGothic" charset="-128"/>
                <a:cs typeface="+mn-cs"/>
              </a:rPr>
              <a:t>s in longest chain </a:t>
            </a:r>
            <a:r>
              <a:rPr lang="en-US" altLang="en-US" sz="2400" b="1" kern="1200" dirty="0">
                <a:solidFill>
                  <a:prstClr val="black"/>
                </a:solidFill>
                <a:latin typeface="Arial" charset="0"/>
                <a:ea typeface="MS PGothic" charset="-128"/>
                <a:cs typeface="+mn-cs"/>
              </a:rPr>
              <a:t>hex</a:t>
            </a:r>
            <a:r>
              <a:rPr lang="en-US" altLang="en-US" sz="2400" b="1" kern="1200" dirty="0">
                <a:solidFill>
                  <a:srgbClr val="3366FF"/>
                </a:solidFill>
                <a:latin typeface="Arial" charset="0"/>
                <a:ea typeface="MS PGothic" charset="-128"/>
                <a:cs typeface="+mn-cs"/>
              </a:rPr>
              <a:t>ane to </a:t>
            </a:r>
            <a:r>
              <a:rPr lang="en-US" altLang="en-US" sz="2400" b="1" kern="1200" dirty="0" err="1">
                <a:solidFill>
                  <a:prstClr val="black"/>
                </a:solidFill>
                <a:latin typeface="Arial" charset="0"/>
                <a:ea typeface="MS PGothic" charset="-128"/>
                <a:cs typeface="+mn-cs"/>
              </a:rPr>
              <a:t>hex</a:t>
            </a:r>
            <a:r>
              <a:rPr lang="en-US" altLang="en-US" sz="2400" b="1" kern="1200" dirty="0" err="1">
                <a:solidFill>
                  <a:srgbClr val="3366FF"/>
                </a:solidFill>
                <a:latin typeface="Arial" charset="0"/>
                <a:ea typeface="MS PGothic" charset="-128"/>
                <a:cs typeface="+mn-cs"/>
              </a:rPr>
              <a:t>yne</a:t>
            </a:r>
            <a:endParaRPr lang="en-US" altLang="en-US" sz="2400" b="1" kern="1200" dirty="0">
              <a:solidFill>
                <a:srgbClr val="3366FF"/>
              </a:solidFill>
              <a:latin typeface="Arial" charset="0"/>
              <a:ea typeface="MS PGothic" charset="-128"/>
              <a:cs typeface="+mn-cs"/>
            </a:endParaRPr>
          </a:p>
        </p:txBody>
      </p:sp>
      <p:sp>
        <p:nvSpPr>
          <p:cNvPr id="6" name="Content Placeholder 5">
            <a:extLst>
              <a:ext uri="{FF2B5EF4-FFF2-40B4-BE49-F238E27FC236}">
                <a16:creationId xmlns:a16="http://schemas.microsoft.com/office/drawing/2014/main" id="{C7DB5BBB-DBDA-4275-9428-51066619912A}"/>
              </a:ext>
            </a:extLst>
          </p:cNvPr>
          <p:cNvSpPr>
            <a:spLocks noGrp="1"/>
          </p:cNvSpPr>
          <p:nvPr>
            <p:ph sz="quarter" idx="15"/>
          </p:nvPr>
        </p:nvSpPr>
        <p:spPr>
          <a:xfrm>
            <a:off x="4834165" y="4454752"/>
            <a:ext cx="3410244" cy="1468211"/>
          </a:xfrm>
        </p:spPr>
        <p:txBody>
          <a:bodyPr/>
          <a:lstStyle/>
          <a:p>
            <a:pPr marL="0" indent="0" eaLnBrk="1" hangingPunct="1">
              <a:spcBef>
                <a:spcPct val="0"/>
              </a:spcBef>
              <a:buNone/>
            </a:pPr>
            <a:r>
              <a:rPr lang="en-US" altLang="en-US" sz="2400" b="1" kern="1200" dirty="0">
                <a:solidFill>
                  <a:prstClr val="black"/>
                </a:solidFill>
                <a:latin typeface="Arial" charset="0"/>
                <a:ea typeface="MS PGothic" charset="-128"/>
                <a:cs typeface="+mn-cs"/>
              </a:rPr>
              <a:t>Since the compound is an alkyne, change the </a:t>
            </a:r>
            <a:r>
              <a:rPr lang="en-US" altLang="en-US" sz="2400" b="1" kern="1200" dirty="0">
                <a:solidFill>
                  <a:srgbClr val="3366FF"/>
                </a:solidFill>
                <a:latin typeface="Arial" charset="0"/>
                <a:ea typeface="MS PGothic" charset="-128"/>
                <a:cs typeface="+mn-cs"/>
              </a:rPr>
              <a:t>−</a:t>
            </a:r>
            <a:r>
              <a:rPr lang="en-US" altLang="en-US" sz="2400" b="1" kern="1200" dirty="0" err="1">
                <a:solidFill>
                  <a:srgbClr val="3366FF"/>
                </a:solidFill>
                <a:latin typeface="Arial" charset="0"/>
                <a:ea typeface="MS PGothic" charset="-128"/>
                <a:cs typeface="+mn-cs"/>
              </a:rPr>
              <a:t>ane</a:t>
            </a:r>
            <a:r>
              <a:rPr lang="en-US" altLang="en-US" sz="2400" b="1" kern="1200" dirty="0">
                <a:solidFill>
                  <a:srgbClr val="3366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ending to </a:t>
            </a:r>
            <a:r>
              <a:rPr lang="en-US" altLang="en-US" sz="2400" b="1" kern="1200" dirty="0">
                <a:solidFill>
                  <a:srgbClr val="3366FF"/>
                </a:solidFill>
                <a:latin typeface="Arial" charset="0"/>
                <a:ea typeface="MS PGothic" charset="-128"/>
                <a:cs typeface="+mn-cs"/>
              </a:rPr>
              <a:t>−</a:t>
            </a:r>
            <a:r>
              <a:rPr lang="en-US" altLang="en-US" sz="2400" b="1" kern="1200" dirty="0" err="1">
                <a:solidFill>
                  <a:srgbClr val="3366FF"/>
                </a:solidFill>
                <a:latin typeface="Arial" charset="0"/>
                <a:ea typeface="MS PGothic" charset="-128"/>
                <a:cs typeface="+mn-cs"/>
              </a:rPr>
              <a:t>yne</a:t>
            </a:r>
            <a:r>
              <a:rPr lang="en-US" altLang="en-US" sz="2400" b="1" kern="1200" dirty="0">
                <a:solidFill>
                  <a:prstClr val="black"/>
                </a:solidFill>
                <a:latin typeface="Arial" charset="0"/>
                <a:ea typeface="MS PGothic" charset="-128"/>
                <a:cs typeface="+mn-cs"/>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34906" y="306157"/>
            <a:ext cx="8874189" cy="655409"/>
          </a:xfrm>
        </p:spPr>
        <p:txBody>
          <a:bodyPr/>
          <a:lstStyle/>
          <a:p>
            <a:pPr eaLnBrk="1" hangingPunct="1"/>
            <a:r>
              <a:rPr lang="en-US" altLang="en-US" sz="3100" b="1" dirty="0">
                <a:ea typeface="MS PGothic" charset="-128"/>
              </a:rPr>
              <a:t>13.2	Nomenclature of Alkenes and Alkynes (3)</a:t>
            </a:r>
          </a:p>
        </p:txBody>
      </p:sp>
      <p:sp>
        <p:nvSpPr>
          <p:cNvPr id="2" name="Content Placeholder 1">
            <a:extLst>
              <a:ext uri="{FF2B5EF4-FFF2-40B4-BE49-F238E27FC236}">
                <a16:creationId xmlns:a16="http://schemas.microsoft.com/office/drawing/2014/main" id="{54E75982-910C-4969-B17C-1AF002F9F8BE}"/>
              </a:ext>
            </a:extLst>
          </p:cNvPr>
          <p:cNvSpPr>
            <a:spLocks noGrp="1"/>
          </p:cNvSpPr>
          <p:nvPr>
            <p:ph sz="half" idx="1"/>
          </p:nvPr>
        </p:nvSpPr>
        <p:spPr>
          <a:xfrm>
            <a:off x="1839988" y="1074930"/>
            <a:ext cx="5400600" cy="520053"/>
          </a:xfrm>
        </p:spPr>
        <p:txBody>
          <a:bodyPr/>
          <a:lstStyle/>
          <a:p>
            <a:pPr marL="0" lvl="0" indent="0" eaLnBrk="1" hangingPunct="1">
              <a:spcBef>
                <a:spcPct val="0"/>
              </a:spcBef>
              <a:buNone/>
              <a:defRPr/>
            </a:pPr>
            <a:r>
              <a:rPr lang="en-US" sz="2400" b="1" kern="1200" dirty="0">
                <a:solidFill>
                  <a:prstClr val="white"/>
                </a:solidFill>
                <a:ea typeface="+mn-ea"/>
                <a:cs typeface="+mn-cs"/>
              </a:rPr>
              <a:t>HOW TO Name an Alkene or Alkyne</a:t>
            </a:r>
          </a:p>
        </p:txBody>
      </p:sp>
      <p:sp>
        <p:nvSpPr>
          <p:cNvPr id="3" name="Content Placeholder 2">
            <a:extLst>
              <a:ext uri="{FF2B5EF4-FFF2-40B4-BE49-F238E27FC236}">
                <a16:creationId xmlns:a16="http://schemas.microsoft.com/office/drawing/2014/main" id="{D9279540-B4C8-4274-A5E9-B0F63077EDDB}"/>
              </a:ext>
            </a:extLst>
          </p:cNvPr>
          <p:cNvSpPr>
            <a:spLocks noGrp="1"/>
          </p:cNvSpPr>
          <p:nvPr>
            <p:ph sz="half" idx="2"/>
          </p:nvPr>
        </p:nvSpPr>
        <p:spPr>
          <a:xfrm>
            <a:off x="848286" y="1858961"/>
            <a:ext cx="1667024" cy="609601"/>
          </a:xfrm>
        </p:spPr>
        <p:txBody>
          <a:bodyPr/>
          <a:lstStyle/>
          <a:p>
            <a:pPr marL="0" lvl="0" indent="0" eaLnBrk="1" hangingPunct="1">
              <a:spcBef>
                <a:spcPct val="0"/>
              </a:spcBef>
              <a:buNone/>
              <a:defRPr/>
            </a:pPr>
            <a:r>
              <a:rPr lang="en-US" sz="2400" b="1" kern="1200" dirty="0">
                <a:solidFill>
                  <a:prstClr val="white"/>
                </a:solidFill>
                <a:ea typeface="+mn-ea"/>
                <a:cs typeface="+mn-cs"/>
              </a:rPr>
              <a:t>Step [2]</a:t>
            </a:r>
          </a:p>
        </p:txBody>
      </p:sp>
      <p:sp>
        <p:nvSpPr>
          <p:cNvPr id="4" name="Content Placeholder 3">
            <a:extLst>
              <a:ext uri="{FF2B5EF4-FFF2-40B4-BE49-F238E27FC236}">
                <a16:creationId xmlns:a16="http://schemas.microsoft.com/office/drawing/2014/main" id="{03E3CE40-8CF6-4824-A0BD-825F4728F089}"/>
              </a:ext>
            </a:extLst>
          </p:cNvPr>
          <p:cNvSpPr>
            <a:spLocks noGrp="1"/>
          </p:cNvSpPr>
          <p:nvPr>
            <p:ph sz="quarter" idx="13"/>
          </p:nvPr>
        </p:nvSpPr>
        <p:spPr>
          <a:xfrm>
            <a:off x="2289975" y="1666829"/>
            <a:ext cx="6474159" cy="882696"/>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Number the carbon chain from the end that gives the multiple bond the </a:t>
            </a:r>
            <a:r>
              <a:rPr lang="en-US" altLang="en-US" sz="2400" b="1" kern="1200" dirty="0">
                <a:solidFill>
                  <a:srgbClr val="3366FF"/>
                </a:solidFill>
                <a:latin typeface="Arial" charset="0"/>
                <a:ea typeface="MS PGothic" charset="-128"/>
                <a:cs typeface="+mn-cs"/>
              </a:rPr>
              <a:t>lower number</a:t>
            </a:r>
            <a:r>
              <a:rPr lang="en-US" altLang="en-US" sz="2400" b="1" kern="1200" dirty="0">
                <a:solidFill>
                  <a:prstClr val="black"/>
                </a:solidFill>
                <a:latin typeface="Arial" charset="0"/>
                <a:ea typeface="MS PGothic" charset="-128"/>
                <a:cs typeface="+mn-cs"/>
              </a:rPr>
              <a:t>.</a:t>
            </a:r>
          </a:p>
        </p:txBody>
      </p:sp>
      <p:sp>
        <p:nvSpPr>
          <p:cNvPr id="28" name="Content Placeholder 13">
            <a:extLst>
              <a:ext uri="{FF2B5EF4-FFF2-40B4-BE49-F238E27FC236}">
                <a16:creationId xmlns:a16="http://schemas.microsoft.com/office/drawing/2014/main" id="{C6E94A8F-C25E-4F8D-8B63-E458B2281795}"/>
              </a:ext>
            </a:extLst>
          </p:cNvPr>
          <p:cNvSpPr>
            <a:spLocks noGrp="1"/>
          </p:cNvSpPr>
          <p:nvPr>
            <p:ph sz="quarter" idx="15" hasCustomPrompt="1"/>
          </p:nvPr>
        </p:nvSpPr>
        <p:spPr>
          <a:xfrm>
            <a:off x="1499543" y="5277612"/>
            <a:ext cx="2674640" cy="430981"/>
          </a:xfrm>
        </p:spPr>
        <p:txBody>
          <a:bodyPr/>
          <a:lstStyle>
            <a:lvl1pPr>
              <a:defRPr/>
            </a:lvl1pPr>
          </a:lstStyle>
          <a:p>
            <a:pPr marL="0" lvl="0" indent="0" algn="ctr" eaLnBrk="1" hangingPunct="1">
              <a:spcBef>
                <a:spcPct val="0"/>
              </a:spcBef>
              <a:buNone/>
            </a:pPr>
            <a:r>
              <a:rPr lang="en-US" altLang="en-US" sz="2400" b="1" kern="1200" dirty="0">
                <a:solidFill>
                  <a:srgbClr val="3366FF"/>
                </a:solidFill>
                <a:latin typeface="Arial" charset="0"/>
                <a:ea typeface="MS PGothic" charset="-128"/>
                <a:cs typeface="+mn-cs"/>
              </a:rPr>
              <a:t>1-</a:t>
            </a:r>
            <a:r>
              <a:rPr lang="en-US" altLang="en-US" sz="2400" b="1" kern="1200" dirty="0">
                <a:solidFill>
                  <a:prstClr val="black"/>
                </a:solidFill>
                <a:latin typeface="Arial" charset="0"/>
                <a:ea typeface="MS PGothic" charset="-128"/>
                <a:cs typeface="+mn-cs"/>
              </a:rPr>
              <a:t>butene</a:t>
            </a:r>
          </a:p>
        </p:txBody>
      </p:sp>
      <p:pic>
        <p:nvPicPr>
          <p:cNvPr id="18442" name="Picture 16" descr="(a) A chain of four carbon atoms with a double bond between C1 and C2  with methyl group attached to C3. Enough hydrogens are added to make total four bonds around each carbon. (b) A chain of six carbon atoms with triple bond between C2 and C3 with ethyl group on C4. Enough hydrogens are added to make total four bonds around each carbon."/>
          <p:cNvPicPr>
            <a:picLocks noChangeAspect="1" noChangeArrowheads="1"/>
          </p:cNvPicPr>
          <p:nvPr/>
        </p:nvPicPr>
        <p:blipFill rotWithShape="1">
          <a:blip r:embed="rId3">
            <a:extLst>
              <a:ext uri="{28A0092B-C50C-407E-A947-70E740481C1C}">
                <a14:useLocalDpi xmlns:a14="http://schemas.microsoft.com/office/drawing/2010/main" val="0"/>
              </a:ext>
            </a:extLst>
          </a:blip>
          <a:srcRect r="52042" b="2827"/>
          <a:stretch/>
        </p:blipFill>
        <p:spPr bwMode="auto">
          <a:xfrm>
            <a:off x="1044575" y="2622550"/>
            <a:ext cx="3383408"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Content Placeholder 15">
            <a:extLst>
              <a:ext uri="{FF2B5EF4-FFF2-40B4-BE49-F238E27FC236}">
                <a16:creationId xmlns:a16="http://schemas.microsoft.com/office/drawing/2014/main" id="{51F2C71D-8DE2-44C3-A7CC-F928830F89F1}"/>
              </a:ext>
            </a:extLst>
          </p:cNvPr>
          <p:cNvSpPr>
            <a:spLocks noGrp="1"/>
          </p:cNvSpPr>
          <p:nvPr>
            <p:ph sz="quarter" idx="16" hasCustomPrompt="1"/>
          </p:nvPr>
        </p:nvSpPr>
        <p:spPr>
          <a:xfrm>
            <a:off x="4886936" y="5277987"/>
            <a:ext cx="3020144" cy="430981"/>
          </a:xfrm>
        </p:spPr>
        <p:txBody>
          <a:bodyPr/>
          <a:lstStyle>
            <a:lvl1pPr>
              <a:defRPr/>
            </a:lvl1pPr>
          </a:lstStyle>
          <a:p>
            <a:pPr marL="0" lvl="0" indent="0" algn="ctr" eaLnBrk="1" hangingPunct="1">
              <a:spcBef>
                <a:spcPct val="0"/>
              </a:spcBef>
              <a:buNone/>
            </a:pPr>
            <a:r>
              <a:rPr lang="en-US" altLang="en-US" sz="2400" b="1" kern="1200" dirty="0">
                <a:solidFill>
                  <a:srgbClr val="3366FF"/>
                </a:solidFill>
                <a:latin typeface="Arial" charset="0"/>
                <a:ea typeface="MS PGothic" charset="-128"/>
                <a:cs typeface="+mn-cs"/>
              </a:rPr>
              <a:t>2-</a:t>
            </a:r>
            <a:r>
              <a:rPr lang="en-US" altLang="en-US" sz="2400" b="1" kern="1200" dirty="0">
                <a:solidFill>
                  <a:prstClr val="black"/>
                </a:solidFill>
                <a:latin typeface="Arial" charset="0"/>
                <a:ea typeface="MS PGothic" charset="-128"/>
                <a:cs typeface="+mn-cs"/>
              </a:rPr>
              <a:t>hexyne</a:t>
            </a:r>
          </a:p>
        </p:txBody>
      </p:sp>
      <p:pic>
        <p:nvPicPr>
          <p:cNvPr id="30" name="Picture 16" descr="(a) A chain of four carbon atoms with a double bond between C1 and C2  with methyl group attached to C3. Enough hydrogens are added to make total four bonds around each carbon. (b) A chain of six carbon atoms with triple bond between C2 and C3 with ethyl group on C4. Enough hydrogens are added to make total four bonds around each carbon.">
            <a:extLst>
              <a:ext uri="{FF2B5EF4-FFF2-40B4-BE49-F238E27FC236}">
                <a16:creationId xmlns:a16="http://schemas.microsoft.com/office/drawing/2014/main" id="{ACFDCC8A-D200-4856-8D0F-FF4EA82521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958" b="2827"/>
          <a:stretch/>
        </p:blipFill>
        <p:spPr bwMode="auto">
          <a:xfrm>
            <a:off x="4427983" y="2605678"/>
            <a:ext cx="3671441"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a:extLst>
              <a:ext uri="{FF2B5EF4-FFF2-40B4-BE49-F238E27FC236}">
                <a16:creationId xmlns:a16="http://schemas.microsoft.com/office/drawing/2014/main" id="{6740C43C-E9B2-434B-A710-DEDF7D226893}"/>
              </a:ext>
            </a:extLst>
          </p:cNvPr>
          <p:cNvSpPr>
            <a:spLocks noGrp="1"/>
          </p:cNvSpPr>
          <p:nvPr>
            <p:ph sz="quarter" idx="14"/>
          </p:nvPr>
        </p:nvSpPr>
        <p:spPr>
          <a:xfrm>
            <a:off x="1089199" y="5765121"/>
            <a:ext cx="7033553" cy="863600"/>
          </a:xfrm>
        </p:spPr>
        <p:txBody>
          <a:bodyPr/>
          <a:lstStyle/>
          <a:p>
            <a:pPr marL="228600" indent="-228600" eaLnBrk="1" hangingPunct="1">
              <a:spcBef>
                <a:spcPct val="0"/>
              </a:spcBef>
            </a:pPr>
            <a:r>
              <a:rPr lang="en-US" altLang="en-US" sz="2400" b="1" kern="1200" dirty="0">
                <a:solidFill>
                  <a:prstClr val="black"/>
                </a:solidFill>
                <a:latin typeface="Arial" charset="0"/>
                <a:ea typeface="MS PGothic" charset="-128"/>
                <a:cs typeface="+mn-cs"/>
              </a:rPr>
              <a:t>Name the compound using the </a:t>
            </a:r>
            <a:r>
              <a:rPr lang="en-US" altLang="en-US" sz="2400" b="1" kern="1200" dirty="0">
                <a:solidFill>
                  <a:srgbClr val="3366FF"/>
                </a:solidFill>
                <a:latin typeface="Arial" charset="0"/>
                <a:ea typeface="MS PGothic" charset="-128"/>
                <a:cs typeface="+mn-cs"/>
              </a:rPr>
              <a:t>first number</a:t>
            </a:r>
            <a:r>
              <a:rPr lang="en-US" altLang="en-US" sz="2400" b="1" kern="1200" dirty="0">
                <a:solidFill>
                  <a:prstClr val="black"/>
                </a:solidFill>
                <a:latin typeface="Arial" charset="0"/>
                <a:ea typeface="MS PGothic" charset="-128"/>
                <a:cs typeface="+mn-cs"/>
              </a:rPr>
              <a:t> assigned to the multiple bond.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34906" y="376596"/>
            <a:ext cx="8874189" cy="562173"/>
          </a:xfrm>
          <a:noFill/>
        </p:spPr>
        <p:txBody>
          <a:bodyPr/>
          <a:lstStyle/>
          <a:p>
            <a:pPr eaLnBrk="1" hangingPunct="1"/>
            <a:r>
              <a:rPr lang="en-US" altLang="en-US" sz="3100" b="1" dirty="0">
                <a:ea typeface="MS PGothic" charset="-128"/>
              </a:rPr>
              <a:t>13.2	Nomenclature of Alkenes and Alkynes (4)</a:t>
            </a:r>
          </a:p>
        </p:txBody>
      </p:sp>
      <p:sp>
        <p:nvSpPr>
          <p:cNvPr id="8" name="Content Placeholder 7">
            <a:extLst>
              <a:ext uri="{FF2B5EF4-FFF2-40B4-BE49-F238E27FC236}">
                <a16:creationId xmlns:a16="http://schemas.microsoft.com/office/drawing/2014/main" id="{109DD554-BE61-4E99-A3D7-5527D039F1CA}"/>
              </a:ext>
            </a:extLst>
          </p:cNvPr>
          <p:cNvSpPr>
            <a:spLocks noGrp="1"/>
          </p:cNvSpPr>
          <p:nvPr>
            <p:ph sz="half" idx="1"/>
          </p:nvPr>
        </p:nvSpPr>
        <p:spPr>
          <a:xfrm>
            <a:off x="1843541" y="1075192"/>
            <a:ext cx="5413375" cy="515937"/>
          </a:xfrm>
        </p:spPr>
        <p:txBody>
          <a:bodyPr/>
          <a:lstStyle/>
          <a:p>
            <a:pPr marL="0" lvl="0" indent="0" eaLnBrk="1" hangingPunct="1">
              <a:spcBef>
                <a:spcPct val="0"/>
              </a:spcBef>
              <a:buNone/>
              <a:defRPr/>
            </a:pPr>
            <a:r>
              <a:rPr lang="en-US" sz="2400" b="1" kern="1200" dirty="0">
                <a:solidFill>
                  <a:prstClr val="white"/>
                </a:solidFill>
                <a:ea typeface="+mn-ea"/>
                <a:cs typeface="+mn-cs"/>
              </a:rPr>
              <a:t>HOW TO Name an Alkene or Alkyne</a:t>
            </a:r>
          </a:p>
        </p:txBody>
      </p:sp>
      <p:sp>
        <p:nvSpPr>
          <p:cNvPr id="9" name="Content Placeholder 8">
            <a:extLst>
              <a:ext uri="{FF2B5EF4-FFF2-40B4-BE49-F238E27FC236}">
                <a16:creationId xmlns:a16="http://schemas.microsoft.com/office/drawing/2014/main" id="{4DD4C076-76B9-4C56-A968-C89CCCC6DCC4}"/>
              </a:ext>
            </a:extLst>
          </p:cNvPr>
          <p:cNvSpPr>
            <a:spLocks noGrp="1"/>
          </p:cNvSpPr>
          <p:nvPr>
            <p:ph sz="half" idx="2"/>
          </p:nvPr>
        </p:nvSpPr>
        <p:spPr>
          <a:xfrm>
            <a:off x="827088" y="2012528"/>
            <a:ext cx="1440656" cy="495236"/>
          </a:xfrm>
        </p:spPr>
        <p:txBody>
          <a:bodyPr/>
          <a:lstStyle/>
          <a:p>
            <a:pPr marL="0" lvl="0" indent="0" eaLnBrk="1" hangingPunct="1">
              <a:spcBef>
                <a:spcPct val="0"/>
              </a:spcBef>
              <a:buNone/>
              <a:defRPr/>
            </a:pPr>
            <a:r>
              <a:rPr lang="en-US" sz="2400" b="1" kern="1200" dirty="0">
                <a:solidFill>
                  <a:prstClr val="white"/>
                </a:solidFill>
                <a:ea typeface="+mn-ea"/>
                <a:cs typeface="+mn-cs"/>
              </a:rPr>
              <a:t>Step [3]</a:t>
            </a:r>
          </a:p>
        </p:txBody>
      </p:sp>
      <p:sp>
        <p:nvSpPr>
          <p:cNvPr id="10" name="Content Placeholder 9">
            <a:extLst>
              <a:ext uri="{FF2B5EF4-FFF2-40B4-BE49-F238E27FC236}">
                <a16:creationId xmlns:a16="http://schemas.microsoft.com/office/drawing/2014/main" id="{730295D6-F208-4ABA-B8A7-D8DD7F2A3728}"/>
              </a:ext>
            </a:extLst>
          </p:cNvPr>
          <p:cNvSpPr>
            <a:spLocks noGrp="1"/>
          </p:cNvSpPr>
          <p:nvPr>
            <p:ph sz="quarter" idx="13"/>
          </p:nvPr>
        </p:nvSpPr>
        <p:spPr>
          <a:xfrm>
            <a:off x="2411413" y="1907234"/>
            <a:ext cx="5832995" cy="829615"/>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Number and name the substituents, and write the name.</a:t>
            </a:r>
          </a:p>
        </p:txBody>
      </p:sp>
      <p:pic>
        <p:nvPicPr>
          <p:cNvPr id="20487" name="Picture 1" descr="(a) A chain of four carbon atoms with a double bond between C1 and C2  with methyl group attached to C3. Enough hydrogens are added to make total four bonds around each carbon.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4513" y="3068638"/>
            <a:ext cx="55149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20"/>
  <p:tag name="MMPROD_UIDATA" val="&lt;database version=&quot;6.0&quot;&gt;&lt;object type=&quot;1&quot; unique_id=&quot;10001&quot;&gt;&lt;object type=&quot;8&quot; unique_id=&quot;13354&quot;&gt;&lt;/object&gt;&lt;object type=&quot;2&quot; unique_id=&quot;13355&quot;&gt;&lt;object type=&quot;3&quot; unique_id=&quot;13356&quot;&gt;&lt;property id=&quot;20148&quot; value=&quot;5&quot;/&gt;&lt;property id=&quot;20300&quot; value=&quot;Slide 1&quot;/&gt;&lt;property id=&quot;20307&quot; value=&quot;327&quot;/&gt;&lt;/object&gt;&lt;object type=&quot;3&quot; unique_id=&quot;13357&quot;&gt;&lt;property id=&quot;20148&quot; value=&quot;5&quot;/&gt;&lt;property id=&quot;20300&quot; value=&quot;Slide 2 - &amp;quot;Alkenes and Alkynes&amp;quot;&quot;/&gt;&lt;property id=&quot;20307&quot; value=&quot;257&quot;/&gt;&lt;/object&gt;&lt;object type=&quot;3&quot; unique_id=&quot;13358&quot;&gt;&lt;property id=&quot;20148&quot; value=&quot;5&quot;/&gt;&lt;property id=&quot;20300&quot; value=&quot;Slide 3 - &amp;quot;Alkenes and Alkynes&amp;quot;&quot;/&gt;&lt;property id=&quot;20307&quot; value=&quot;258&quot;/&gt;&lt;/object&gt;&lt;object type=&quot;3&quot; unique_id=&quot;13359&quot;&gt;&lt;property id=&quot;20148&quot; value=&quot;5&quot;/&gt;&lt;property id=&quot;20300&quot; value=&quot;Slide 4 - &amp;quot;Alkenes and Alkynes&amp;quot;&quot;/&gt;&lt;property id=&quot;20307&quot; value=&quot;259&quot;/&gt;&lt;/object&gt;&lt;object type=&quot;3&quot; unique_id=&quot;13360&quot;&gt;&lt;property id=&quot;20148&quot; value=&quot;5&quot;/&gt;&lt;property id=&quot;20300&quot; value=&quot;Slide 5 - &amp;quot;Alkenes and Alkynes&amp;quot;&quot;/&gt;&lt;property id=&quot;20307&quot; value=&quot;260&quot;/&gt;&lt;/object&gt;&lt;object type=&quot;3&quot; unique_id=&quot;13361&quot;&gt;&lt;property id=&quot;20148&quot; value=&quot;5&quot;/&gt;&lt;property id=&quot;20300&quot; value=&quot;Slide 6 - &amp;quot;Nomenclature of Alkenes and Alkynes&amp;quot;&quot;/&gt;&lt;property id=&quot;20307&quot; value=&quot;261&quot;/&gt;&lt;/object&gt;&lt;object type=&quot;3&quot; unique_id=&quot;13362&quot;&gt;&lt;property id=&quot;20148&quot; value=&quot;5&quot;/&gt;&lt;property id=&quot;20300&quot; value=&quot;Slide 7 - &amp;quot;Nomenclature of Alkenes and Alkynes&amp;quot;&quot;/&gt;&lt;property id=&quot;20307&quot; value=&quot;262&quot;/&gt;&lt;/object&gt;&lt;object type=&quot;3&quot; unique_id=&quot;13363&quot;&gt;&lt;property id=&quot;20148&quot; value=&quot;5&quot;/&gt;&lt;property id=&quot;20300&quot; value=&quot;Slide 8 - &amp;quot;Nomenclature of Alkenes and Alkynes&amp;quot;&quot;/&gt;&lt;property id=&quot;20307&quot; value=&quot;263&quot;/&gt;&lt;/object&gt;&lt;object type=&quot;3&quot; unique_id=&quot;13364&quot;&gt;&lt;property id=&quot;20148&quot; value=&quot;5&quot;/&gt;&lt;property id=&quot;20300&quot; value=&quot;Slide 9 - &amp;quot;Nomenclature of Alkenes and Alkynes&amp;quot;&quot;/&gt;&lt;property id=&quot;20307&quot; value=&quot;264&quot;/&gt;&lt;/object&gt;&lt;object type=&quot;3&quot; unique_id=&quot;13365&quot;&gt;&lt;property id=&quot;20148&quot; value=&quot;5&quot;/&gt;&lt;property id=&quot;20300&quot; value=&quot;Slide 10 - &amp;quot;Nomenclature of Alkenes and Alkynes&amp;quot;&quot;/&gt;&lt;property id=&quot;20307&quot; value=&quot;265&quot;/&gt;&lt;/object&gt;&lt;object type=&quot;3&quot; unique_id=&quot;13366&quot;&gt;&lt;property id=&quot;20148&quot; value=&quot;5&quot;/&gt;&lt;property id=&quot;20300&quot; value=&quot;Slide 11 - &amp;quot;Nomenclature of Alkenes and Alkynes&amp;quot;&quot;/&gt;&lt;property id=&quot;20307&quot; value=&quot;266&quot;/&gt;&lt;/object&gt;&lt;object type=&quot;3&quot; unique_id=&quot;13367&quot;&gt;&lt;property id=&quot;20148&quot; value=&quot;5&quot;/&gt;&lt;property id=&quot;20300&quot; value=&quot;Slide 12 - &amp;quot;Cis–Trans Isomers&amp;#x0D;&amp;#x0A;Stereoisomers—A New Class of Isomer&amp;quot;&quot;/&gt;&lt;property id=&quot;20307&quot; value=&quot;267&quot;/&gt;&lt;/object&gt;&lt;object type=&quot;3&quot; unique_id=&quot;13368&quot;&gt;&lt;property id=&quot;20148&quot; value=&quot;5&quot;/&gt;&lt;property id=&quot;20300&quot; value=&quot;Slide 13 - &amp;quot;Cis–Trans Isomers&amp;#x0D;&amp;#x0A;Stereoisomers—A New Class of Isomer&amp;quot;&quot;/&gt;&lt;property id=&quot;20307&quot; value=&quot;268&quot;/&gt;&lt;/object&gt;&lt;object type=&quot;3&quot; unique_id=&quot;13369&quot;&gt;&lt;property id=&quot;20148&quot; value=&quot;5&quot;/&gt;&lt;property id=&quot;20300&quot; value=&quot;Slide 14 - &amp;quot;Cis–Trans Isomers&amp;#x0D;&amp;#x0A;Stereoisomers—A New Class of Isomer&amp;quot;&quot;/&gt;&lt;property id=&quot;20307&quot; value=&quot;269&quot;/&gt;&lt;/object&gt;&lt;object type=&quot;3&quot; unique_id=&quot;13370&quot;&gt;&lt;property id=&quot;20148&quot; value=&quot;5&quot;/&gt;&lt;property id=&quot;20300&quot; value=&quot;Slide 15 - &amp;quot;Cis–Trans Isomers&amp;#x0D;&amp;#x0A;Stereoisomers—A New Class of Isomer&amp;quot;&quot;/&gt;&lt;property id=&quot;20307&quot; value=&quot;270&quot;/&gt;&lt;/object&gt;&lt;object type=&quot;3&quot; unique_id=&quot;13371&quot;&gt;&lt;property id=&quot;20148&quot; value=&quot;5&quot;/&gt;&lt;property id=&quot;20300&quot; value=&quot;Slide 16 - &amp;quot;Cis–Trans Isomers&amp;#x0D;&amp;#x0A;Stereoisomers—A New Class of Isomer&amp;quot;&quot;/&gt;&lt;property id=&quot;20307&quot; value=&quot;271&quot;/&gt;&lt;/object&gt;&lt;object type=&quot;3&quot; unique_id=&quot;13372&quot;&gt;&lt;property id=&quot;20148&quot; value=&quot;5&quot;/&gt;&lt;property id=&quot;20300&quot; value=&quot;Slide 17 - &amp;quot;Focus on Health and Medicine&amp;#x0D;&amp;#x0A;Saturated and Unsaturated Fatty Acids&amp;quot;&quot;/&gt;&lt;property id=&quot;20307&quot; value=&quot;272&quot;/&gt;&lt;/object&gt;&lt;object type=&quot;3&quot; unique_id=&quot;13373&quot;&gt;&lt;property id=&quot;20148&quot; value=&quot;5&quot;/&gt;&lt;property id=&quot;20300&quot; value=&quot;Slide 18 - &amp;quot;Focus on Health and Medicine&amp;#x0D;&amp;#x0A;Saturated and Unsaturated Fatty Acids&amp;quot;&quot;/&gt;&lt;property id=&quot;20307&quot; value=&quot;273&quot;/&gt;&lt;/object&gt;&lt;object type=&quot;3&quot; unique_id=&quot;13374&quot;&gt;&lt;property id=&quot;20148&quot; value=&quot;5&quot;/&gt;&lt;property id=&quot;20300&quot; value=&quot;Slide 19 - &amp;quot;Focus on Health and Medicine&amp;#x0D;&amp;#x0A;Saturated and Unsaturated Fatty Acids&amp;quot;&quot;/&gt;&lt;property id=&quot;20307&quot; value=&quot;274&quot;/&gt;&lt;/object&gt;&lt;object type=&quot;3&quot; unique_id=&quot;13375&quot;&gt;&lt;property id=&quot;20148&quot; value=&quot;5&quot;/&gt;&lt;property id=&quot;20300&quot; value=&quot;Slide 20 - &amp;quot;Interesting Alkenes in Food and Medicine&amp;quot;&quot;/&gt;&lt;property id=&quot;20307&quot; value=&quot;275&quot;/&gt;&lt;/object&gt;&lt;object type=&quot;3&quot; unique_id=&quot;13376&quot;&gt;&lt;property id=&quot;20148&quot; value=&quot;5&quot;/&gt;&lt;property id=&quot;20300&quot; value=&quot;Slide 21 - &amp;quot;Interesting Alkenes in Food and Medicine&amp;quot;&quot;/&gt;&lt;property id=&quot;20307&quot; value=&quot;276&quot;/&gt;&lt;/object&gt;&lt;object type=&quot;3&quot; unique_id=&quot;13377&quot;&gt;&lt;property id=&quot;20148&quot; value=&quot;5&quot;/&gt;&lt;property id=&quot;20300&quot; value=&quot;Slide 22 - &amp;quot;Focus on Health and Medicine&amp;#x0D;&amp;#x0A;Oral Contraceptives&amp;quot;&quot;/&gt;&lt;property id=&quot;20307&quot; value=&quot;277&quot;/&gt;&lt;/object&gt;&lt;object type=&quot;3&quot; unique_id=&quot;13378&quot;&gt;&lt;property id=&quot;20148&quot; value=&quot;5&quot;/&gt;&lt;property id=&quot;20300&quot; value=&quot;Slide 23 - &amp;quot;Focus on Health and Medicine&amp;#x0D;&amp;#x0A;Oral Contraceptives&amp;quot;&quot;/&gt;&lt;property id=&quot;20307&quot; value=&quot;278&quot;/&gt;&lt;/object&gt;&lt;object type=&quot;3&quot; unique_id=&quot;13379&quot;&gt;&lt;property id=&quot;20148&quot; value=&quot;5&quot;/&gt;&lt;property id=&quot;20300&quot; value=&quot;Slide 24 - &amp;quot;Reactions of Alkenes&amp;quot;&quot;/&gt;&lt;property id=&quot;20307&quot; value=&quot;279&quot;/&gt;&lt;/object&gt;&lt;object type=&quot;3&quot; unique_id=&quot;13380&quot;&gt;&lt;property id=&quot;20148&quot; value=&quot;5&quot;/&gt;&lt;property id=&quot;20300&quot; value=&quot;Slide 25 - &amp;quot;Reactions of Alkenes&amp;#x0D;&amp;#x0A;Addition of Hydrogen—Hydrogenation&amp;quot;&quot;/&gt;&lt;property id=&quot;20307&quot; value=&quot;280&quot;/&gt;&lt;/object&gt;&lt;object type=&quot;3&quot; unique_id=&quot;13381&quot;&gt;&lt;property id=&quot;20148&quot; value=&quot;5&quot;/&gt;&lt;property id=&quot;20300&quot; value=&quot;Slide 26 - &amp;quot;Reactions of Alkenes&amp;#x0D;&amp;#x0A;Addition of Hydrogen—Hydrogenation&amp;quot;&quot;/&gt;&lt;property id=&quot;20307&quot; value=&quot;281&quot;/&gt;&lt;/object&gt;&lt;object type=&quot;3&quot; unique_id=&quot;13382&quot;&gt;&lt;property id=&quot;20148&quot; value=&quot;5&quot;/&gt;&lt;property id=&quot;20300&quot; value=&quot;Slide 27 - &amp;quot;Reactions of Alkenes&amp;#x0D;&amp;#x0A;Addition of Halogen—Halogenation&amp;quot;&quot;/&gt;&lt;property id=&quot;20307&quot; value=&quot;282&quot;/&gt;&lt;/object&gt;&lt;object type=&quot;3&quot; unique_id=&quot;13383&quot;&gt;&lt;property id=&quot;20148&quot; value=&quot;5&quot;/&gt;&lt;property id=&quot;20300&quot; value=&quot;Slide 28 - &amp;quot;Reactions of Alkenes&amp;#x0D;&amp;#x0A;Addition of Halogen—Halogenation&amp;quot;&quot;/&gt;&lt;property id=&quot;20307&quot; value=&quot;283&quot;/&gt;&lt;/object&gt;&lt;object type=&quot;3&quot; unique_id=&quot;13384&quot;&gt;&lt;property id=&quot;20148&quot; value=&quot;5&quot;/&gt;&lt;property id=&quot;20300&quot; value=&quot;Slide 29 - &amp;quot;Reactions of Alkenes&amp;#x0D;&amp;#x0A;Addition of Hydrogen Halides— Hydrohalogenation&amp;quot;&quot;/&gt;&lt;property id=&quot;20307&quot; value=&quot;284&quot;/&gt;&lt;/object&gt;&lt;object type=&quot;3&quot; unique_id=&quot;13385&quot;&gt;&lt;property id=&quot;20148&quot; value=&quot;5&quot;/&gt;&lt;property id=&quot;20300&quot; value=&quot;Slide 30 - &amp;quot;Reactions of Alkenes&amp;#x0D;&amp;#x0A;Addition of Hydrogen Halides— Hydrohalogenation&amp;quot;&quot;/&gt;&lt;property id=&quot;20307&quot; value=&quot;285&quot;/&gt;&lt;/object&gt;&lt;object type=&quot;3&quot; unique_id=&quot;13386&quot;&gt;&lt;property id=&quot;20148&quot; value=&quot;5&quot;/&gt;&lt;property id=&quot;20300&quot; value=&quot;Slide 31 - &amp;quot;Reactions of Alkenes&amp;#x0D;&amp;#x0A;Addition of Hydrogen Halides— Hydrohalogenation&amp;quot;&quot;/&gt;&lt;property id=&quot;20307&quot; value=&quot;286&quot;/&gt;&lt;/object&gt;&lt;object type=&quot;3&quot; unique_id=&quot;13387&quot;&gt;&lt;property id=&quot;20148&quot; value=&quot;5&quot;/&gt;&lt;property id=&quot;20300&quot; value=&quot;Slide 32 - &amp;quot;Reactions of Alkenes&amp;#x0D;&amp;#x0A;Addition of Hydrogen Halides— Hydrohalogenation&amp;quot;&quot;/&gt;&lt;property id=&quot;20307&quot; value=&quot;287&quot;/&gt;&lt;/object&gt;&lt;object type=&quot;3&quot; unique_id=&quot;13388&quot;&gt;&lt;property id=&quot;20148&quot; value=&quot;5&quot;/&gt;&lt;property id=&quot;20300&quot; value=&quot;Slide 33 - &amp;quot;Reactions of Alkenes&amp;#x0D;&amp;#x0A;Addition of Hydrogen Halides— Hydrohalogenation&amp;quot;&quot;/&gt;&lt;property id=&quot;20307&quot; value=&quot;288&quot;/&gt;&lt;/object&gt;&lt;object type=&quot;3&quot; unique_id=&quot;13389&quot;&gt;&lt;property id=&quot;20148&quot; value=&quot;5&quot;/&gt;&lt;property id=&quot;20300&quot; value=&quot;Slide 34 - &amp;quot;Reactions of Alkenes&amp;#x0D;&amp;#x0A;Addition of Water—Hydration&amp;quot;&quot;/&gt;&lt;property id=&quot;20307&quot; value=&quot;289&quot;/&gt;&lt;/object&gt;&lt;object type=&quot;3&quot; unique_id=&quot;13390&quot;&gt;&lt;property id=&quot;20148&quot; value=&quot;5&quot;/&gt;&lt;property id=&quot;20300&quot; value=&quot;Slide 35 - &amp;quot;Reactions of Alkenes&amp;#x0D;&amp;#x0A;Addition of Water—Hydration&amp;quot;&quot;/&gt;&lt;property id=&quot;20307&quot; value=&quot;290&quot;/&gt;&lt;/object&gt;&lt;object type=&quot;3&quot; unique_id=&quot;13391&quot;&gt;&lt;property id=&quot;20148&quot; value=&quot;5&quot;/&gt;&lt;property id=&quot;20300&quot; value=&quot;Slide 36 - &amp;quot;Reactions of Alkenes&amp;#x0D;&amp;#x0A;Addition of Water—Hydration&amp;quot;&quot;/&gt;&lt;property id=&quot;20307&quot; value=&quot;291&quot;/&gt;&lt;/object&gt;&lt;object type=&quot;3&quot; unique_id=&quot;13392&quot;&gt;&lt;property id=&quot;20148&quot; value=&quot;5&quot;/&gt;&lt;property id=&quot;20300&quot; value=&quot;Slide 37 - &amp;quot;Focus on Health and Medicine&amp;#x0D;&amp;#x0A;Margarine or Butter?&amp;quot;&quot;/&gt;&lt;property id=&quot;20307&quot; value=&quot;292&quot;/&gt;&lt;/object&gt;&lt;object type=&quot;3&quot; unique_id=&quot;13393&quot;&gt;&lt;property id=&quot;20148&quot; value=&quot;5&quot;/&gt;&lt;property id=&quot;20300&quot; value=&quot;Slide 38 - &amp;quot;Focus on Health and Medicine&amp;#x0D;&amp;#x0A;Margarine or Butter?&amp;quot;&quot;/&gt;&lt;property id=&quot;20307&quot; value=&quot;293&quot;/&gt;&lt;/object&gt;&lt;object type=&quot;3&quot; unique_id=&quot;13394&quot;&gt;&lt;property id=&quot;20148&quot; value=&quot;5&quot;/&gt;&lt;property id=&quot;20300&quot; value=&quot;Slide 39 - &amp;quot;Focus on Health and Medicine&amp;#x0D;&amp;#x0A;Margarine or Butter?&amp;quot;&quot;/&gt;&lt;property id=&quot;20307&quot; value=&quot;294&quot;/&gt;&lt;/object&gt;&lt;object type=&quot;3&quot; unique_id=&quot;13395&quot;&gt;&lt;property id=&quot;20148&quot; value=&quot;5&quot;/&gt;&lt;property id=&quot;20300&quot; value=&quot;Slide 40 - &amp;quot;Focus on Health and Medicine&amp;#x0D;&amp;#x0A;Margarine or Butter?&amp;quot;&quot;/&gt;&lt;property id=&quot;20307&quot; value=&quot;295&quot;/&gt;&lt;/object&gt;&lt;object type=&quot;3&quot; unique_id=&quot;13396&quot;&gt;&lt;property id=&quot;20148&quot; value=&quot;5&quot;/&gt;&lt;property id=&quot;20300&quot; value=&quot;Slide 41 - &amp;quot;Focus on Health and Medicine&amp;#x0D;&amp;#x0A;Margarine or Butter?&amp;quot;&quot;/&gt;&lt;property id=&quot;20307&quot; value=&quot;296&quot;/&gt;&lt;/object&gt;&lt;object type=&quot;3&quot; unique_id=&quot;13397&quot;&gt;&lt;property id=&quot;20148&quot; value=&quot;5&quot;/&gt;&lt;property id=&quot;20300&quot; value=&quot;Slide 42 - &amp;quot;Polymers—The Fabric of Modern Society&amp;quot;&quot;/&gt;&lt;property id=&quot;20307&quot; value=&quot;297&quot;/&gt;&lt;/object&gt;&lt;object type=&quot;3&quot; unique_id=&quot;13398&quot;&gt;&lt;property id=&quot;20148&quot; value=&quot;5&quot;/&gt;&lt;property id=&quot;20300&quot; value=&quot;Slide 43 - &amp;quot;Polymers—The Fabric of Modern Society&amp;#x0D;&amp;#x0A;Synthetic Polymers&amp;quot;&quot;/&gt;&lt;property id=&quot;20307&quot; value=&quot;298&quot;/&gt;&lt;/object&gt;&lt;object type=&quot;3&quot; unique_id=&quot;13399&quot;&gt;&lt;property id=&quot;20148&quot; value=&quot;5&quot;/&gt;&lt;property id=&quot;20300&quot; value=&quot;Slide 44 - &amp;quot;Polymers—The Fabric of Modern Society&amp;#x0D;&amp;#x0A;Synthetic Polymers&amp;quot;&quot;/&gt;&lt;property id=&quot;20307&quot; value=&quot;299&quot;/&gt;&lt;/object&gt;&lt;object type=&quot;3&quot; unique_id=&quot;13400&quot;&gt;&lt;property id=&quot;20148&quot; value=&quot;5&quot;/&gt;&lt;property id=&quot;20300&quot; value=&quot;Slide 45 - &amp;quot;Aromatic Compounds&amp;quot;&quot;/&gt;&lt;property id=&quot;20307&quot; value=&quot;300&quot;/&gt;&lt;/object&gt;&lt;object type=&quot;3&quot; unique_id=&quot;13401&quot;&gt;&lt;property id=&quot;20148&quot; value=&quot;5&quot;/&gt;&lt;property id=&quot;20300&quot; value=&quot;Slide 46 - &amp;quot;Aromatic Compounds&amp;quot;&quot;/&gt;&lt;property id=&quot;20307&quot; value=&quot;301&quot;/&gt;&lt;/object&gt;&lt;object type=&quot;3&quot; unique_id=&quot;13402&quot;&gt;&lt;property id=&quot;20148&quot; value=&quot;5&quot;/&gt;&lt;property id=&quot;20300&quot; value=&quot;Slide 47 - &amp;quot;Aromatic Compounds&amp;quot;&quot;/&gt;&lt;property id=&quot;20307&quot; value=&quot;302&quot;/&gt;&lt;/object&gt;&lt;object type=&quot;3&quot; unique_id=&quot;13403&quot;&gt;&lt;property id=&quot;20148&quot; value=&quot;5&quot;/&gt;&lt;property id=&quot;20300&quot; value=&quot;Slide 48 - &amp;quot;Aromatic Compounds&amp;quot;&quot;/&gt;&lt;property id=&quot;20307&quot; value=&quot;303&quot;/&gt;&lt;/object&gt;&lt;object type=&quot;3&quot; unique_id=&quot;13404&quot;&gt;&lt;property id=&quot;20148&quot; value=&quot;5&quot;/&gt;&lt;property id=&quot;20300&quot; value=&quot;Slide 49 - &amp;quot;Nomenclature of Benzene Derivatives&amp;#x0D;&amp;#x0A;Monosubstituted Benzenes&amp;quot;&quot;/&gt;&lt;property id=&quot;20307&quot; value=&quot;304&quot;/&gt;&lt;/object&gt;&lt;object type=&quot;3&quot; unique_id=&quot;13405&quot;&gt;&lt;property id=&quot;20148&quot; value=&quot;5&quot;/&gt;&lt;property id=&quot;20300&quot; value=&quot;Slide 50 - &amp;quot;Nomenclature of Benzene Derivatives&amp;#x0D;&amp;#x0A;Monosubstituted Benzenes&amp;quot;&quot;/&gt;&lt;property id=&quot;20307&quot; value=&quot;305&quot;/&gt;&lt;/object&gt;&lt;object type=&quot;3&quot; unique_id=&quot;13406&quot;&gt;&lt;property id=&quot;20148&quot; value=&quot;5&quot;/&gt;&lt;property id=&quot;20300&quot; value=&quot;Slide 51 - &amp;quot;Nomenclature of Benzene Derivatives&amp;#x0D;&amp;#x0A;Disubstituted Benzenes&amp;quot;&quot;/&gt;&lt;property id=&quot;20307&quot; value=&quot;306&quot;/&gt;&lt;/object&gt;&lt;object type=&quot;3&quot; unique_id=&quot;13407&quot;&gt;&lt;property id=&quot;20148&quot; value=&quot;5&quot;/&gt;&lt;property id=&quot;20300&quot; value=&quot;Slide 52 - &amp;quot;Nomenclature of Benzene Derivatives&amp;#x0D;&amp;#x0A;Disubstituted Benzenes&amp;quot;&quot;/&gt;&lt;property id=&quot;20307&quot; value=&quot;307&quot;/&gt;&lt;/object&gt;&lt;object type=&quot;3&quot; unique_id=&quot;13408&quot;&gt;&lt;property id=&quot;20148&quot; value=&quot;5&quot;/&gt;&lt;property id=&quot;20300&quot; value=&quot;Slide 53 - &amp;quot;Nomenclature of Benzene Derivatives&amp;#x0D;&amp;#x0A;Disubstituted Benzenes&amp;quot;&quot;/&gt;&lt;property id=&quot;20307&quot; value=&quot;308&quot;/&gt;&lt;/object&gt;&lt;object type=&quot;3&quot; unique_id=&quot;13409&quot;&gt;&lt;property id=&quot;20148&quot; value=&quot;5&quot;/&gt;&lt;property id=&quot;20300&quot; value=&quot;Slide 54 - &amp;quot;Nomenclature of Benzene Derivatives&amp;#x0D;&amp;#x0A;Polysubstituted Benzenes&amp;quot;&quot;/&gt;&lt;property id=&quot;20307&quot; value=&quot;309&quot;/&gt;&lt;/object&gt;&lt;object type=&quot;3&quot; unique_id=&quot;13410&quot;&gt;&lt;property id=&quot;20148&quot; value=&quot;5&quot;/&gt;&lt;property id=&quot;20300&quot; value=&quot;Slide 55 - &amp;quot;Nomenclature of Benzene Derivatives&amp;#x0D;&amp;#x0A;Polysubstituted Benzenes&amp;quot;&quot;/&gt;&lt;property id=&quot;20307&quot; value=&quot;310&quot;/&gt;&lt;/object&gt;&lt;object type=&quot;3&quot; unique_id=&quot;13411&quot;&gt;&lt;property id=&quot;20148&quot; value=&quot;5&quot;/&gt;&lt;property id=&quot;20300&quot; value=&quot;Slide 56 - &amp;quot;Nomenclature of Benzene Derivatives&amp;#x0D;&amp;#x0A;Polysubstituted Benzenes&amp;quot;&quot;/&gt;&lt;property id=&quot;20307&quot; value=&quot;311&quot;/&gt;&lt;/object&gt;&lt;object type=&quot;3&quot; unique_id=&quot;13412&quot;&gt;&lt;property id=&quot;20148&quot; value=&quot;5&quot;/&gt;&lt;property id=&quot;20300&quot; value=&quot;Slide 57 - &amp;quot;Aromatic Compounds with More than One Ring&amp;quot;&quot;/&gt;&lt;property id=&quot;20307&quot; value=&quot;312&quot;/&gt;&lt;/object&gt;&lt;object type=&quot;3&quot; unique_id=&quot;13413&quot;&gt;&lt;property id=&quot;20148&quot; value=&quot;5&quot;/&gt;&lt;property id=&quot;20300&quot; value=&quot;Slide 58 - &amp;quot;Focus on Health and Medicine&amp;#x0D;&amp;#x0A;Aromatic Drugs, Sunscreens, and Carcinogens&amp;quot;&quot;/&gt;&lt;property id=&quot;20307&quot; value=&quot;313&quot;/&gt;&lt;/object&gt;&lt;object type=&quot;3&quot; unique_id=&quot;13414&quot;&gt;&lt;property id=&quot;20148&quot; value=&quot;5&quot;/&gt;&lt;property id=&quot;20300&quot; value=&quot;Slide 59 - &amp;quot;Focus on Health and Medicine&amp;#x0D;&amp;#x0A;Aromatic Drugs, Sunscreens, and Carcinogens&amp;quot;&quot;/&gt;&lt;property id=&quot;20307&quot; value=&quot;314&quot;/&gt;&lt;/object&gt;&lt;object type=&quot;3&quot; unique_id=&quot;13415&quot;&gt;&lt;property id=&quot;20148&quot; value=&quot;5&quot;/&gt;&lt;property id=&quot;20300&quot; value=&quot;Slide 60 - &amp;quot;Reactions of Aromatic Compounds&amp;quot;&quot;/&gt;&lt;property id=&quot;20307&quot; value=&quot;315&quot;/&gt;&lt;/object&gt;&lt;object type=&quot;3&quot; unique_id=&quot;13416&quot;&gt;&lt;property id=&quot;20148&quot; value=&quot;5&quot;/&gt;&lt;property id=&quot;20300&quot; value=&quot;Slide 61 - &amp;quot;Reactions of Aromatic Compounds&amp;#x0D;&amp;#x0A;Chlorination and DDT&amp;quot;&quot;/&gt;&lt;property id=&quot;20307&quot; value=&quot;316&quot;/&gt;&lt;/object&gt;&lt;object type=&quot;3&quot; unique_id=&quot;13417&quot;&gt;&lt;property id=&quot;20148&quot; value=&quot;5&quot;/&gt;&lt;property id=&quot;20300&quot; value=&quot;Slide 62 - &amp;quot;Focus on Health and Medicine&amp;#x0D;&amp;#x0A;Nitration and Sulfa Drugs&amp;quot;&quot;/&gt;&lt;property id=&quot;20307&quot; value=&quot;317&quot;/&gt;&lt;/object&gt;&lt;object type=&quot;3&quot; unique_id=&quot;13418&quot;&gt;&lt;property id=&quot;20148&quot; value=&quot;5&quot;/&gt;&lt;property id=&quot;20300&quot; value=&quot;Slide 63 - &amp;quot;Focus on Health and Medicine&amp;#x0D;&amp;#x0A;Nitration and Sulfa Drugs&amp;quot;&quot;/&gt;&lt;property id=&quot;20307&quot; value=&quot;326&quot;/&gt;&lt;/object&gt;&lt;object type=&quot;3&quot; unique_id=&quot;13419&quot;&gt;&lt;property id=&quot;20148&quot; value=&quot;5&quot;/&gt;&lt;property id=&quot;20300&quot; value=&quot;Slide 64 - &amp;quot;Reactions of Aromatic Compounds&amp;#x0D;&amp;#x0A;Sulfonation and Detergent Synthesis&amp;quot;&quot;/&gt;&lt;property id=&quot;20307&quot; value=&quot;318&quot;/&gt;&lt;/object&gt;&lt;/object&gt;&lt;/object&gt;&lt;/database&gt;"/>
</p:tagLst>
</file>

<file path=ppt/theme/theme1.xml><?xml version="1.0" encoding="utf-8"?>
<a:theme xmlns:a="http://schemas.openxmlformats.org/drawingml/2006/main" name="McGraw">
  <a:themeElements>
    <a:clrScheme name="Custom 15">
      <a:dk1>
        <a:sysClr val="windowText" lastClr="000000"/>
      </a:dk1>
      <a:lt1>
        <a:sysClr val="window" lastClr="FFFFFF"/>
      </a:lt1>
      <a:dk2>
        <a:srgbClr val="000000"/>
      </a:dk2>
      <a:lt2>
        <a:srgbClr val="76B6F2"/>
      </a:lt2>
      <a:accent1>
        <a:srgbClr val="FBC01E"/>
      </a:accent1>
      <a:accent2>
        <a:srgbClr val="EFE1A2"/>
      </a:accent2>
      <a:accent3>
        <a:srgbClr val="FA8716"/>
      </a:accent3>
      <a:accent4>
        <a:srgbClr val="BE0204"/>
      </a:accent4>
      <a:accent5>
        <a:srgbClr val="008080"/>
      </a:accent5>
      <a:accent6>
        <a:srgbClr val="7E13E3"/>
      </a:accent6>
      <a:hlink>
        <a:srgbClr val="D2D200"/>
      </a:hlink>
      <a:folHlink>
        <a:srgbClr val="D0B9F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Custom 1">
      <a:dk1>
        <a:sysClr val="windowText" lastClr="000000"/>
      </a:dk1>
      <a:lt1>
        <a:sysClr val="window" lastClr="FFFFFF"/>
      </a:lt1>
      <a:dk2>
        <a:srgbClr val="000000"/>
      </a:dk2>
      <a:lt2>
        <a:srgbClr val="008080"/>
      </a:lt2>
      <a:accent1>
        <a:srgbClr val="FBC01E"/>
      </a:accent1>
      <a:accent2>
        <a:srgbClr val="EFE1A2"/>
      </a:accent2>
      <a:accent3>
        <a:srgbClr val="FA8716"/>
      </a:accent3>
      <a:accent4>
        <a:srgbClr val="BE0204"/>
      </a:accent4>
      <a:accent5>
        <a:srgbClr val="640F10"/>
      </a:accent5>
      <a:accent6>
        <a:srgbClr val="7E13E3"/>
      </a:accent6>
      <a:hlink>
        <a:srgbClr val="008080"/>
      </a:hlink>
      <a:folHlink>
        <a:srgbClr val="D0B9F8"/>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wrap="none" anchor="ctr">
        <a:spAutoFit/>
      </a:bodyPr>
      <a:lstStyle>
        <a:defPPr marL="91440" indent="-91440" algn="l">
          <a:buClr>
            <a:schemeClr val="tx1"/>
          </a:buClr>
          <a:buFont typeface="Arial"/>
          <a:buChar char="•"/>
          <a:defRPr dirty="0">
            <a:solidFill>
              <a:srgbClr val="3366FF"/>
            </a:solidFill>
            <a:cs typeface="+mn-cs"/>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txDef>
      <a:spPr>
        <a:noFill/>
      </a:spPr>
      <a:bodyPr wrap="none" rtlCol="0">
        <a:spAutoFit/>
      </a:bodyPr>
      <a:lstStyle>
        <a:defPPr marL="342900" indent="-342900" algn="l">
          <a:buFont typeface="Arial"/>
          <a:buChar char="•"/>
          <a:defRPr dirty="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Custom 1">
      <a:dk1>
        <a:sysClr val="windowText" lastClr="000000"/>
      </a:dk1>
      <a:lt1>
        <a:sysClr val="window" lastClr="FFFFFF"/>
      </a:lt1>
      <a:dk2>
        <a:srgbClr val="000000"/>
      </a:dk2>
      <a:lt2>
        <a:srgbClr val="008080"/>
      </a:lt2>
      <a:accent1>
        <a:srgbClr val="FBC01E"/>
      </a:accent1>
      <a:accent2>
        <a:srgbClr val="EFE1A2"/>
      </a:accent2>
      <a:accent3>
        <a:srgbClr val="FA8716"/>
      </a:accent3>
      <a:accent4>
        <a:srgbClr val="BE0204"/>
      </a:accent4>
      <a:accent5>
        <a:srgbClr val="640F10"/>
      </a:accent5>
      <a:accent6>
        <a:srgbClr val="7E13E3"/>
      </a:accent6>
      <a:hlink>
        <a:srgbClr val="008080"/>
      </a:hlink>
      <a:folHlink>
        <a:srgbClr val="D0B9F8"/>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wrap="none" anchor="ctr">
        <a:spAutoFit/>
      </a:bodyPr>
      <a:lstStyle>
        <a:defPPr marL="91440" indent="-91440" algn="l">
          <a:buClr>
            <a:schemeClr val="tx1"/>
          </a:buClr>
          <a:buFont typeface="Arial"/>
          <a:buChar char="•"/>
          <a:defRPr dirty="0">
            <a:solidFill>
              <a:srgbClr val="3366FF"/>
            </a:solidFill>
            <a:cs typeface="+mn-cs"/>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txDef>
      <a:spPr>
        <a:noFill/>
      </a:spPr>
      <a:bodyPr wrap="none" rtlCol="0">
        <a:spAutoFit/>
      </a:bodyPr>
      <a:lstStyle>
        <a:defPPr marL="342900" indent="-342900" algn="l">
          <a:buFont typeface="Arial"/>
          <a:buChar char="•"/>
          <a:defRPr dirty="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McGraw.thmx</Template>
  <TotalTime>2424</TotalTime>
  <Words>2197</Words>
  <Application>Microsoft Office PowerPoint</Application>
  <PresentationFormat>On-screen Show (4:3)</PresentationFormat>
  <Paragraphs>258</Paragraphs>
  <Slides>67</Slides>
  <Notes>67</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67</vt:i4>
      </vt:variant>
    </vt:vector>
  </HeadingPairs>
  <TitlesOfParts>
    <vt:vector size="76" baseType="lpstr">
      <vt:lpstr>MS PGothic</vt:lpstr>
      <vt:lpstr>MS PGothic</vt:lpstr>
      <vt:lpstr>Arial</vt:lpstr>
      <vt:lpstr>Calibri</vt:lpstr>
      <vt:lpstr>Cambria Math</vt:lpstr>
      <vt:lpstr>McGraw</vt:lpstr>
      <vt:lpstr>Default Design</vt:lpstr>
      <vt:lpstr>1_Default Design</vt:lpstr>
      <vt:lpstr>MathType 6.0 Equation</vt:lpstr>
      <vt:lpstr>Chapter 13</vt:lpstr>
      <vt:lpstr>13.1 Alkenes and Alkynes (1)</vt:lpstr>
      <vt:lpstr>13.1 Alkenes and Alkynes (2)</vt:lpstr>
      <vt:lpstr>13.1 Alkenes and Alkynes (3)</vt:lpstr>
      <vt:lpstr>13.1 Alkenes and Alkynes (4)</vt:lpstr>
      <vt:lpstr>13.2 Nomenclature of Alkenes and Alkynes (1)</vt:lpstr>
      <vt:lpstr>13.2 Nomenclature of Alkenes and Alkynes (2)</vt:lpstr>
      <vt:lpstr>13.2 Nomenclature of Alkenes and Alkynes (3)</vt:lpstr>
      <vt:lpstr>13.2 Nomenclature of Alkenes and Alkynes (4)</vt:lpstr>
      <vt:lpstr>13.2 Nomenclature of Alkenes and Alkynes (5)</vt:lpstr>
      <vt:lpstr>13.2 Nomenclature of Alkenes and Alkynes (6)</vt:lpstr>
      <vt:lpstr>13.2 Nomenclature of Alkenes and Alkynes (7)</vt:lpstr>
      <vt:lpstr>13.3 Cis–Trans Isomers (1)</vt:lpstr>
      <vt:lpstr>13.3 Cis–Trans Isomers (2)</vt:lpstr>
      <vt:lpstr>13.3 Cis–Trans Isomers (3)</vt:lpstr>
      <vt:lpstr>13.3 Cis–Trans Isomers (4)</vt:lpstr>
      <vt:lpstr>13.3 Cis–Trans Isomers (5)</vt:lpstr>
      <vt:lpstr>13.3 Cis–Trans Isomers (6)</vt:lpstr>
      <vt:lpstr>13.3 Cis–Trans Isomers (7)</vt:lpstr>
      <vt:lpstr>13.3 Cis–Trans Isomers (8)</vt:lpstr>
      <vt:lpstr>13.4 Interesting Alkenes in Food and Medicine (1)</vt:lpstr>
      <vt:lpstr>13.4 Interesting Alkenes in Food and Medicine (2)</vt:lpstr>
      <vt:lpstr>13.5 Focus on Health and Medicine Oral Contraceptives (1)</vt:lpstr>
      <vt:lpstr>13.5 Focus on Health and Medicine Oral Contraceptives (2)</vt:lpstr>
      <vt:lpstr>13.6 Reactions of Alkenes (1)</vt:lpstr>
      <vt:lpstr>13.6 Reactions of Alkenes (2)</vt:lpstr>
      <vt:lpstr>13.6 Reactions of Alkenes (3)</vt:lpstr>
      <vt:lpstr>13.6 Reactions of Alkenes (4)</vt:lpstr>
      <vt:lpstr>13.6 Reactions of Alkenes (5)</vt:lpstr>
      <vt:lpstr>13.6 Reactions of Alkenes (6)</vt:lpstr>
      <vt:lpstr>13.6 Reactions of Alkenes (7)</vt:lpstr>
      <vt:lpstr>13.6 Reactions of Alkenes (8)</vt:lpstr>
      <vt:lpstr>13.6 Reactions of Alkenes (9)</vt:lpstr>
      <vt:lpstr>13.6 Reactions of Alkenes (10)</vt:lpstr>
      <vt:lpstr>13.6 Reactions of Alkenes (11)</vt:lpstr>
      <vt:lpstr>13.6 Reactions of Alkenes (12)</vt:lpstr>
      <vt:lpstr>13.6 Reactions of Alkenes (13)</vt:lpstr>
      <vt:lpstr>13.6 Reactions of Alkenes (14)</vt:lpstr>
      <vt:lpstr>13.6 Reactions of Alkenes (15)</vt:lpstr>
      <vt:lpstr>13.7 Focus on Health and Medicine Margarine or Butter? (1)</vt:lpstr>
      <vt:lpstr>13.7 Focus on Health and Medicine Margarine or Butter? (2)</vt:lpstr>
      <vt:lpstr>13.7 Focus on Health and Medicine Margarine or Butter? (3)</vt:lpstr>
      <vt:lpstr>13.7 Focus on Health and Medicine Margarine or Butter? (4)</vt:lpstr>
      <vt:lpstr>13.7 Focus on Health and Medicine Margarine or Butter? (5)</vt:lpstr>
      <vt:lpstr>13.8 Polymers (1)</vt:lpstr>
      <vt:lpstr>13.8 Polymers (2)</vt:lpstr>
      <vt:lpstr>13.8 Polymers (3)</vt:lpstr>
      <vt:lpstr>13.9 Aromatic Compounds (1)</vt:lpstr>
      <vt:lpstr>13.9 Aromatic Compounds (2)</vt:lpstr>
      <vt:lpstr>13.9 Aromatic Compounds (3)</vt:lpstr>
      <vt:lpstr>13.9 Aromatic Compounds (4)</vt:lpstr>
      <vt:lpstr>13.10 Nomenclature of Benzene Derivatives (1)</vt:lpstr>
      <vt:lpstr>13.10 Nomenclature of Benzene Derivatives (2)</vt:lpstr>
      <vt:lpstr>13.10 Nomenclature of Benzene Derivatives (3)</vt:lpstr>
      <vt:lpstr>13.10 Nomenclature of Benzene Derivatives (4)</vt:lpstr>
      <vt:lpstr>13.10 Nomenclature of Benzene Derivatives (5)</vt:lpstr>
      <vt:lpstr>13.10 Nomenclature of Benzene Derivatives (6)</vt:lpstr>
      <vt:lpstr>13.10 Nomenclature of Benzene Derivatives (7)</vt:lpstr>
      <vt:lpstr>13.10 Nomenclature of Benzene Derivatives (8)</vt:lpstr>
      <vt:lpstr>13.10 Nomenclature of Benzene Derivatives (9)</vt:lpstr>
      <vt:lpstr>13.11 Focus on Health and Medicine Aromatic Drugs, Sunscreens, and Carcinogens (1)</vt:lpstr>
      <vt:lpstr>13.11 Focus on Health and Medicine Aromatic Drugs, Sunscreens, and Carcinogens (2)</vt:lpstr>
      <vt:lpstr>13.13 Reactions of Aromatic Compounds (1)</vt:lpstr>
      <vt:lpstr>13.13 Reactions of Aromatic Compounds (2)</vt:lpstr>
      <vt:lpstr>13.13 Reactions of Aromatic Compounds (3)</vt:lpstr>
      <vt:lpstr>13.13 Reactions of Aromatic Compounds (4)</vt:lpstr>
      <vt:lpstr>13.13 Reactions of Aromatic Compounds (5)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dc:title>
  <dc:creator>Microsoft Office User</dc:creator>
  <cp:lastModifiedBy>Shweta Rane</cp:lastModifiedBy>
  <cp:revision>240</cp:revision>
  <dcterms:created xsi:type="dcterms:W3CDTF">2017-05-09T20:48:47Z</dcterms:created>
  <dcterms:modified xsi:type="dcterms:W3CDTF">2018-08-01T06:15:07Z</dcterms:modified>
</cp:coreProperties>
</file>