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1"/>
  </p:notesMasterIdLst>
  <p:handoutMasterIdLst>
    <p:handoutMasterId r:id="rId82"/>
  </p:handoutMasterIdLst>
  <p:sldIdLst>
    <p:sldId id="330" r:id="rId2"/>
    <p:sldId id="257" r:id="rId3"/>
    <p:sldId id="258" r:id="rId4"/>
    <p:sldId id="331" r:id="rId5"/>
    <p:sldId id="259" r:id="rId6"/>
    <p:sldId id="260" r:id="rId7"/>
    <p:sldId id="261" r:id="rId8"/>
    <p:sldId id="334" r:id="rId9"/>
    <p:sldId id="336" r:id="rId10"/>
    <p:sldId id="267" r:id="rId11"/>
    <p:sldId id="268" r:id="rId12"/>
    <p:sldId id="306" r:id="rId13"/>
    <p:sldId id="307" r:id="rId14"/>
    <p:sldId id="269" r:id="rId15"/>
    <p:sldId id="308" r:id="rId16"/>
    <p:sldId id="309" r:id="rId17"/>
    <p:sldId id="310" r:id="rId18"/>
    <p:sldId id="270" r:id="rId19"/>
    <p:sldId id="273" r:id="rId20"/>
    <p:sldId id="311" r:id="rId21"/>
    <p:sldId id="312" r:id="rId22"/>
    <p:sldId id="313" r:id="rId23"/>
    <p:sldId id="274" r:id="rId24"/>
    <p:sldId id="275" r:id="rId25"/>
    <p:sldId id="314" r:id="rId26"/>
    <p:sldId id="276" r:id="rId27"/>
    <p:sldId id="315" r:id="rId28"/>
    <p:sldId id="337" r:id="rId29"/>
    <p:sldId id="338" r:id="rId30"/>
    <p:sldId id="277" r:id="rId31"/>
    <p:sldId id="278" r:id="rId32"/>
    <p:sldId id="279" r:id="rId33"/>
    <p:sldId id="280" r:id="rId34"/>
    <p:sldId id="281" r:id="rId35"/>
    <p:sldId id="282" r:id="rId36"/>
    <p:sldId id="339" r:id="rId37"/>
    <p:sldId id="272" r:id="rId38"/>
    <p:sldId id="316" r:id="rId39"/>
    <p:sldId id="317" r:id="rId40"/>
    <p:sldId id="271" r:id="rId41"/>
    <p:sldId id="283" r:id="rId42"/>
    <p:sldId id="284" r:id="rId43"/>
    <p:sldId id="285" r:id="rId44"/>
    <p:sldId id="286" r:id="rId45"/>
    <p:sldId id="318" r:id="rId46"/>
    <p:sldId id="319" r:id="rId47"/>
    <p:sldId id="287" r:id="rId48"/>
    <p:sldId id="320" r:id="rId49"/>
    <p:sldId id="321" r:id="rId50"/>
    <p:sldId id="322" r:id="rId51"/>
    <p:sldId id="323" r:id="rId52"/>
    <p:sldId id="325" r:id="rId53"/>
    <p:sldId id="324" r:id="rId54"/>
    <p:sldId id="288" r:id="rId55"/>
    <p:sldId id="289" r:id="rId56"/>
    <p:sldId id="326" r:id="rId57"/>
    <p:sldId id="290" r:id="rId58"/>
    <p:sldId id="327" r:id="rId59"/>
    <p:sldId id="343" r:id="rId60"/>
    <p:sldId id="344" r:id="rId61"/>
    <p:sldId id="345" r:id="rId62"/>
    <p:sldId id="346" r:id="rId63"/>
    <p:sldId id="347" r:id="rId64"/>
    <p:sldId id="291" r:id="rId65"/>
    <p:sldId id="328" r:id="rId66"/>
    <p:sldId id="329" r:id="rId67"/>
    <p:sldId id="340" r:id="rId68"/>
    <p:sldId id="353" r:id="rId69"/>
    <p:sldId id="348" r:id="rId70"/>
    <p:sldId id="349" r:id="rId71"/>
    <p:sldId id="350" r:id="rId72"/>
    <p:sldId id="351" r:id="rId73"/>
    <p:sldId id="352" r:id="rId74"/>
    <p:sldId id="292" r:id="rId75"/>
    <p:sldId id="293" r:id="rId76"/>
    <p:sldId id="294" r:id="rId77"/>
    <p:sldId id="295" r:id="rId78"/>
    <p:sldId id="296" r:id="rId79"/>
    <p:sldId id="342" r:id="rId80"/>
  </p:sldIdLst>
  <p:sldSz cx="9144000" cy="6858000" type="screen4x3"/>
  <p:notesSz cx="6858000" cy="9144000"/>
  <p:custDataLst>
    <p:tags r:id="rId83"/>
  </p:custDataLst>
  <p:defaultTextStyle>
    <a:defPPr>
      <a:defRPr lang="en-US"/>
    </a:defPPr>
    <a:lvl1pPr algn="l" defTabSz="457200" rtl="0" eaLnBrk="0" fontAlgn="base" hangingPunct="0">
      <a:spcBef>
        <a:spcPct val="0"/>
      </a:spcBef>
      <a:spcAft>
        <a:spcPct val="0"/>
      </a:spcAft>
      <a:defRPr kern="1200">
        <a:solidFill>
          <a:schemeClr val="tx1"/>
        </a:solidFill>
        <a:latin typeface="Arial" charset="0"/>
        <a:ea typeface="MS PGothic" pitchFamily="34" charset="-128"/>
        <a:cs typeface="+mn-cs"/>
      </a:defRPr>
    </a:lvl1pPr>
    <a:lvl2pPr marL="457200" algn="l" defTabSz="457200" rtl="0" eaLnBrk="0" fontAlgn="base" hangingPunct="0">
      <a:spcBef>
        <a:spcPct val="0"/>
      </a:spcBef>
      <a:spcAft>
        <a:spcPct val="0"/>
      </a:spcAft>
      <a:defRPr kern="1200">
        <a:solidFill>
          <a:schemeClr val="tx1"/>
        </a:solidFill>
        <a:latin typeface="Arial" charset="0"/>
        <a:ea typeface="MS PGothic" pitchFamily="34" charset="-128"/>
        <a:cs typeface="+mn-cs"/>
      </a:defRPr>
    </a:lvl2pPr>
    <a:lvl3pPr marL="914400" algn="l" defTabSz="457200" rtl="0" eaLnBrk="0" fontAlgn="base" hangingPunct="0">
      <a:spcBef>
        <a:spcPct val="0"/>
      </a:spcBef>
      <a:spcAft>
        <a:spcPct val="0"/>
      </a:spcAft>
      <a:defRPr kern="1200">
        <a:solidFill>
          <a:schemeClr val="tx1"/>
        </a:solidFill>
        <a:latin typeface="Arial" charset="0"/>
        <a:ea typeface="MS PGothic" pitchFamily="34" charset="-128"/>
        <a:cs typeface="+mn-cs"/>
      </a:defRPr>
    </a:lvl3pPr>
    <a:lvl4pPr marL="1371600" algn="l" defTabSz="457200" rtl="0" eaLnBrk="0" fontAlgn="base" hangingPunct="0">
      <a:spcBef>
        <a:spcPct val="0"/>
      </a:spcBef>
      <a:spcAft>
        <a:spcPct val="0"/>
      </a:spcAft>
      <a:defRPr kern="1200">
        <a:solidFill>
          <a:schemeClr val="tx1"/>
        </a:solidFill>
        <a:latin typeface="Arial" charset="0"/>
        <a:ea typeface="MS PGothic" pitchFamily="34" charset="-128"/>
        <a:cs typeface="+mn-cs"/>
      </a:defRPr>
    </a:lvl4pPr>
    <a:lvl5pPr marL="1828800" algn="l" defTabSz="457200" rtl="0" eaLnBrk="0" fontAlgn="base" hangingPunct="0">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extLst>
    <p:ext uri="{EFAFB233-063F-42B5-8137-9DF3F51BA10A}">
      <p15:sldGuideLst xmlns:p15="http://schemas.microsoft.com/office/powerpoint/2012/main">
        <p15:guide id="1" orient="horz" pos="3216">
          <p15:clr>
            <a:srgbClr val="A4A3A4"/>
          </p15:clr>
        </p15:guide>
        <p15:guide id="2" pos="7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D7B37D"/>
    <a:srgbClr val="F3E7D1"/>
    <a:srgbClr val="D90000"/>
    <a:srgbClr val="008080"/>
    <a:srgbClr val="3344FF"/>
    <a:srgbClr val="89C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6216" autoAdjust="0"/>
    <p:restoredTop sz="94291" autoAdjust="0"/>
  </p:normalViewPr>
  <p:slideViewPr>
    <p:cSldViewPr snapToObjects="1">
      <p:cViewPr varScale="1">
        <p:scale>
          <a:sx n="69" d="100"/>
          <a:sy n="69" d="100"/>
        </p:scale>
        <p:origin x="1854" y="66"/>
      </p:cViewPr>
      <p:guideLst>
        <p:guide orient="horz" pos="3216"/>
        <p:guide pos="7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61.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 Id="rId4" Type="http://schemas.openxmlformats.org/officeDocument/2006/relationships/image" Target="../media/image4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smtClean="0"/>
            </a:lvl1pPr>
          </a:lstStyle>
          <a:p>
            <a:pPr>
              <a:defRPr/>
            </a:pPr>
            <a:endParaRPr lang="en-US" alt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26D21C05-9D41-4911-BABA-4CDCF4BD7A2E}" type="datetime1">
              <a:rPr lang="en-US" altLang="en-US"/>
              <a:pPr>
                <a:defRPr/>
              </a:pPr>
              <a:t>8/1/2018</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en-US" alt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64AB3FDF-D069-4D1C-9F72-1977903A1035}" type="slidenum">
              <a:rPr lang="en-US" altLang="en-US"/>
              <a:pPr>
                <a:defRPr/>
              </a:pPr>
              <a:t>‹#›</a:t>
            </a:fld>
            <a:endParaRPr lang="en-US" altLang="en-US"/>
          </a:p>
        </p:txBody>
      </p:sp>
    </p:spTree>
    <p:extLst>
      <p:ext uri="{BB962C8B-B14F-4D97-AF65-F5344CB8AC3E}">
        <p14:creationId xmlns:p14="http://schemas.microsoft.com/office/powerpoint/2010/main" val="4822698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smtClean="0"/>
            </a:lvl1pPr>
          </a:lstStyle>
          <a:p>
            <a:pPr>
              <a:defRPr/>
            </a:pPr>
            <a:endParaRPr lang="en-US" alt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233C9392-F5E9-4BA5-A183-5BAEC699685A}" type="datetime1">
              <a:rPr lang="en-US" altLang="en-US"/>
              <a:pPr>
                <a:defRPr/>
              </a:pPr>
              <a:t>8/1/2018</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en-US"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B1BB67B0-CF08-4B89-B2D4-42223F9E02C0}" type="slidenum">
              <a:rPr lang="en-US" altLang="en-US"/>
              <a:pPr>
                <a:defRPr/>
              </a:pPr>
              <a:t>‹#›</a:t>
            </a:fld>
            <a:endParaRPr lang="en-US" altLang="en-US"/>
          </a:p>
        </p:txBody>
      </p:sp>
    </p:spTree>
    <p:extLst>
      <p:ext uri="{BB962C8B-B14F-4D97-AF65-F5344CB8AC3E}">
        <p14:creationId xmlns:p14="http://schemas.microsoft.com/office/powerpoint/2010/main" val="2349887710"/>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pitchFamily="34"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644738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973898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926447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499117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579739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725467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311083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155531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482537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213503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601591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0433821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268490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232423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5654113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07354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887391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9380988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675728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7358385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8348960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940673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0889976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5841108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9366347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1122710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9137576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0197808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0777040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5000755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3005960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2033335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706862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019159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3178791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2172328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0438602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9895905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9015236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9345797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7313561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7365426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6400619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316900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3429211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0897526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6589363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9509643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9559844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7382877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7092250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8752165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7710581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0445141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748126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9683123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2449886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9955027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0763180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1328218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1350472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4352873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6998098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4686769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5614521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119523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0716292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6164015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8955354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5923587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6394616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09126802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5811340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2491550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3416135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5550479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504112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583962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606913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36CA189E-7529-4C3B-87BF-1D18976A5A05}"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444178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EADB77D6-16D9-4B10-93FA-E8158FA2F7F0}" type="datetime1">
              <a:rPr lang="en-US" altLang="en-US"/>
              <a:pPr>
                <a:defRPr/>
              </a:pPr>
              <a:t>8/1/2018</a:t>
            </a:fld>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d Bar"/>
          <p:cNvSpPr/>
          <p:nvPr userDrawn="1"/>
        </p:nvSpPr>
        <p:spPr>
          <a:xfrm>
            <a:off x="0" y="0"/>
            <a:ext cx="9144000" cy="503238"/>
          </a:xfrm>
          <a:prstGeom prst="rect">
            <a:avLst/>
          </a:prstGeom>
          <a:solidFill>
            <a:srgbClr val="C30C2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bg2"/>
              </a:solidFill>
            </a:endParaRPr>
          </a:p>
        </p:txBody>
      </p:sp>
      <p:pic>
        <p:nvPicPr>
          <p:cNvPr id="6" name="MH Tagline" descr="Tagline: Because learning changes everythi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15000" y="115888"/>
            <a:ext cx="3222625"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MH Logo" descr="Logo: McGraw-Hill Education"/>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0378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EADB77D6-16D9-4B10-93FA-E8158FA2F7F0}" type="datetime1">
              <a:rPr lang="en-US" altLang="en-US"/>
              <a:pPr>
                <a:defRPr/>
              </a:pPr>
              <a:t>8/1/2018</a:t>
            </a:fld>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d Bar"/>
          <p:cNvSpPr/>
          <p:nvPr userDrawn="1"/>
        </p:nvSpPr>
        <p:spPr>
          <a:xfrm>
            <a:off x="0" y="0"/>
            <a:ext cx="9144000" cy="503238"/>
          </a:xfrm>
          <a:prstGeom prst="rect">
            <a:avLst/>
          </a:prstGeom>
          <a:solidFill>
            <a:srgbClr val="C30C2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bg2"/>
              </a:solidFill>
            </a:endParaRPr>
          </a:p>
        </p:txBody>
      </p:sp>
      <p:pic>
        <p:nvPicPr>
          <p:cNvPr id="6" name="MH Tagline" descr="Tagline: Because learning changes everythi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15000" y="115888"/>
            <a:ext cx="3222625"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3"/>
          </p:nvPr>
        </p:nvSpPr>
        <p:spPr>
          <a:xfrm>
            <a:off x="1371600" y="1713498"/>
            <a:ext cx="3360888" cy="567771"/>
          </a:xfrm>
        </p:spPr>
        <p:txBody>
          <a:bodyPr/>
          <a:lstStyle>
            <a:lvl1pPr marL="0" indent="0">
              <a:buNone/>
              <a:defRPr/>
            </a:lvl1pPr>
          </a:lstStyle>
          <a:p>
            <a:pPr lvl="0"/>
            <a:endParaRPr lang="en-IN" dirty="0"/>
          </a:p>
        </p:txBody>
      </p:sp>
      <p:sp>
        <p:nvSpPr>
          <p:cNvPr id="11" name="Text Placeholder 10"/>
          <p:cNvSpPr>
            <a:spLocks noGrp="1"/>
          </p:cNvSpPr>
          <p:nvPr>
            <p:ph type="body" sz="quarter" idx="14"/>
          </p:nvPr>
        </p:nvSpPr>
        <p:spPr>
          <a:xfrm>
            <a:off x="1371600" y="2399298"/>
            <a:ext cx="3330921" cy="572502"/>
          </a:xfrm>
        </p:spPr>
        <p:txBody>
          <a:bodyPr/>
          <a:lstStyle>
            <a:lvl1pPr marL="0" indent="0">
              <a:buNone/>
              <a:defRPr/>
            </a:lvl1pPr>
          </a:lstStyle>
          <a:p>
            <a:pPr lvl="0"/>
            <a:endParaRPr lang="en-IN" dirty="0"/>
          </a:p>
        </p:txBody>
      </p:sp>
      <p:sp>
        <p:nvSpPr>
          <p:cNvPr id="12" name="Title 11"/>
          <p:cNvSpPr>
            <a:spLocks noGrp="1"/>
          </p:cNvSpPr>
          <p:nvPr>
            <p:ph type="title"/>
          </p:nvPr>
        </p:nvSpPr>
        <p:spPr/>
        <p:txBody>
          <a:bodyPr/>
          <a:lstStyle/>
          <a:p>
            <a:r>
              <a:rPr lang="en-US"/>
              <a:t>Click to edit Master title style</a:t>
            </a:r>
            <a:endParaRPr lang="en-IN"/>
          </a:p>
        </p:txBody>
      </p:sp>
      <p:sp>
        <p:nvSpPr>
          <p:cNvPr id="14" name="Text Placeholder 13"/>
          <p:cNvSpPr>
            <a:spLocks noGrp="1"/>
          </p:cNvSpPr>
          <p:nvPr>
            <p:ph type="body" sz="quarter" idx="15"/>
          </p:nvPr>
        </p:nvSpPr>
        <p:spPr>
          <a:xfrm>
            <a:off x="1371600" y="3124200"/>
            <a:ext cx="3330575" cy="533400"/>
          </a:xfrm>
        </p:spPr>
        <p:txBody>
          <a:bodyPr/>
          <a:lstStyle>
            <a:lvl1pPr marL="0" indent="0">
              <a:buNone/>
              <a:defRPr/>
            </a:lvl1pPr>
          </a:lstStyle>
          <a:p>
            <a:pPr lvl="0"/>
            <a:endParaRPr lang="en-IN" dirty="0"/>
          </a:p>
        </p:txBody>
      </p:sp>
      <p:sp>
        <p:nvSpPr>
          <p:cNvPr id="16" name="Text Placeholder 15"/>
          <p:cNvSpPr>
            <a:spLocks noGrp="1"/>
          </p:cNvSpPr>
          <p:nvPr>
            <p:ph type="body" sz="quarter" idx="16"/>
          </p:nvPr>
        </p:nvSpPr>
        <p:spPr>
          <a:xfrm>
            <a:off x="1371600" y="3761994"/>
            <a:ext cx="3360738" cy="553212"/>
          </a:xfrm>
        </p:spPr>
        <p:txBody>
          <a:bodyPr/>
          <a:lstStyle>
            <a:lvl1pPr marL="0" indent="0">
              <a:buNone/>
              <a:defRPr/>
            </a:lvl1pPr>
          </a:lstStyle>
          <a:p>
            <a:pPr lvl="0"/>
            <a:endParaRPr lang="en-IN" dirty="0"/>
          </a:p>
        </p:txBody>
      </p:sp>
      <p:sp>
        <p:nvSpPr>
          <p:cNvPr id="18" name="Text Placeholder 17"/>
          <p:cNvSpPr>
            <a:spLocks noGrp="1"/>
          </p:cNvSpPr>
          <p:nvPr>
            <p:ph type="body" sz="quarter" idx="17"/>
          </p:nvPr>
        </p:nvSpPr>
        <p:spPr>
          <a:xfrm>
            <a:off x="1367291" y="4391025"/>
            <a:ext cx="3360738" cy="561975"/>
          </a:xfrm>
        </p:spPr>
        <p:txBody>
          <a:bodyPr/>
          <a:lstStyle>
            <a:lvl1pPr marL="0" indent="0">
              <a:buNone/>
              <a:defRPr/>
            </a:lvl1pPr>
          </a:lstStyle>
          <a:p>
            <a:pPr lvl="0"/>
            <a:endParaRPr lang="en-IN" dirty="0"/>
          </a:p>
        </p:txBody>
      </p:sp>
      <p:sp>
        <p:nvSpPr>
          <p:cNvPr id="20" name="Text Placeholder 19"/>
          <p:cNvSpPr>
            <a:spLocks noGrp="1"/>
          </p:cNvSpPr>
          <p:nvPr>
            <p:ph type="body" sz="quarter" idx="18"/>
          </p:nvPr>
        </p:nvSpPr>
        <p:spPr>
          <a:xfrm>
            <a:off x="1371600" y="5029200"/>
            <a:ext cx="3360738" cy="609600"/>
          </a:xfrm>
        </p:spPr>
        <p:txBody>
          <a:bodyPr/>
          <a:lstStyle>
            <a:lvl1pPr marL="0" indent="0">
              <a:buNone/>
              <a:defRPr/>
            </a:lvl1pPr>
          </a:lstStyle>
          <a:p>
            <a:pPr lvl="0"/>
            <a:endParaRPr lang="en-IN" dirty="0"/>
          </a:p>
        </p:txBody>
      </p:sp>
      <p:sp>
        <p:nvSpPr>
          <p:cNvPr id="19" name="Rectangle 11"/>
          <p:cNvSpPr>
            <a:spLocks noChangeArrowheads="1"/>
          </p:cNvSpPr>
          <p:nvPr userDrawn="1"/>
        </p:nvSpPr>
        <p:spPr bwMode="auto">
          <a:xfrm>
            <a:off x="0" y="6546850"/>
            <a:ext cx="9144000"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a:spcBef>
                <a:spcPct val="20000"/>
              </a:spcBef>
              <a:buChar char="•"/>
              <a:defRPr sz="3200">
                <a:solidFill>
                  <a:schemeClr val="tx1"/>
                </a:solidFill>
                <a:latin typeface="Arial" charset="0"/>
                <a:ea typeface="MS PGothic" pitchFamily="34" charset="-128"/>
                <a:cs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defTabSz="4572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defTabSz="4572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defTabSz="4572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defTabSz="4572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lgn="ctr">
              <a:spcBef>
                <a:spcPct val="0"/>
              </a:spcBef>
              <a:buFontTx/>
              <a:buNone/>
              <a:defRPr/>
            </a:pPr>
            <a:r>
              <a:rPr lang="en-US" altLang="en-US" sz="1000" i="1" dirty="0"/>
              <a:t>Copyright © McGraw-Hill Education. All rights reserved. No reproduction or distribution without the prior written consent of McGraw-Hill Education.</a:t>
            </a:r>
            <a:endParaRPr lang="en-US" altLang="en-US" sz="1000" dirty="0"/>
          </a:p>
        </p:txBody>
      </p:sp>
    </p:spTree>
    <p:extLst>
      <p:ext uri="{BB962C8B-B14F-4D97-AF65-F5344CB8AC3E}">
        <p14:creationId xmlns:p14="http://schemas.microsoft.com/office/powerpoint/2010/main" val="1330080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0C65619-E737-4CDD-A678-A27D7F5B6CA5}" type="datetime1">
              <a:rPr lang="en-US" altLang="en-US"/>
              <a:pPr>
                <a:defRPr/>
              </a:pPr>
              <a:t>8/1/2018</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306481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DB47A26-F036-455C-A915-DD241746BA69}" type="datetime1">
              <a:rPr lang="en-US" altLang="en-US"/>
              <a:pPr>
                <a:defRPr/>
              </a:pPr>
              <a:t>8/1/2018</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842669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D3DDF58-0123-4A5E-84B0-47E42D032A5E}"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6004945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34D5523E-3307-4D34-8F9D-87BE5F4E4BBF}"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198109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501404"/>
            <a:ext cx="8229600" cy="555996"/>
          </a:xfrm>
        </p:spPr>
        <p:txBody>
          <a:body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2C05765B-6F77-4FD9-A58B-3EBFAAC58B5B}"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Text Placeholder 6"/>
          <p:cNvSpPr>
            <a:spLocks noGrp="1"/>
          </p:cNvSpPr>
          <p:nvPr>
            <p:ph type="body" sz="quarter" idx="12"/>
          </p:nvPr>
        </p:nvSpPr>
        <p:spPr>
          <a:xfrm>
            <a:off x="457200" y="2133600"/>
            <a:ext cx="3352800" cy="553212"/>
          </a:xfrm>
        </p:spPr>
        <p:txBody>
          <a:bodyPr/>
          <a:lstStyle>
            <a:lvl1pPr marL="0" indent="0">
              <a:buNone/>
              <a:defRPr/>
            </a:lvl1pPr>
          </a:lstStyle>
          <a:p>
            <a:pPr lvl="0"/>
            <a:endParaRPr lang="en-IN" dirty="0"/>
          </a:p>
        </p:txBody>
      </p:sp>
      <p:sp>
        <p:nvSpPr>
          <p:cNvPr id="9" name="Text Placeholder 8"/>
          <p:cNvSpPr>
            <a:spLocks noGrp="1"/>
          </p:cNvSpPr>
          <p:nvPr>
            <p:ph type="body" sz="quarter" idx="13"/>
          </p:nvPr>
        </p:nvSpPr>
        <p:spPr>
          <a:xfrm>
            <a:off x="3937218" y="2133600"/>
            <a:ext cx="3134868" cy="552450"/>
          </a:xfrm>
        </p:spPr>
        <p:txBody>
          <a:bodyPr/>
          <a:lstStyle>
            <a:lvl1pPr marL="0" indent="0">
              <a:buNone/>
              <a:defRPr/>
            </a:lvl1pPr>
          </a:lstStyle>
          <a:p>
            <a:pPr lvl="0"/>
            <a:endParaRPr lang="en-IN" dirty="0"/>
          </a:p>
        </p:txBody>
      </p:sp>
      <p:sp>
        <p:nvSpPr>
          <p:cNvPr id="11" name="Text Placeholder 10"/>
          <p:cNvSpPr>
            <a:spLocks noGrp="1"/>
          </p:cNvSpPr>
          <p:nvPr>
            <p:ph type="body" sz="quarter" idx="14"/>
          </p:nvPr>
        </p:nvSpPr>
        <p:spPr>
          <a:xfrm>
            <a:off x="457200" y="2819400"/>
            <a:ext cx="3352800" cy="533400"/>
          </a:xfrm>
        </p:spPr>
        <p:txBody>
          <a:bodyPr/>
          <a:lstStyle>
            <a:lvl1pPr marL="0" indent="0">
              <a:buNone/>
              <a:defRPr/>
            </a:lvl1pPr>
          </a:lstStyle>
          <a:p>
            <a:pPr lvl="0"/>
            <a:endParaRPr lang="en-IN" dirty="0"/>
          </a:p>
        </p:txBody>
      </p:sp>
      <p:sp>
        <p:nvSpPr>
          <p:cNvPr id="13" name="Text Placeholder 12"/>
          <p:cNvSpPr>
            <a:spLocks noGrp="1"/>
          </p:cNvSpPr>
          <p:nvPr>
            <p:ph type="body" sz="quarter" idx="15"/>
          </p:nvPr>
        </p:nvSpPr>
        <p:spPr>
          <a:xfrm>
            <a:off x="3937000" y="2819400"/>
            <a:ext cx="3135313" cy="533400"/>
          </a:xfrm>
        </p:spPr>
        <p:txBody>
          <a:bodyPr/>
          <a:lstStyle>
            <a:lvl1pPr marL="0" indent="0">
              <a:buNone/>
              <a:defRPr/>
            </a:lvl1pPr>
          </a:lstStyle>
          <a:p>
            <a:pPr lvl="0"/>
            <a:endParaRPr lang="en-IN" dirty="0"/>
          </a:p>
        </p:txBody>
      </p:sp>
      <p:sp>
        <p:nvSpPr>
          <p:cNvPr id="15" name="Text Placeholder 14"/>
          <p:cNvSpPr>
            <a:spLocks noGrp="1"/>
          </p:cNvSpPr>
          <p:nvPr>
            <p:ph type="body" sz="quarter" idx="16"/>
          </p:nvPr>
        </p:nvSpPr>
        <p:spPr>
          <a:xfrm>
            <a:off x="457200" y="3505200"/>
            <a:ext cx="3352800" cy="533400"/>
          </a:xfrm>
        </p:spPr>
        <p:txBody>
          <a:bodyPr/>
          <a:lstStyle>
            <a:lvl1pPr marL="0" indent="0">
              <a:buNone/>
              <a:defRPr/>
            </a:lvl1pPr>
          </a:lstStyle>
          <a:p>
            <a:pPr lvl="0"/>
            <a:endParaRPr lang="en-IN" dirty="0"/>
          </a:p>
        </p:txBody>
      </p:sp>
      <p:sp>
        <p:nvSpPr>
          <p:cNvPr id="17" name="Text Placeholder 16"/>
          <p:cNvSpPr>
            <a:spLocks noGrp="1"/>
          </p:cNvSpPr>
          <p:nvPr>
            <p:ph type="body" sz="quarter" idx="17"/>
          </p:nvPr>
        </p:nvSpPr>
        <p:spPr>
          <a:xfrm>
            <a:off x="3937000" y="3505200"/>
            <a:ext cx="3302000" cy="533400"/>
          </a:xfrm>
        </p:spPr>
        <p:txBody>
          <a:bodyPr/>
          <a:lstStyle>
            <a:lvl1pPr marL="0" indent="0">
              <a:buNone/>
              <a:defRPr/>
            </a:lvl1pPr>
          </a:lstStyle>
          <a:p>
            <a:pPr lvl="0"/>
            <a:endParaRPr lang="en-IN" dirty="0"/>
          </a:p>
        </p:txBody>
      </p:sp>
      <p:sp>
        <p:nvSpPr>
          <p:cNvPr id="19" name="Text Placeholder 18"/>
          <p:cNvSpPr>
            <a:spLocks noGrp="1"/>
          </p:cNvSpPr>
          <p:nvPr>
            <p:ph type="body" sz="quarter" idx="18"/>
          </p:nvPr>
        </p:nvSpPr>
        <p:spPr>
          <a:xfrm>
            <a:off x="457200" y="4114800"/>
            <a:ext cx="3352800" cy="609600"/>
          </a:xfrm>
        </p:spPr>
        <p:txBody>
          <a:bodyPr/>
          <a:lstStyle>
            <a:lvl1pPr marL="0" indent="0">
              <a:buNone/>
              <a:defRPr/>
            </a:lvl1pPr>
          </a:lstStyle>
          <a:p>
            <a:pPr lvl="0"/>
            <a:endParaRPr lang="en-IN" dirty="0"/>
          </a:p>
        </p:txBody>
      </p:sp>
      <p:sp>
        <p:nvSpPr>
          <p:cNvPr id="21" name="Text Placeholder 20"/>
          <p:cNvSpPr>
            <a:spLocks noGrp="1"/>
          </p:cNvSpPr>
          <p:nvPr>
            <p:ph type="body" sz="quarter" idx="19"/>
          </p:nvPr>
        </p:nvSpPr>
        <p:spPr>
          <a:xfrm>
            <a:off x="3937000" y="4114800"/>
            <a:ext cx="3302000" cy="609600"/>
          </a:xfrm>
        </p:spPr>
        <p:txBody>
          <a:bodyPr/>
          <a:lstStyle>
            <a:lvl1pPr marL="0" indent="0">
              <a:buNone/>
              <a:defRPr/>
            </a:lvl1pPr>
          </a:lstStyle>
          <a:p>
            <a:pPr lvl="0"/>
            <a:endParaRPr lang="en-IN" dirty="0"/>
          </a:p>
        </p:txBody>
      </p:sp>
      <p:sp>
        <p:nvSpPr>
          <p:cNvPr id="23" name="Text Placeholder 22"/>
          <p:cNvSpPr>
            <a:spLocks noGrp="1"/>
          </p:cNvSpPr>
          <p:nvPr>
            <p:ph type="body" sz="quarter" idx="20"/>
          </p:nvPr>
        </p:nvSpPr>
        <p:spPr>
          <a:xfrm>
            <a:off x="457200" y="4800600"/>
            <a:ext cx="3352800" cy="533400"/>
          </a:xfrm>
        </p:spPr>
        <p:txBody>
          <a:bodyPr/>
          <a:lstStyle>
            <a:lvl1pPr marL="0" indent="0">
              <a:buNone/>
              <a:defRPr/>
            </a:lvl1pPr>
          </a:lstStyle>
          <a:p>
            <a:pPr lvl="0"/>
            <a:endParaRPr lang="en-IN" dirty="0"/>
          </a:p>
        </p:txBody>
      </p:sp>
      <p:sp>
        <p:nvSpPr>
          <p:cNvPr id="25" name="Text Placeholder 24"/>
          <p:cNvSpPr>
            <a:spLocks noGrp="1"/>
          </p:cNvSpPr>
          <p:nvPr>
            <p:ph type="body" sz="quarter" idx="21"/>
          </p:nvPr>
        </p:nvSpPr>
        <p:spPr>
          <a:xfrm>
            <a:off x="3937000" y="4800600"/>
            <a:ext cx="3302000" cy="533400"/>
          </a:xfrm>
        </p:spPr>
        <p:txBody>
          <a:bodyPr/>
          <a:lstStyle>
            <a:lvl1pPr marL="0" indent="0">
              <a:buNone/>
              <a:defRPr/>
            </a:lvl1pPr>
          </a:lstStyle>
          <a:p>
            <a:pPr lvl="0"/>
            <a:endParaRPr lang="en-IN" dirty="0"/>
          </a:p>
        </p:txBody>
      </p:sp>
      <p:sp>
        <p:nvSpPr>
          <p:cNvPr id="27" name="Text Placeholder 26"/>
          <p:cNvSpPr>
            <a:spLocks noGrp="1"/>
          </p:cNvSpPr>
          <p:nvPr>
            <p:ph type="body" sz="quarter" idx="22"/>
          </p:nvPr>
        </p:nvSpPr>
        <p:spPr>
          <a:xfrm>
            <a:off x="457200" y="5410200"/>
            <a:ext cx="3352800" cy="609600"/>
          </a:xfrm>
        </p:spPr>
        <p:txBody>
          <a:bodyPr/>
          <a:lstStyle>
            <a:lvl1pPr marL="0" indent="0">
              <a:buNone/>
              <a:defRPr/>
            </a:lvl1pPr>
          </a:lstStyle>
          <a:p>
            <a:pPr lvl="0"/>
            <a:endParaRPr lang="en-IN" dirty="0"/>
          </a:p>
        </p:txBody>
      </p:sp>
      <p:sp>
        <p:nvSpPr>
          <p:cNvPr id="29" name="Text Placeholder 28"/>
          <p:cNvSpPr>
            <a:spLocks noGrp="1"/>
          </p:cNvSpPr>
          <p:nvPr>
            <p:ph type="body" sz="quarter" idx="23"/>
          </p:nvPr>
        </p:nvSpPr>
        <p:spPr>
          <a:xfrm>
            <a:off x="3937000" y="5410200"/>
            <a:ext cx="3302000" cy="609600"/>
          </a:xfrm>
        </p:spPr>
        <p:txBody>
          <a:bodyPr/>
          <a:lstStyle>
            <a:lvl1pPr marL="0" indent="0">
              <a:buNone/>
              <a:defRPr/>
            </a:lvl1pPr>
          </a:lstStyle>
          <a:p>
            <a:pPr lvl="0"/>
            <a:endParaRPr lang="en-IN" dirty="0"/>
          </a:p>
        </p:txBody>
      </p:sp>
      <p:sp>
        <p:nvSpPr>
          <p:cNvPr id="31" name="Text Placeholder 30"/>
          <p:cNvSpPr>
            <a:spLocks noGrp="1"/>
          </p:cNvSpPr>
          <p:nvPr>
            <p:ph type="body" sz="quarter" idx="24"/>
          </p:nvPr>
        </p:nvSpPr>
        <p:spPr>
          <a:xfrm>
            <a:off x="4114800" y="2133600"/>
            <a:ext cx="4572000" cy="552450"/>
          </a:xfrm>
        </p:spPr>
        <p:txBody>
          <a:bodyPr/>
          <a:lstStyle>
            <a:lvl1pPr marL="0" indent="0">
              <a:buNone/>
              <a:defRPr/>
            </a:lvl1pPr>
          </a:lstStyle>
          <a:p>
            <a:pPr lvl="0"/>
            <a:endParaRPr lang="en-IN" dirty="0"/>
          </a:p>
        </p:txBody>
      </p:sp>
      <p:sp>
        <p:nvSpPr>
          <p:cNvPr id="33" name="Text Placeholder 32"/>
          <p:cNvSpPr>
            <a:spLocks noGrp="1"/>
          </p:cNvSpPr>
          <p:nvPr>
            <p:ph type="body" sz="quarter" idx="25"/>
          </p:nvPr>
        </p:nvSpPr>
        <p:spPr>
          <a:xfrm>
            <a:off x="4114800" y="2819400"/>
            <a:ext cx="4419600" cy="685800"/>
          </a:xfrm>
        </p:spPr>
        <p:txBody>
          <a:bodyPr/>
          <a:lstStyle>
            <a:lvl1pPr marL="0" indent="0">
              <a:buNone/>
              <a:defRPr/>
            </a:lvl1pPr>
          </a:lstStyle>
          <a:p>
            <a:pPr lvl="0"/>
            <a:endParaRPr lang="en-IN" dirty="0"/>
          </a:p>
        </p:txBody>
      </p:sp>
      <p:sp>
        <p:nvSpPr>
          <p:cNvPr id="35" name="Text Placeholder 34"/>
          <p:cNvSpPr>
            <a:spLocks noGrp="1"/>
          </p:cNvSpPr>
          <p:nvPr>
            <p:ph type="body" sz="quarter" idx="26"/>
          </p:nvPr>
        </p:nvSpPr>
        <p:spPr>
          <a:xfrm>
            <a:off x="4114800" y="3581400"/>
            <a:ext cx="4572000" cy="609600"/>
          </a:xfrm>
        </p:spPr>
        <p:txBody>
          <a:bodyPr/>
          <a:lstStyle>
            <a:lvl1pPr marL="0" indent="0">
              <a:buNone/>
              <a:defRPr/>
            </a:lvl1pPr>
          </a:lstStyle>
          <a:p>
            <a:pPr lvl="0"/>
            <a:endParaRPr lang="en-IN" dirty="0"/>
          </a:p>
        </p:txBody>
      </p:sp>
      <p:sp>
        <p:nvSpPr>
          <p:cNvPr id="37" name="Text Placeholder 36"/>
          <p:cNvSpPr>
            <a:spLocks noGrp="1"/>
          </p:cNvSpPr>
          <p:nvPr>
            <p:ph type="body" sz="quarter" idx="27"/>
          </p:nvPr>
        </p:nvSpPr>
        <p:spPr>
          <a:xfrm>
            <a:off x="4114800" y="4419600"/>
            <a:ext cx="4572000" cy="609600"/>
          </a:xfrm>
        </p:spPr>
        <p:txBody>
          <a:bodyPr/>
          <a:lstStyle>
            <a:lvl1pPr marL="0" indent="0">
              <a:buNone/>
              <a:defRPr/>
            </a:lvl1pPr>
          </a:lstStyle>
          <a:p>
            <a:pPr lvl="0"/>
            <a:endParaRPr lang="en-IN" dirty="0"/>
          </a:p>
        </p:txBody>
      </p:sp>
      <p:sp>
        <p:nvSpPr>
          <p:cNvPr id="39" name="Text Placeholder 38"/>
          <p:cNvSpPr>
            <a:spLocks noGrp="1"/>
          </p:cNvSpPr>
          <p:nvPr>
            <p:ph type="body" sz="quarter" idx="28"/>
          </p:nvPr>
        </p:nvSpPr>
        <p:spPr>
          <a:xfrm>
            <a:off x="4114800" y="5410200"/>
            <a:ext cx="4572000" cy="457200"/>
          </a:xfrm>
        </p:spPr>
        <p:txBody>
          <a:bodyPr/>
          <a:lstStyle>
            <a:lvl1pPr marL="0" indent="0">
              <a:buNone/>
              <a:defRPr/>
            </a:lvl1pPr>
          </a:lstStyle>
          <a:p>
            <a:pPr lvl="0"/>
            <a:endParaRPr lang="en-IN" dirty="0"/>
          </a:p>
        </p:txBody>
      </p:sp>
      <p:sp>
        <p:nvSpPr>
          <p:cNvPr id="41" name="Text Placeholder 40"/>
          <p:cNvSpPr>
            <a:spLocks noGrp="1"/>
          </p:cNvSpPr>
          <p:nvPr>
            <p:ph type="body" sz="quarter" idx="29"/>
          </p:nvPr>
        </p:nvSpPr>
        <p:spPr>
          <a:xfrm>
            <a:off x="457200" y="2286000"/>
            <a:ext cx="3352800" cy="685800"/>
          </a:xfrm>
        </p:spPr>
        <p:txBody>
          <a:bodyPr/>
          <a:lstStyle>
            <a:lvl1pPr marL="0" indent="0">
              <a:buNone/>
              <a:defRPr/>
            </a:lvl1pPr>
          </a:lstStyle>
          <a:p>
            <a:pPr lvl="0"/>
            <a:endParaRPr lang="en-IN" dirty="0"/>
          </a:p>
        </p:txBody>
      </p:sp>
      <p:sp>
        <p:nvSpPr>
          <p:cNvPr id="43" name="Text Placeholder 42"/>
          <p:cNvSpPr>
            <a:spLocks noGrp="1"/>
          </p:cNvSpPr>
          <p:nvPr>
            <p:ph type="body" sz="quarter" idx="30"/>
          </p:nvPr>
        </p:nvSpPr>
        <p:spPr>
          <a:xfrm>
            <a:off x="685800" y="3352800"/>
            <a:ext cx="3251200" cy="533400"/>
          </a:xfrm>
        </p:spPr>
        <p:txBody>
          <a:bodyPr/>
          <a:lstStyle>
            <a:lvl1pPr marL="0" indent="0">
              <a:buNone/>
              <a:defRPr/>
            </a:lvl1pPr>
          </a:lstStyle>
          <a:p>
            <a:pPr lvl="0"/>
            <a:endParaRPr lang="en-IN" dirty="0"/>
          </a:p>
        </p:txBody>
      </p:sp>
      <p:sp>
        <p:nvSpPr>
          <p:cNvPr id="45" name="Text Placeholder 44"/>
          <p:cNvSpPr>
            <a:spLocks noGrp="1"/>
          </p:cNvSpPr>
          <p:nvPr>
            <p:ph type="body" sz="quarter" idx="31"/>
          </p:nvPr>
        </p:nvSpPr>
        <p:spPr>
          <a:xfrm>
            <a:off x="457200" y="4114800"/>
            <a:ext cx="3352800" cy="609600"/>
          </a:xfrm>
        </p:spPr>
        <p:txBody>
          <a:bodyPr/>
          <a:lstStyle>
            <a:lvl1pPr marL="0" indent="0">
              <a:buNone/>
              <a:defRPr/>
            </a:lvl1pPr>
          </a:lstStyle>
          <a:p>
            <a:pPr lvl="0"/>
            <a:endParaRPr lang="en-IN" dirty="0"/>
          </a:p>
        </p:txBody>
      </p:sp>
      <p:sp>
        <p:nvSpPr>
          <p:cNvPr id="47" name="Text Placeholder 46"/>
          <p:cNvSpPr>
            <a:spLocks noGrp="1"/>
          </p:cNvSpPr>
          <p:nvPr>
            <p:ph type="body" sz="quarter" idx="32"/>
          </p:nvPr>
        </p:nvSpPr>
        <p:spPr>
          <a:xfrm>
            <a:off x="457200" y="4495800"/>
            <a:ext cx="3352800" cy="381000"/>
          </a:xfrm>
        </p:spPr>
        <p:txBody>
          <a:bodyPr/>
          <a:lstStyle>
            <a:lvl1pPr marL="0" indent="0">
              <a:buNone/>
              <a:defRPr/>
            </a:lvl1pPr>
          </a:lstStyle>
          <a:p>
            <a:pPr lvl="0"/>
            <a:endParaRPr lang="en-IN" dirty="0"/>
          </a:p>
        </p:txBody>
      </p:sp>
      <p:sp>
        <p:nvSpPr>
          <p:cNvPr id="49" name="Text Placeholder 48"/>
          <p:cNvSpPr>
            <a:spLocks noGrp="1"/>
          </p:cNvSpPr>
          <p:nvPr>
            <p:ph type="body" sz="quarter" idx="33"/>
          </p:nvPr>
        </p:nvSpPr>
        <p:spPr>
          <a:xfrm>
            <a:off x="457200" y="5410200"/>
            <a:ext cx="3200400" cy="609600"/>
          </a:xfrm>
        </p:spPr>
        <p:txBody>
          <a:bodyPr/>
          <a:lstStyle>
            <a:lvl1pPr marL="0" indent="0">
              <a:buNone/>
              <a:defRPr/>
            </a:lvl1pPr>
          </a:lstStyle>
          <a:p>
            <a:pPr lvl="0"/>
            <a:endParaRPr lang="en-IN" dirty="0"/>
          </a:p>
        </p:txBody>
      </p:sp>
      <p:sp>
        <p:nvSpPr>
          <p:cNvPr id="8" name="Table Placeholder 7"/>
          <p:cNvSpPr>
            <a:spLocks noGrp="1"/>
          </p:cNvSpPr>
          <p:nvPr>
            <p:ph type="tbl" sz="quarter" idx="34"/>
          </p:nvPr>
        </p:nvSpPr>
        <p:spPr>
          <a:xfrm>
            <a:off x="6172200" y="6245225"/>
            <a:ext cx="2133600" cy="476250"/>
          </a:xfrm>
        </p:spPr>
        <p:txBody>
          <a:bodyPr/>
          <a:lstStyle/>
          <a:p>
            <a:endParaRPr lang="en-IN" dirty="0"/>
          </a:p>
        </p:txBody>
      </p:sp>
      <p:sp>
        <p:nvSpPr>
          <p:cNvPr id="12" name="Text Placeholder 11"/>
          <p:cNvSpPr>
            <a:spLocks noGrp="1"/>
          </p:cNvSpPr>
          <p:nvPr>
            <p:ph type="body" sz="quarter" idx="35"/>
          </p:nvPr>
        </p:nvSpPr>
        <p:spPr>
          <a:xfrm>
            <a:off x="304800" y="1501775"/>
            <a:ext cx="4800600" cy="555625"/>
          </a:xfrm>
        </p:spPr>
        <p:txBody>
          <a:bodyPr/>
          <a:lstStyle>
            <a:lvl1pPr marL="0" indent="0">
              <a:buNone/>
              <a:defRPr/>
            </a:lvl1pPr>
          </a:lstStyle>
          <a:p>
            <a:pPr lvl="0"/>
            <a:endParaRPr lang="en-IN" dirty="0"/>
          </a:p>
        </p:txBody>
      </p:sp>
      <p:sp>
        <p:nvSpPr>
          <p:cNvPr id="16" name="Text Placeholder 15"/>
          <p:cNvSpPr>
            <a:spLocks noGrp="1"/>
          </p:cNvSpPr>
          <p:nvPr>
            <p:ph type="body" sz="quarter" idx="36"/>
          </p:nvPr>
        </p:nvSpPr>
        <p:spPr>
          <a:xfrm>
            <a:off x="5334000" y="1417638"/>
            <a:ext cx="3200400" cy="715962"/>
          </a:xfrm>
        </p:spPr>
        <p:txBody>
          <a:bodyPr/>
          <a:lstStyle>
            <a:lvl1pPr marL="0" indent="0">
              <a:buNone/>
              <a:defRPr/>
            </a:lvl1pPr>
          </a:lstStyle>
          <a:p>
            <a:pPr lvl="0"/>
            <a:endParaRPr lang="en-IN" dirty="0"/>
          </a:p>
        </p:txBody>
      </p:sp>
      <p:sp>
        <p:nvSpPr>
          <p:cNvPr id="20" name="Text Placeholder 19"/>
          <p:cNvSpPr>
            <a:spLocks noGrp="1"/>
          </p:cNvSpPr>
          <p:nvPr>
            <p:ph type="body" sz="quarter" idx="37"/>
          </p:nvPr>
        </p:nvSpPr>
        <p:spPr>
          <a:xfrm>
            <a:off x="152400" y="2418849"/>
            <a:ext cx="3784600" cy="572502"/>
          </a:xfrm>
        </p:spPr>
        <p:txBody>
          <a:bodyPr/>
          <a:lstStyle>
            <a:lvl1pPr marL="0" indent="0">
              <a:buNone/>
              <a:defRPr/>
            </a:lvl1pPr>
          </a:lstStyle>
          <a:p>
            <a:pPr lvl="0"/>
            <a:endParaRPr lang="en-IN" dirty="0"/>
          </a:p>
        </p:txBody>
      </p:sp>
      <p:sp>
        <p:nvSpPr>
          <p:cNvPr id="24" name="Text Placeholder 23"/>
          <p:cNvSpPr>
            <a:spLocks noGrp="1"/>
          </p:cNvSpPr>
          <p:nvPr>
            <p:ph type="body" sz="quarter" idx="38"/>
          </p:nvPr>
        </p:nvSpPr>
        <p:spPr>
          <a:xfrm>
            <a:off x="4191000" y="2286000"/>
            <a:ext cx="4114800" cy="685800"/>
          </a:xfrm>
        </p:spPr>
        <p:txBody>
          <a:bodyPr/>
          <a:lstStyle>
            <a:lvl1pPr marL="0" indent="0">
              <a:buNone/>
              <a:defRPr/>
            </a:lvl1pPr>
          </a:lstStyle>
          <a:p>
            <a:pPr lvl="0"/>
            <a:endParaRPr lang="en-IN" dirty="0"/>
          </a:p>
        </p:txBody>
      </p:sp>
      <p:sp>
        <p:nvSpPr>
          <p:cNvPr id="28" name="Text Placeholder 27"/>
          <p:cNvSpPr>
            <a:spLocks noGrp="1"/>
          </p:cNvSpPr>
          <p:nvPr>
            <p:ph type="body" sz="quarter" idx="39"/>
          </p:nvPr>
        </p:nvSpPr>
        <p:spPr>
          <a:xfrm>
            <a:off x="304800" y="3352800"/>
            <a:ext cx="3810000" cy="685800"/>
          </a:xfrm>
        </p:spPr>
        <p:txBody>
          <a:bodyPr/>
          <a:lstStyle>
            <a:lvl1pPr marL="0" indent="0">
              <a:buNone/>
              <a:defRPr/>
            </a:lvl1pPr>
          </a:lstStyle>
          <a:p>
            <a:pPr lvl="0"/>
            <a:endParaRPr lang="en-IN" dirty="0"/>
          </a:p>
        </p:txBody>
      </p:sp>
      <p:sp>
        <p:nvSpPr>
          <p:cNvPr id="32" name="Text Placeholder 31"/>
          <p:cNvSpPr>
            <a:spLocks noGrp="1"/>
          </p:cNvSpPr>
          <p:nvPr>
            <p:ph type="body" sz="quarter" idx="40"/>
          </p:nvPr>
        </p:nvSpPr>
        <p:spPr>
          <a:xfrm>
            <a:off x="4343400" y="3352800"/>
            <a:ext cx="4343400" cy="685800"/>
          </a:xfrm>
        </p:spPr>
        <p:txBody>
          <a:bodyPr/>
          <a:lstStyle>
            <a:lvl1pPr marL="0" indent="0">
              <a:buNone/>
              <a:defRPr/>
            </a:lvl1pPr>
          </a:lstStyle>
          <a:p>
            <a:pPr lvl="0"/>
            <a:endParaRPr lang="en-IN" dirty="0"/>
          </a:p>
        </p:txBody>
      </p:sp>
      <p:sp>
        <p:nvSpPr>
          <p:cNvPr id="36" name="Text Placeholder 35"/>
          <p:cNvSpPr>
            <a:spLocks noGrp="1"/>
          </p:cNvSpPr>
          <p:nvPr>
            <p:ph type="body" sz="quarter" idx="41"/>
          </p:nvPr>
        </p:nvSpPr>
        <p:spPr>
          <a:xfrm>
            <a:off x="304800" y="4191000"/>
            <a:ext cx="3810000" cy="609600"/>
          </a:xfrm>
        </p:spPr>
        <p:txBody>
          <a:bodyPr/>
          <a:lstStyle>
            <a:lvl1pPr marL="0" indent="0">
              <a:buNone/>
              <a:defRPr/>
            </a:lvl1pPr>
          </a:lstStyle>
          <a:p>
            <a:pPr lvl="0"/>
            <a:endParaRPr lang="en-IN" dirty="0"/>
          </a:p>
        </p:txBody>
      </p:sp>
      <p:sp>
        <p:nvSpPr>
          <p:cNvPr id="40" name="Text Placeholder 39"/>
          <p:cNvSpPr>
            <a:spLocks noGrp="1"/>
          </p:cNvSpPr>
          <p:nvPr>
            <p:ph type="body" sz="quarter" idx="42"/>
          </p:nvPr>
        </p:nvSpPr>
        <p:spPr>
          <a:xfrm>
            <a:off x="4724400" y="4343400"/>
            <a:ext cx="3962400" cy="533400"/>
          </a:xfrm>
        </p:spPr>
        <p:txBody>
          <a:bodyPr/>
          <a:lstStyle>
            <a:lvl1pPr marL="0" indent="0">
              <a:buNone/>
              <a:defRPr/>
            </a:lvl1pPr>
          </a:lstStyle>
          <a:p>
            <a:pPr lvl="0"/>
            <a:endParaRPr lang="en-IN" dirty="0"/>
          </a:p>
        </p:txBody>
      </p:sp>
      <p:sp>
        <p:nvSpPr>
          <p:cNvPr id="44" name="Text Placeholder 43"/>
          <p:cNvSpPr>
            <a:spLocks noGrp="1"/>
          </p:cNvSpPr>
          <p:nvPr>
            <p:ph type="body" sz="quarter" idx="43"/>
          </p:nvPr>
        </p:nvSpPr>
        <p:spPr>
          <a:xfrm>
            <a:off x="457200" y="5334000"/>
            <a:ext cx="3479800" cy="533400"/>
          </a:xfrm>
        </p:spPr>
        <p:txBody>
          <a:bodyPr/>
          <a:lstStyle>
            <a:lvl1pPr marL="0" indent="0">
              <a:buNone/>
              <a:defRPr/>
            </a:lvl1pPr>
          </a:lstStyle>
          <a:p>
            <a:pPr lvl="0"/>
            <a:endParaRPr lang="en-IN" dirty="0"/>
          </a:p>
        </p:txBody>
      </p:sp>
      <p:sp>
        <p:nvSpPr>
          <p:cNvPr id="48" name="Text Placeholder 47"/>
          <p:cNvSpPr>
            <a:spLocks noGrp="1"/>
          </p:cNvSpPr>
          <p:nvPr>
            <p:ph type="body" sz="quarter" idx="44"/>
          </p:nvPr>
        </p:nvSpPr>
        <p:spPr>
          <a:xfrm>
            <a:off x="4343400" y="5410200"/>
            <a:ext cx="4191000" cy="609600"/>
          </a:xfrm>
        </p:spPr>
        <p:txBody>
          <a:bodyPr/>
          <a:lstStyle>
            <a:lvl1pPr marL="0" indent="0">
              <a:buNone/>
              <a:defRPr/>
            </a:lvl1pPr>
          </a:lstStyle>
          <a:p>
            <a:pPr lvl="0"/>
            <a:endParaRPr lang="en-IN" dirty="0"/>
          </a:p>
        </p:txBody>
      </p:sp>
      <p:sp>
        <p:nvSpPr>
          <p:cNvPr id="51" name="Text Placeholder 50"/>
          <p:cNvSpPr>
            <a:spLocks noGrp="1"/>
          </p:cNvSpPr>
          <p:nvPr>
            <p:ph type="body" sz="quarter" idx="45"/>
          </p:nvPr>
        </p:nvSpPr>
        <p:spPr>
          <a:xfrm>
            <a:off x="685800" y="990600"/>
            <a:ext cx="5943600" cy="511175"/>
          </a:xfrm>
        </p:spPr>
        <p:txBody>
          <a:bodyPr/>
          <a:lstStyle>
            <a:lvl1pPr marL="0" indent="0">
              <a:buNone/>
              <a:defRPr/>
            </a:lvl1pPr>
          </a:lstStyle>
          <a:p>
            <a:pPr lvl="0"/>
            <a:endParaRPr lang="en-IN" dirty="0"/>
          </a:p>
        </p:txBody>
      </p:sp>
      <p:sp>
        <p:nvSpPr>
          <p:cNvPr id="53" name="Text Placeholder 52"/>
          <p:cNvSpPr>
            <a:spLocks noGrp="1"/>
          </p:cNvSpPr>
          <p:nvPr>
            <p:ph type="body" sz="quarter" idx="46"/>
          </p:nvPr>
        </p:nvSpPr>
        <p:spPr>
          <a:xfrm>
            <a:off x="4495800" y="685800"/>
            <a:ext cx="3352800" cy="609600"/>
          </a:xfrm>
        </p:spPr>
        <p:txBody>
          <a:bodyPr/>
          <a:lstStyle>
            <a:lvl1pPr marL="0" indent="0">
              <a:buNone/>
              <a:defRPr/>
            </a:lvl1pPr>
          </a:lstStyle>
          <a:p>
            <a:pPr lvl="0"/>
            <a:endParaRPr lang="en-IN" dirty="0"/>
          </a:p>
        </p:txBody>
      </p:sp>
      <p:sp>
        <p:nvSpPr>
          <p:cNvPr id="55" name="Text Placeholder 54"/>
          <p:cNvSpPr>
            <a:spLocks noGrp="1"/>
          </p:cNvSpPr>
          <p:nvPr>
            <p:ph type="body" sz="quarter" idx="47"/>
          </p:nvPr>
        </p:nvSpPr>
        <p:spPr>
          <a:xfrm>
            <a:off x="762000" y="2057400"/>
            <a:ext cx="4038600" cy="628650"/>
          </a:xfrm>
        </p:spPr>
        <p:txBody>
          <a:bodyPr/>
          <a:lstStyle>
            <a:lvl1pPr marL="0" indent="0">
              <a:buNone/>
              <a:defRPr/>
            </a:lvl1pPr>
          </a:lstStyle>
          <a:p>
            <a:pPr lvl="0"/>
            <a:endParaRPr lang="en-IN" dirty="0"/>
          </a:p>
        </p:txBody>
      </p:sp>
      <p:sp>
        <p:nvSpPr>
          <p:cNvPr id="57" name="Text Placeholder 56"/>
          <p:cNvSpPr>
            <a:spLocks noGrp="1"/>
          </p:cNvSpPr>
          <p:nvPr>
            <p:ph type="body" sz="quarter" idx="48"/>
          </p:nvPr>
        </p:nvSpPr>
        <p:spPr>
          <a:xfrm>
            <a:off x="6019800" y="2057400"/>
            <a:ext cx="2057400" cy="762000"/>
          </a:xfrm>
        </p:spPr>
        <p:txBody>
          <a:bodyPr/>
          <a:lstStyle>
            <a:lvl1pPr marL="0" indent="0">
              <a:buNone/>
              <a:defRPr/>
            </a:lvl1pPr>
          </a:lstStyle>
          <a:p>
            <a:pPr lvl="0"/>
            <a:endParaRPr lang="en-IN" dirty="0"/>
          </a:p>
        </p:txBody>
      </p:sp>
      <p:sp>
        <p:nvSpPr>
          <p:cNvPr id="59" name="Text Placeholder 58"/>
          <p:cNvSpPr>
            <a:spLocks noGrp="1"/>
          </p:cNvSpPr>
          <p:nvPr>
            <p:ph type="body" sz="quarter" idx="49"/>
          </p:nvPr>
        </p:nvSpPr>
        <p:spPr>
          <a:xfrm>
            <a:off x="914400" y="3505200"/>
            <a:ext cx="3581400" cy="1219200"/>
          </a:xfrm>
        </p:spPr>
        <p:txBody>
          <a:bodyPr/>
          <a:lstStyle>
            <a:lvl1pPr marL="0" indent="0">
              <a:buNone/>
              <a:defRPr/>
            </a:lvl1pPr>
          </a:lstStyle>
          <a:p>
            <a:pPr lvl="0"/>
            <a:endParaRPr lang="en-IN" dirty="0"/>
          </a:p>
        </p:txBody>
      </p:sp>
      <p:sp>
        <p:nvSpPr>
          <p:cNvPr id="61" name="Text Placeholder 60"/>
          <p:cNvSpPr>
            <a:spLocks noGrp="1"/>
          </p:cNvSpPr>
          <p:nvPr>
            <p:ph type="body" sz="quarter" idx="50"/>
          </p:nvPr>
        </p:nvSpPr>
        <p:spPr>
          <a:xfrm>
            <a:off x="4953000" y="4495800"/>
            <a:ext cx="3581400" cy="914400"/>
          </a:xfrm>
        </p:spPr>
        <p:txBody>
          <a:bodyPr/>
          <a:lstStyle>
            <a:lvl1pPr marL="0" indent="0">
              <a:buNone/>
              <a:defRPr/>
            </a:lvl1pPr>
          </a:lstStyle>
          <a:p>
            <a:pPr lvl="0"/>
            <a:endParaRPr lang="en-IN" dirty="0"/>
          </a:p>
        </p:txBody>
      </p:sp>
      <p:sp>
        <p:nvSpPr>
          <p:cNvPr id="63" name="Text Placeholder 62"/>
          <p:cNvSpPr>
            <a:spLocks noGrp="1"/>
          </p:cNvSpPr>
          <p:nvPr>
            <p:ph type="body" sz="quarter" idx="51"/>
          </p:nvPr>
        </p:nvSpPr>
        <p:spPr>
          <a:xfrm>
            <a:off x="685800" y="5410200"/>
            <a:ext cx="3810000" cy="609600"/>
          </a:xfrm>
        </p:spPr>
        <p:txBody>
          <a:bodyPr/>
          <a:lstStyle>
            <a:lvl1pPr marL="0" indent="0">
              <a:buNone/>
              <a:defRPr/>
            </a:lvl1pPr>
          </a:lstStyle>
          <a:p>
            <a:pPr lvl="0"/>
            <a:endParaRPr lang="en-IN" dirty="0"/>
          </a:p>
        </p:txBody>
      </p:sp>
      <p:sp>
        <p:nvSpPr>
          <p:cNvPr id="65" name="Text Placeholder 64"/>
          <p:cNvSpPr>
            <a:spLocks noGrp="1"/>
          </p:cNvSpPr>
          <p:nvPr>
            <p:ph type="body" sz="quarter" idx="52"/>
          </p:nvPr>
        </p:nvSpPr>
        <p:spPr>
          <a:xfrm>
            <a:off x="3429000" y="1143000"/>
            <a:ext cx="4648200" cy="914400"/>
          </a:xfrm>
        </p:spPr>
        <p:txBody>
          <a:bodyPr/>
          <a:lstStyle>
            <a:lvl1pPr marL="0" indent="0">
              <a:buNone/>
              <a:defRPr/>
            </a:lvl1pPr>
          </a:lstStyle>
          <a:p>
            <a:pPr lvl="0"/>
            <a:endParaRPr lang="en-IN" dirty="0"/>
          </a:p>
        </p:txBody>
      </p:sp>
      <p:sp>
        <p:nvSpPr>
          <p:cNvPr id="67" name="Text Placeholder 66"/>
          <p:cNvSpPr>
            <a:spLocks noGrp="1"/>
          </p:cNvSpPr>
          <p:nvPr>
            <p:ph type="body" sz="quarter" idx="53"/>
          </p:nvPr>
        </p:nvSpPr>
        <p:spPr>
          <a:xfrm>
            <a:off x="3937000" y="2609801"/>
            <a:ext cx="3683000" cy="285848"/>
          </a:xfrm>
        </p:spPr>
        <p:txBody>
          <a:bodyPr/>
          <a:lstStyle>
            <a:lvl1pPr marL="0" indent="0">
              <a:buNone/>
              <a:defRPr/>
            </a:lvl1pPr>
          </a:lstStyle>
          <a:p>
            <a:pPr lvl="0"/>
            <a:endParaRPr lang="en-IN" dirty="0"/>
          </a:p>
        </p:txBody>
      </p:sp>
      <p:sp>
        <p:nvSpPr>
          <p:cNvPr id="69" name="Text Placeholder 68"/>
          <p:cNvSpPr>
            <a:spLocks noGrp="1"/>
          </p:cNvSpPr>
          <p:nvPr>
            <p:ph type="body" sz="quarter" idx="54"/>
          </p:nvPr>
        </p:nvSpPr>
        <p:spPr>
          <a:xfrm>
            <a:off x="3429000" y="4038600"/>
            <a:ext cx="2895600" cy="762000"/>
          </a:xfrm>
        </p:spPr>
        <p:txBody>
          <a:bodyPr/>
          <a:lstStyle>
            <a:lvl1pPr marL="0" indent="0">
              <a:buNone/>
              <a:defRPr/>
            </a:lvl1pPr>
          </a:lstStyle>
          <a:p>
            <a:pPr lvl="0"/>
            <a:endParaRPr lang="en-IN" dirty="0"/>
          </a:p>
        </p:txBody>
      </p:sp>
      <p:sp>
        <p:nvSpPr>
          <p:cNvPr id="10" name="Content Placeholder 9">
            <a:extLst>
              <a:ext uri="{FF2B5EF4-FFF2-40B4-BE49-F238E27FC236}">
                <a16:creationId xmlns:a16="http://schemas.microsoft.com/office/drawing/2014/main" id="{C6945641-C1A9-4D76-8E58-4F697CFC62C1}"/>
              </a:ext>
            </a:extLst>
          </p:cNvPr>
          <p:cNvSpPr>
            <a:spLocks noGrp="1"/>
          </p:cNvSpPr>
          <p:nvPr>
            <p:ph sz="quarter" idx="55"/>
          </p:nvPr>
        </p:nvSpPr>
        <p:spPr>
          <a:xfrm>
            <a:off x="8305800" y="2057400"/>
            <a:ext cx="67128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id="{942D283C-7FF3-43EF-AE11-657866EFB783}"/>
              </a:ext>
            </a:extLst>
          </p:cNvPr>
          <p:cNvSpPr>
            <a:spLocks noGrp="1"/>
          </p:cNvSpPr>
          <p:nvPr>
            <p:ph sz="quarter" idx="56"/>
          </p:nvPr>
        </p:nvSpPr>
        <p:spPr>
          <a:xfrm>
            <a:off x="6451600" y="4724400"/>
            <a:ext cx="1854200" cy="68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a:extLst>
              <a:ext uri="{FF2B5EF4-FFF2-40B4-BE49-F238E27FC236}">
                <a16:creationId xmlns:a16="http://schemas.microsoft.com/office/drawing/2014/main" id="{E47F9593-184D-4F1B-8462-BDC498C0C8EB}"/>
              </a:ext>
            </a:extLst>
          </p:cNvPr>
          <p:cNvSpPr>
            <a:spLocks noGrp="1"/>
          </p:cNvSpPr>
          <p:nvPr>
            <p:ph sz="quarter" idx="57"/>
          </p:nvPr>
        </p:nvSpPr>
        <p:spPr>
          <a:xfrm>
            <a:off x="457200" y="960438"/>
            <a:ext cx="1752600" cy="792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3349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2C05765B-6F77-4FD9-A58B-3EBFAAC58B5B}"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339878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2C05765B-6F77-4FD9-A58B-3EBFAAC58B5B}"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AutoShape 3"/>
          <p:cNvSpPr>
            <a:spLocks noChangeArrowheads="1"/>
          </p:cNvSpPr>
          <p:nvPr userDrawn="1"/>
        </p:nvSpPr>
        <p:spPr bwMode="auto">
          <a:xfrm>
            <a:off x="954088" y="1212850"/>
            <a:ext cx="7456487" cy="522288"/>
          </a:xfrm>
          <a:prstGeom prst="roundRect">
            <a:avLst>
              <a:gd name="adj" fmla="val 16667"/>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spAutoFit/>
          </a:bodyPr>
          <a:lstStyle/>
          <a:p>
            <a:pPr algn="ctr" eaLnBrk="1" hangingPunct="1">
              <a:defRPr/>
            </a:pPr>
            <a:r>
              <a:rPr lang="en-US" sz="2400" b="1" dirty="0">
                <a:solidFill>
                  <a:srgbClr val="008080"/>
                </a:solidFill>
              </a:rPr>
              <a:t>HOW TO Draw a Dipeptide from Two Amino Acids</a:t>
            </a:r>
          </a:p>
        </p:txBody>
      </p:sp>
      <p:sp>
        <p:nvSpPr>
          <p:cNvPr id="7" name="AutoShape 3"/>
          <p:cNvSpPr>
            <a:spLocks noChangeArrowheads="1"/>
          </p:cNvSpPr>
          <p:nvPr userDrawn="1"/>
        </p:nvSpPr>
        <p:spPr bwMode="auto">
          <a:xfrm>
            <a:off x="973138" y="2133600"/>
            <a:ext cx="1350962" cy="511175"/>
          </a:xfrm>
          <a:prstGeom prst="roundRect">
            <a:avLst>
              <a:gd name="adj" fmla="val 16667"/>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spAutoFit/>
          </a:bodyPr>
          <a:lstStyle/>
          <a:p>
            <a:pPr algn="ctr" eaLnBrk="1" hangingPunct="1">
              <a:defRPr/>
            </a:pPr>
            <a:r>
              <a:rPr lang="en-US" sz="2400" b="1">
                <a:solidFill>
                  <a:srgbClr val="008080"/>
                </a:solidFill>
              </a:rPr>
              <a:t>Step [1]</a:t>
            </a:r>
          </a:p>
        </p:txBody>
      </p:sp>
      <p:sp>
        <p:nvSpPr>
          <p:cNvPr id="8" name="Text Placeholder 6"/>
          <p:cNvSpPr>
            <a:spLocks noGrp="1"/>
          </p:cNvSpPr>
          <p:nvPr>
            <p:ph type="body" sz="quarter" idx="12"/>
          </p:nvPr>
        </p:nvSpPr>
        <p:spPr>
          <a:xfrm>
            <a:off x="457200" y="2133600"/>
            <a:ext cx="3352800" cy="553212"/>
          </a:xfrm>
        </p:spPr>
        <p:txBody>
          <a:bodyPr/>
          <a:lstStyle>
            <a:lvl1pPr marL="0" indent="0">
              <a:buNone/>
              <a:defRPr/>
            </a:lvl1pPr>
          </a:lstStyle>
          <a:p>
            <a:pPr lvl="0"/>
            <a:endParaRPr lang="en-IN" dirty="0"/>
          </a:p>
        </p:txBody>
      </p:sp>
      <p:sp>
        <p:nvSpPr>
          <p:cNvPr id="9" name="Text Placeholder 8"/>
          <p:cNvSpPr>
            <a:spLocks noGrp="1"/>
          </p:cNvSpPr>
          <p:nvPr>
            <p:ph type="body" sz="quarter" idx="13"/>
          </p:nvPr>
        </p:nvSpPr>
        <p:spPr>
          <a:xfrm>
            <a:off x="3937218" y="2133600"/>
            <a:ext cx="3134868" cy="552450"/>
          </a:xfrm>
        </p:spPr>
        <p:txBody>
          <a:bodyPr/>
          <a:lstStyle>
            <a:lvl1pPr marL="0" indent="0">
              <a:buNone/>
              <a:defRPr/>
            </a:lvl1pPr>
          </a:lstStyle>
          <a:p>
            <a:pPr lvl="0"/>
            <a:endParaRPr lang="en-IN" dirty="0"/>
          </a:p>
        </p:txBody>
      </p:sp>
      <p:sp>
        <p:nvSpPr>
          <p:cNvPr id="10" name="Text Placeholder 10"/>
          <p:cNvSpPr>
            <a:spLocks noGrp="1"/>
          </p:cNvSpPr>
          <p:nvPr>
            <p:ph type="body" sz="quarter" idx="14"/>
          </p:nvPr>
        </p:nvSpPr>
        <p:spPr>
          <a:xfrm>
            <a:off x="457200" y="2819400"/>
            <a:ext cx="3352800" cy="533400"/>
          </a:xfrm>
        </p:spPr>
        <p:txBody>
          <a:bodyPr/>
          <a:lstStyle>
            <a:lvl1pPr marL="0" indent="0">
              <a:buNone/>
              <a:defRPr/>
            </a:lvl1pPr>
          </a:lstStyle>
          <a:p>
            <a:pPr lvl="0"/>
            <a:endParaRPr lang="en-IN" dirty="0"/>
          </a:p>
        </p:txBody>
      </p:sp>
      <p:sp>
        <p:nvSpPr>
          <p:cNvPr id="11" name="Text Placeholder 12"/>
          <p:cNvSpPr>
            <a:spLocks noGrp="1"/>
          </p:cNvSpPr>
          <p:nvPr>
            <p:ph type="body" sz="quarter" idx="15"/>
          </p:nvPr>
        </p:nvSpPr>
        <p:spPr>
          <a:xfrm>
            <a:off x="3937000" y="2819400"/>
            <a:ext cx="3135313" cy="533400"/>
          </a:xfrm>
        </p:spPr>
        <p:txBody>
          <a:bodyPr/>
          <a:lstStyle>
            <a:lvl1pPr marL="0" indent="0">
              <a:buNone/>
              <a:defRPr/>
            </a:lvl1pPr>
          </a:lstStyle>
          <a:p>
            <a:pPr lvl="0"/>
            <a:endParaRPr lang="en-IN" dirty="0"/>
          </a:p>
        </p:txBody>
      </p:sp>
      <p:sp>
        <p:nvSpPr>
          <p:cNvPr id="12" name="Text Placeholder 14"/>
          <p:cNvSpPr>
            <a:spLocks noGrp="1"/>
          </p:cNvSpPr>
          <p:nvPr>
            <p:ph type="body" sz="quarter" idx="16"/>
          </p:nvPr>
        </p:nvSpPr>
        <p:spPr>
          <a:xfrm>
            <a:off x="457200" y="3505200"/>
            <a:ext cx="3352800" cy="533400"/>
          </a:xfrm>
        </p:spPr>
        <p:txBody>
          <a:bodyPr/>
          <a:lstStyle>
            <a:lvl1pPr marL="0" indent="0">
              <a:buNone/>
              <a:defRPr/>
            </a:lvl1pPr>
          </a:lstStyle>
          <a:p>
            <a:pPr lvl="0"/>
            <a:endParaRPr lang="en-IN" dirty="0"/>
          </a:p>
        </p:txBody>
      </p:sp>
      <p:sp>
        <p:nvSpPr>
          <p:cNvPr id="13" name="Text Placeholder 16"/>
          <p:cNvSpPr>
            <a:spLocks noGrp="1"/>
          </p:cNvSpPr>
          <p:nvPr>
            <p:ph type="body" sz="quarter" idx="17"/>
          </p:nvPr>
        </p:nvSpPr>
        <p:spPr>
          <a:xfrm>
            <a:off x="3937000" y="3505200"/>
            <a:ext cx="3302000" cy="533400"/>
          </a:xfrm>
        </p:spPr>
        <p:txBody>
          <a:bodyPr/>
          <a:lstStyle>
            <a:lvl1pPr marL="0" indent="0">
              <a:buNone/>
              <a:defRPr/>
            </a:lvl1pPr>
          </a:lstStyle>
          <a:p>
            <a:pPr lvl="0"/>
            <a:endParaRPr lang="en-IN" dirty="0"/>
          </a:p>
        </p:txBody>
      </p:sp>
      <p:sp>
        <p:nvSpPr>
          <p:cNvPr id="14" name="Text Placeholder 18"/>
          <p:cNvSpPr>
            <a:spLocks noGrp="1"/>
          </p:cNvSpPr>
          <p:nvPr>
            <p:ph type="body" sz="quarter" idx="18"/>
          </p:nvPr>
        </p:nvSpPr>
        <p:spPr>
          <a:xfrm>
            <a:off x="457200" y="4114800"/>
            <a:ext cx="3352800" cy="609600"/>
          </a:xfrm>
        </p:spPr>
        <p:txBody>
          <a:bodyPr/>
          <a:lstStyle>
            <a:lvl1pPr marL="0" indent="0">
              <a:buNone/>
              <a:defRPr/>
            </a:lvl1pPr>
          </a:lstStyle>
          <a:p>
            <a:pPr lvl="0"/>
            <a:endParaRPr lang="en-IN" dirty="0"/>
          </a:p>
        </p:txBody>
      </p:sp>
      <p:sp>
        <p:nvSpPr>
          <p:cNvPr id="15" name="Text Placeholder 20"/>
          <p:cNvSpPr>
            <a:spLocks noGrp="1"/>
          </p:cNvSpPr>
          <p:nvPr>
            <p:ph type="body" sz="quarter" idx="19"/>
          </p:nvPr>
        </p:nvSpPr>
        <p:spPr>
          <a:xfrm>
            <a:off x="3937000" y="4114800"/>
            <a:ext cx="3302000" cy="609600"/>
          </a:xfrm>
        </p:spPr>
        <p:txBody>
          <a:bodyPr/>
          <a:lstStyle>
            <a:lvl1pPr marL="0" indent="0">
              <a:buNone/>
              <a:defRPr/>
            </a:lvl1pPr>
          </a:lstStyle>
          <a:p>
            <a:pPr lvl="0"/>
            <a:endParaRPr lang="en-IN" dirty="0"/>
          </a:p>
        </p:txBody>
      </p:sp>
      <p:sp>
        <p:nvSpPr>
          <p:cNvPr id="16" name="Text Placeholder 22"/>
          <p:cNvSpPr>
            <a:spLocks noGrp="1"/>
          </p:cNvSpPr>
          <p:nvPr>
            <p:ph type="body" sz="quarter" idx="20"/>
          </p:nvPr>
        </p:nvSpPr>
        <p:spPr>
          <a:xfrm>
            <a:off x="457200" y="4800600"/>
            <a:ext cx="3352800" cy="533400"/>
          </a:xfrm>
        </p:spPr>
        <p:txBody>
          <a:bodyPr/>
          <a:lstStyle>
            <a:lvl1pPr marL="0" indent="0">
              <a:buNone/>
              <a:defRPr/>
            </a:lvl1pPr>
          </a:lstStyle>
          <a:p>
            <a:pPr lvl="0"/>
            <a:endParaRPr lang="en-IN" dirty="0"/>
          </a:p>
        </p:txBody>
      </p:sp>
      <p:sp>
        <p:nvSpPr>
          <p:cNvPr id="17" name="Text Placeholder 24"/>
          <p:cNvSpPr>
            <a:spLocks noGrp="1"/>
          </p:cNvSpPr>
          <p:nvPr>
            <p:ph type="body" sz="quarter" idx="21"/>
          </p:nvPr>
        </p:nvSpPr>
        <p:spPr>
          <a:xfrm>
            <a:off x="3937000" y="4800600"/>
            <a:ext cx="3302000" cy="533400"/>
          </a:xfrm>
        </p:spPr>
        <p:txBody>
          <a:bodyPr/>
          <a:lstStyle>
            <a:lvl1pPr marL="0" indent="0">
              <a:buNone/>
              <a:defRPr/>
            </a:lvl1pPr>
          </a:lstStyle>
          <a:p>
            <a:pPr lvl="0"/>
            <a:endParaRPr lang="en-IN" dirty="0"/>
          </a:p>
        </p:txBody>
      </p:sp>
      <p:sp>
        <p:nvSpPr>
          <p:cNvPr id="18" name="Text Placeholder 26"/>
          <p:cNvSpPr>
            <a:spLocks noGrp="1"/>
          </p:cNvSpPr>
          <p:nvPr>
            <p:ph type="body" sz="quarter" idx="22"/>
          </p:nvPr>
        </p:nvSpPr>
        <p:spPr>
          <a:xfrm>
            <a:off x="457200" y="5410200"/>
            <a:ext cx="3352800" cy="609600"/>
          </a:xfrm>
        </p:spPr>
        <p:txBody>
          <a:bodyPr/>
          <a:lstStyle>
            <a:lvl1pPr marL="0" indent="0">
              <a:buNone/>
              <a:defRPr/>
            </a:lvl1pPr>
          </a:lstStyle>
          <a:p>
            <a:pPr lvl="0"/>
            <a:endParaRPr lang="en-IN" dirty="0"/>
          </a:p>
        </p:txBody>
      </p:sp>
      <p:sp>
        <p:nvSpPr>
          <p:cNvPr id="19" name="Text Placeholder 28"/>
          <p:cNvSpPr>
            <a:spLocks noGrp="1"/>
          </p:cNvSpPr>
          <p:nvPr>
            <p:ph type="body" sz="quarter" idx="23"/>
          </p:nvPr>
        </p:nvSpPr>
        <p:spPr>
          <a:xfrm>
            <a:off x="3937000" y="5410200"/>
            <a:ext cx="3302000" cy="609600"/>
          </a:xfrm>
        </p:spPr>
        <p:txBody>
          <a:bodyPr/>
          <a:lstStyle>
            <a:lvl1pPr marL="0" indent="0">
              <a:buNone/>
              <a:defRPr/>
            </a:lvl1pPr>
          </a:lstStyle>
          <a:p>
            <a:pPr lvl="0"/>
            <a:endParaRPr lang="en-IN" dirty="0"/>
          </a:p>
        </p:txBody>
      </p:sp>
      <p:sp>
        <p:nvSpPr>
          <p:cNvPr id="20" name="Text Placeholder 30"/>
          <p:cNvSpPr>
            <a:spLocks noGrp="1"/>
          </p:cNvSpPr>
          <p:nvPr>
            <p:ph type="body" sz="quarter" idx="24"/>
          </p:nvPr>
        </p:nvSpPr>
        <p:spPr>
          <a:xfrm>
            <a:off x="4114800" y="2133600"/>
            <a:ext cx="4572000" cy="552450"/>
          </a:xfrm>
        </p:spPr>
        <p:txBody>
          <a:bodyPr/>
          <a:lstStyle>
            <a:lvl1pPr marL="0" indent="0">
              <a:buNone/>
              <a:defRPr/>
            </a:lvl1pPr>
          </a:lstStyle>
          <a:p>
            <a:pPr lvl="0"/>
            <a:endParaRPr lang="en-IN" dirty="0"/>
          </a:p>
        </p:txBody>
      </p:sp>
      <p:sp>
        <p:nvSpPr>
          <p:cNvPr id="21" name="Text Placeholder 32"/>
          <p:cNvSpPr>
            <a:spLocks noGrp="1"/>
          </p:cNvSpPr>
          <p:nvPr>
            <p:ph type="body" sz="quarter" idx="25"/>
          </p:nvPr>
        </p:nvSpPr>
        <p:spPr>
          <a:xfrm>
            <a:off x="4114800" y="2819400"/>
            <a:ext cx="4419600" cy="685800"/>
          </a:xfrm>
        </p:spPr>
        <p:txBody>
          <a:bodyPr/>
          <a:lstStyle>
            <a:lvl1pPr marL="0" indent="0">
              <a:buNone/>
              <a:defRPr/>
            </a:lvl1pPr>
          </a:lstStyle>
          <a:p>
            <a:pPr lvl="0"/>
            <a:endParaRPr lang="en-IN" dirty="0"/>
          </a:p>
        </p:txBody>
      </p:sp>
      <p:sp>
        <p:nvSpPr>
          <p:cNvPr id="22" name="Text Placeholder 34"/>
          <p:cNvSpPr>
            <a:spLocks noGrp="1"/>
          </p:cNvSpPr>
          <p:nvPr>
            <p:ph type="body" sz="quarter" idx="26"/>
          </p:nvPr>
        </p:nvSpPr>
        <p:spPr>
          <a:xfrm>
            <a:off x="4114800" y="3581400"/>
            <a:ext cx="4572000" cy="609600"/>
          </a:xfrm>
        </p:spPr>
        <p:txBody>
          <a:bodyPr/>
          <a:lstStyle>
            <a:lvl1pPr marL="0" indent="0">
              <a:buNone/>
              <a:defRPr/>
            </a:lvl1pPr>
          </a:lstStyle>
          <a:p>
            <a:pPr lvl="0"/>
            <a:endParaRPr lang="en-IN" dirty="0"/>
          </a:p>
        </p:txBody>
      </p:sp>
      <p:sp>
        <p:nvSpPr>
          <p:cNvPr id="23" name="Text Placeholder 36"/>
          <p:cNvSpPr>
            <a:spLocks noGrp="1"/>
          </p:cNvSpPr>
          <p:nvPr>
            <p:ph type="body" sz="quarter" idx="27"/>
          </p:nvPr>
        </p:nvSpPr>
        <p:spPr>
          <a:xfrm>
            <a:off x="4114800" y="4419600"/>
            <a:ext cx="4572000" cy="609600"/>
          </a:xfrm>
        </p:spPr>
        <p:txBody>
          <a:bodyPr/>
          <a:lstStyle>
            <a:lvl1pPr marL="0" indent="0">
              <a:buNone/>
              <a:defRPr/>
            </a:lvl1pPr>
          </a:lstStyle>
          <a:p>
            <a:pPr lvl="0"/>
            <a:endParaRPr lang="en-IN" dirty="0"/>
          </a:p>
        </p:txBody>
      </p:sp>
      <p:sp>
        <p:nvSpPr>
          <p:cNvPr id="24" name="Text Placeholder 38"/>
          <p:cNvSpPr>
            <a:spLocks noGrp="1"/>
          </p:cNvSpPr>
          <p:nvPr>
            <p:ph type="body" sz="quarter" idx="28"/>
          </p:nvPr>
        </p:nvSpPr>
        <p:spPr>
          <a:xfrm>
            <a:off x="4114800" y="5410200"/>
            <a:ext cx="4572000" cy="457200"/>
          </a:xfrm>
        </p:spPr>
        <p:txBody>
          <a:bodyPr/>
          <a:lstStyle>
            <a:lvl1pPr marL="0" indent="0">
              <a:buNone/>
              <a:defRPr/>
            </a:lvl1pPr>
          </a:lstStyle>
          <a:p>
            <a:pPr lvl="0"/>
            <a:endParaRPr lang="en-IN" dirty="0"/>
          </a:p>
        </p:txBody>
      </p:sp>
      <p:sp>
        <p:nvSpPr>
          <p:cNvPr id="25" name="Text Placeholder 40"/>
          <p:cNvSpPr>
            <a:spLocks noGrp="1"/>
          </p:cNvSpPr>
          <p:nvPr>
            <p:ph type="body" sz="quarter" idx="29"/>
          </p:nvPr>
        </p:nvSpPr>
        <p:spPr>
          <a:xfrm>
            <a:off x="457200" y="2286000"/>
            <a:ext cx="3352800" cy="685800"/>
          </a:xfrm>
        </p:spPr>
        <p:txBody>
          <a:bodyPr/>
          <a:lstStyle>
            <a:lvl1pPr marL="0" indent="0">
              <a:buNone/>
              <a:defRPr/>
            </a:lvl1pPr>
          </a:lstStyle>
          <a:p>
            <a:pPr lvl="0"/>
            <a:endParaRPr lang="en-IN" dirty="0"/>
          </a:p>
        </p:txBody>
      </p:sp>
      <p:sp>
        <p:nvSpPr>
          <p:cNvPr id="26" name="Text Placeholder 42"/>
          <p:cNvSpPr>
            <a:spLocks noGrp="1"/>
          </p:cNvSpPr>
          <p:nvPr>
            <p:ph type="body" sz="quarter" idx="30"/>
          </p:nvPr>
        </p:nvSpPr>
        <p:spPr>
          <a:xfrm>
            <a:off x="685800" y="3352800"/>
            <a:ext cx="3251200" cy="533400"/>
          </a:xfrm>
        </p:spPr>
        <p:txBody>
          <a:bodyPr/>
          <a:lstStyle>
            <a:lvl1pPr marL="0" indent="0">
              <a:buNone/>
              <a:defRPr/>
            </a:lvl1pPr>
          </a:lstStyle>
          <a:p>
            <a:pPr lvl="0"/>
            <a:endParaRPr lang="en-IN" dirty="0"/>
          </a:p>
        </p:txBody>
      </p:sp>
      <p:sp>
        <p:nvSpPr>
          <p:cNvPr id="27" name="Text Placeholder 44"/>
          <p:cNvSpPr>
            <a:spLocks noGrp="1"/>
          </p:cNvSpPr>
          <p:nvPr>
            <p:ph type="body" sz="quarter" idx="31"/>
          </p:nvPr>
        </p:nvSpPr>
        <p:spPr>
          <a:xfrm>
            <a:off x="457200" y="4114800"/>
            <a:ext cx="3352800" cy="609600"/>
          </a:xfrm>
        </p:spPr>
        <p:txBody>
          <a:bodyPr/>
          <a:lstStyle>
            <a:lvl1pPr marL="0" indent="0">
              <a:buNone/>
              <a:defRPr/>
            </a:lvl1pPr>
          </a:lstStyle>
          <a:p>
            <a:pPr lvl="0"/>
            <a:endParaRPr lang="en-IN" dirty="0"/>
          </a:p>
        </p:txBody>
      </p:sp>
      <p:sp>
        <p:nvSpPr>
          <p:cNvPr id="28" name="Text Placeholder 46"/>
          <p:cNvSpPr>
            <a:spLocks noGrp="1"/>
          </p:cNvSpPr>
          <p:nvPr>
            <p:ph type="body" sz="quarter" idx="32"/>
          </p:nvPr>
        </p:nvSpPr>
        <p:spPr>
          <a:xfrm>
            <a:off x="457200" y="4495800"/>
            <a:ext cx="3352800" cy="381000"/>
          </a:xfrm>
        </p:spPr>
        <p:txBody>
          <a:bodyPr/>
          <a:lstStyle>
            <a:lvl1pPr marL="0" indent="0">
              <a:buNone/>
              <a:defRPr/>
            </a:lvl1pPr>
          </a:lstStyle>
          <a:p>
            <a:pPr lvl="0"/>
            <a:endParaRPr lang="en-IN" dirty="0"/>
          </a:p>
        </p:txBody>
      </p:sp>
      <p:sp>
        <p:nvSpPr>
          <p:cNvPr id="29" name="Text Placeholder 48"/>
          <p:cNvSpPr>
            <a:spLocks noGrp="1"/>
          </p:cNvSpPr>
          <p:nvPr>
            <p:ph type="body" sz="quarter" idx="33"/>
          </p:nvPr>
        </p:nvSpPr>
        <p:spPr>
          <a:xfrm>
            <a:off x="457200" y="5410200"/>
            <a:ext cx="3200400" cy="609600"/>
          </a:xfrm>
        </p:spPr>
        <p:txBody>
          <a:bodyPr/>
          <a:lstStyle>
            <a:lvl1pPr marL="0" indent="0">
              <a:buNone/>
              <a:defRPr/>
            </a:lvl1pPr>
          </a:lstStyle>
          <a:p>
            <a:pPr lvl="0"/>
            <a:endParaRPr lang="en-IN" dirty="0"/>
          </a:p>
        </p:txBody>
      </p:sp>
      <p:sp>
        <p:nvSpPr>
          <p:cNvPr id="31" name="Content Placeholder 30">
            <a:extLst>
              <a:ext uri="{FF2B5EF4-FFF2-40B4-BE49-F238E27FC236}">
                <a16:creationId xmlns:a16="http://schemas.microsoft.com/office/drawing/2014/main" id="{F230EEAA-C3C6-46FF-A77B-2E3A4B10A899}"/>
              </a:ext>
            </a:extLst>
          </p:cNvPr>
          <p:cNvSpPr>
            <a:spLocks noGrp="1"/>
          </p:cNvSpPr>
          <p:nvPr>
            <p:ph sz="quarter" idx="34"/>
          </p:nvPr>
        </p:nvSpPr>
        <p:spPr>
          <a:xfrm>
            <a:off x="457200" y="762000"/>
            <a:ext cx="2667000" cy="1371600"/>
          </a:xfrm>
        </p:spPr>
        <p:txBody>
          <a:bodyPr/>
          <a:lstStyle/>
          <a:p>
            <a:pPr lvl="0"/>
            <a:endParaRPr lang="en-GB" dirty="0"/>
          </a:p>
        </p:txBody>
      </p:sp>
      <p:sp>
        <p:nvSpPr>
          <p:cNvPr id="33" name="Content Placeholder 32">
            <a:extLst>
              <a:ext uri="{FF2B5EF4-FFF2-40B4-BE49-F238E27FC236}">
                <a16:creationId xmlns:a16="http://schemas.microsoft.com/office/drawing/2014/main" id="{472EE847-AF55-45B0-929C-147798C03B19}"/>
              </a:ext>
            </a:extLst>
          </p:cNvPr>
          <p:cNvSpPr>
            <a:spLocks noGrp="1"/>
          </p:cNvSpPr>
          <p:nvPr>
            <p:ph sz="quarter" idx="35"/>
          </p:nvPr>
        </p:nvSpPr>
        <p:spPr>
          <a:xfrm>
            <a:off x="3657600" y="762000"/>
            <a:ext cx="2209800" cy="1219200"/>
          </a:xfrm>
        </p:spPr>
        <p:txBody>
          <a:bodyPr/>
          <a:lstStyle/>
          <a:p>
            <a:pPr lvl="0"/>
            <a:endParaRPr lang="en-GB" dirty="0"/>
          </a:p>
        </p:txBody>
      </p:sp>
    </p:spTree>
    <p:extLst>
      <p:ext uri="{BB962C8B-B14F-4D97-AF65-F5344CB8AC3E}">
        <p14:creationId xmlns:p14="http://schemas.microsoft.com/office/powerpoint/2010/main" val="3259656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2C05765B-6F77-4FD9-A58B-3EBFAAC58B5B}"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AutoShape 3"/>
          <p:cNvSpPr>
            <a:spLocks noChangeArrowheads="1"/>
          </p:cNvSpPr>
          <p:nvPr userDrawn="1"/>
        </p:nvSpPr>
        <p:spPr bwMode="auto">
          <a:xfrm>
            <a:off x="954088" y="1212850"/>
            <a:ext cx="7456487" cy="522288"/>
          </a:xfrm>
          <a:prstGeom prst="roundRect">
            <a:avLst>
              <a:gd name="adj" fmla="val 16667"/>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spAutoFit/>
          </a:bodyPr>
          <a:lstStyle/>
          <a:p>
            <a:pPr algn="ctr" eaLnBrk="1" hangingPunct="1">
              <a:defRPr/>
            </a:pPr>
            <a:r>
              <a:rPr lang="en-US" sz="2400" b="1" dirty="0">
                <a:solidFill>
                  <a:srgbClr val="008080"/>
                </a:solidFill>
              </a:rPr>
              <a:t>HOW TO Draw a Dipeptide from Two Amino Acids</a:t>
            </a:r>
          </a:p>
        </p:txBody>
      </p:sp>
      <p:sp>
        <p:nvSpPr>
          <p:cNvPr id="7" name="AutoShape 3"/>
          <p:cNvSpPr>
            <a:spLocks noChangeArrowheads="1"/>
          </p:cNvSpPr>
          <p:nvPr userDrawn="1"/>
        </p:nvSpPr>
        <p:spPr bwMode="auto">
          <a:xfrm>
            <a:off x="973138" y="2114550"/>
            <a:ext cx="1492250" cy="511175"/>
          </a:xfrm>
          <a:prstGeom prst="roundRect">
            <a:avLst>
              <a:gd name="adj" fmla="val 16667"/>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spAutoFit/>
          </a:bodyPr>
          <a:lstStyle/>
          <a:p>
            <a:pPr algn="ctr" eaLnBrk="1" hangingPunct="1">
              <a:defRPr/>
            </a:pPr>
            <a:r>
              <a:rPr lang="en-US" sz="2400" b="1">
                <a:solidFill>
                  <a:srgbClr val="008080"/>
                </a:solidFill>
              </a:rPr>
              <a:t>Example</a:t>
            </a:r>
          </a:p>
        </p:txBody>
      </p:sp>
      <p:sp>
        <p:nvSpPr>
          <p:cNvPr id="8" name="AutoShape 3"/>
          <p:cNvSpPr>
            <a:spLocks noChangeArrowheads="1"/>
          </p:cNvSpPr>
          <p:nvPr userDrawn="1"/>
        </p:nvSpPr>
        <p:spPr bwMode="auto">
          <a:xfrm>
            <a:off x="946150" y="3516313"/>
            <a:ext cx="1350963" cy="511175"/>
          </a:xfrm>
          <a:prstGeom prst="roundRect">
            <a:avLst>
              <a:gd name="adj" fmla="val 16667"/>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spAutoFit/>
          </a:bodyPr>
          <a:lstStyle/>
          <a:p>
            <a:pPr algn="ctr" eaLnBrk="1" hangingPunct="1">
              <a:defRPr/>
            </a:pPr>
            <a:r>
              <a:rPr lang="en-US" sz="2400" b="1">
                <a:solidFill>
                  <a:srgbClr val="008080"/>
                </a:solidFill>
              </a:rPr>
              <a:t>Step [1]</a:t>
            </a:r>
          </a:p>
        </p:txBody>
      </p:sp>
      <p:sp>
        <p:nvSpPr>
          <p:cNvPr id="9" name="Text Placeholder 6"/>
          <p:cNvSpPr>
            <a:spLocks noGrp="1"/>
          </p:cNvSpPr>
          <p:nvPr>
            <p:ph type="body" sz="quarter" idx="12"/>
          </p:nvPr>
        </p:nvSpPr>
        <p:spPr>
          <a:xfrm>
            <a:off x="457200" y="2133600"/>
            <a:ext cx="3352800" cy="553212"/>
          </a:xfrm>
        </p:spPr>
        <p:txBody>
          <a:bodyPr/>
          <a:lstStyle>
            <a:lvl1pPr marL="0" indent="0">
              <a:buNone/>
              <a:defRPr/>
            </a:lvl1pPr>
          </a:lstStyle>
          <a:p>
            <a:pPr lvl="0"/>
            <a:endParaRPr lang="en-IN" dirty="0"/>
          </a:p>
        </p:txBody>
      </p:sp>
      <p:sp>
        <p:nvSpPr>
          <p:cNvPr id="10" name="Text Placeholder 8"/>
          <p:cNvSpPr>
            <a:spLocks noGrp="1"/>
          </p:cNvSpPr>
          <p:nvPr>
            <p:ph type="body" sz="quarter" idx="13"/>
          </p:nvPr>
        </p:nvSpPr>
        <p:spPr>
          <a:xfrm>
            <a:off x="3937218" y="2133600"/>
            <a:ext cx="3134868" cy="552450"/>
          </a:xfrm>
        </p:spPr>
        <p:txBody>
          <a:bodyPr/>
          <a:lstStyle>
            <a:lvl1pPr marL="0" indent="0">
              <a:buNone/>
              <a:defRPr/>
            </a:lvl1pPr>
          </a:lstStyle>
          <a:p>
            <a:pPr lvl="0"/>
            <a:endParaRPr lang="en-IN" dirty="0"/>
          </a:p>
        </p:txBody>
      </p:sp>
      <p:sp>
        <p:nvSpPr>
          <p:cNvPr id="11" name="Text Placeholder 10"/>
          <p:cNvSpPr>
            <a:spLocks noGrp="1"/>
          </p:cNvSpPr>
          <p:nvPr>
            <p:ph type="body" sz="quarter" idx="14"/>
          </p:nvPr>
        </p:nvSpPr>
        <p:spPr>
          <a:xfrm>
            <a:off x="457200" y="2819400"/>
            <a:ext cx="3352800" cy="533400"/>
          </a:xfrm>
        </p:spPr>
        <p:txBody>
          <a:bodyPr/>
          <a:lstStyle>
            <a:lvl1pPr marL="0" indent="0">
              <a:buNone/>
              <a:defRPr/>
            </a:lvl1pPr>
          </a:lstStyle>
          <a:p>
            <a:pPr lvl="0"/>
            <a:endParaRPr lang="en-IN" dirty="0"/>
          </a:p>
        </p:txBody>
      </p:sp>
      <p:sp>
        <p:nvSpPr>
          <p:cNvPr id="12" name="Text Placeholder 12"/>
          <p:cNvSpPr>
            <a:spLocks noGrp="1"/>
          </p:cNvSpPr>
          <p:nvPr>
            <p:ph type="body" sz="quarter" idx="15"/>
          </p:nvPr>
        </p:nvSpPr>
        <p:spPr>
          <a:xfrm>
            <a:off x="3937000" y="2819400"/>
            <a:ext cx="3135313" cy="533400"/>
          </a:xfrm>
        </p:spPr>
        <p:txBody>
          <a:bodyPr/>
          <a:lstStyle>
            <a:lvl1pPr marL="0" indent="0">
              <a:buNone/>
              <a:defRPr/>
            </a:lvl1pPr>
          </a:lstStyle>
          <a:p>
            <a:pPr lvl="0"/>
            <a:endParaRPr lang="en-IN" dirty="0"/>
          </a:p>
        </p:txBody>
      </p:sp>
      <p:sp>
        <p:nvSpPr>
          <p:cNvPr id="13" name="Text Placeholder 14"/>
          <p:cNvSpPr>
            <a:spLocks noGrp="1"/>
          </p:cNvSpPr>
          <p:nvPr>
            <p:ph type="body" sz="quarter" idx="16"/>
          </p:nvPr>
        </p:nvSpPr>
        <p:spPr>
          <a:xfrm>
            <a:off x="457200" y="3505200"/>
            <a:ext cx="3352800" cy="533400"/>
          </a:xfrm>
        </p:spPr>
        <p:txBody>
          <a:bodyPr/>
          <a:lstStyle>
            <a:lvl1pPr marL="0" indent="0">
              <a:buNone/>
              <a:defRPr/>
            </a:lvl1pPr>
          </a:lstStyle>
          <a:p>
            <a:pPr lvl="0"/>
            <a:endParaRPr lang="en-IN" dirty="0"/>
          </a:p>
        </p:txBody>
      </p:sp>
      <p:sp>
        <p:nvSpPr>
          <p:cNvPr id="14" name="Text Placeholder 16"/>
          <p:cNvSpPr>
            <a:spLocks noGrp="1"/>
          </p:cNvSpPr>
          <p:nvPr>
            <p:ph type="body" sz="quarter" idx="17"/>
          </p:nvPr>
        </p:nvSpPr>
        <p:spPr>
          <a:xfrm>
            <a:off x="3937000" y="3505200"/>
            <a:ext cx="3302000" cy="533400"/>
          </a:xfrm>
        </p:spPr>
        <p:txBody>
          <a:bodyPr/>
          <a:lstStyle>
            <a:lvl1pPr marL="0" indent="0">
              <a:buNone/>
              <a:defRPr/>
            </a:lvl1pPr>
          </a:lstStyle>
          <a:p>
            <a:pPr lvl="0"/>
            <a:endParaRPr lang="en-IN" dirty="0"/>
          </a:p>
        </p:txBody>
      </p:sp>
      <p:sp>
        <p:nvSpPr>
          <p:cNvPr id="15" name="Text Placeholder 18"/>
          <p:cNvSpPr>
            <a:spLocks noGrp="1"/>
          </p:cNvSpPr>
          <p:nvPr>
            <p:ph type="body" sz="quarter" idx="18"/>
          </p:nvPr>
        </p:nvSpPr>
        <p:spPr>
          <a:xfrm>
            <a:off x="457200" y="4114800"/>
            <a:ext cx="3352800" cy="609600"/>
          </a:xfrm>
        </p:spPr>
        <p:txBody>
          <a:bodyPr/>
          <a:lstStyle>
            <a:lvl1pPr marL="0" indent="0">
              <a:buNone/>
              <a:defRPr/>
            </a:lvl1pPr>
          </a:lstStyle>
          <a:p>
            <a:pPr lvl="0"/>
            <a:endParaRPr lang="en-IN" dirty="0"/>
          </a:p>
        </p:txBody>
      </p:sp>
      <p:sp>
        <p:nvSpPr>
          <p:cNvPr id="16" name="Text Placeholder 20"/>
          <p:cNvSpPr>
            <a:spLocks noGrp="1"/>
          </p:cNvSpPr>
          <p:nvPr>
            <p:ph type="body" sz="quarter" idx="19"/>
          </p:nvPr>
        </p:nvSpPr>
        <p:spPr>
          <a:xfrm>
            <a:off x="3937000" y="4114800"/>
            <a:ext cx="3302000" cy="609600"/>
          </a:xfrm>
        </p:spPr>
        <p:txBody>
          <a:bodyPr/>
          <a:lstStyle>
            <a:lvl1pPr marL="0" indent="0">
              <a:buNone/>
              <a:defRPr/>
            </a:lvl1pPr>
          </a:lstStyle>
          <a:p>
            <a:pPr lvl="0"/>
            <a:endParaRPr lang="en-IN" dirty="0"/>
          </a:p>
        </p:txBody>
      </p:sp>
      <p:sp>
        <p:nvSpPr>
          <p:cNvPr id="17" name="Text Placeholder 22"/>
          <p:cNvSpPr>
            <a:spLocks noGrp="1"/>
          </p:cNvSpPr>
          <p:nvPr>
            <p:ph type="body" sz="quarter" idx="20"/>
          </p:nvPr>
        </p:nvSpPr>
        <p:spPr>
          <a:xfrm>
            <a:off x="457200" y="4800600"/>
            <a:ext cx="3352800" cy="533400"/>
          </a:xfrm>
        </p:spPr>
        <p:txBody>
          <a:bodyPr/>
          <a:lstStyle>
            <a:lvl1pPr marL="0" indent="0">
              <a:buNone/>
              <a:defRPr/>
            </a:lvl1pPr>
          </a:lstStyle>
          <a:p>
            <a:pPr lvl="0"/>
            <a:endParaRPr lang="en-IN" dirty="0"/>
          </a:p>
        </p:txBody>
      </p:sp>
      <p:sp>
        <p:nvSpPr>
          <p:cNvPr id="18" name="Text Placeholder 24"/>
          <p:cNvSpPr>
            <a:spLocks noGrp="1"/>
          </p:cNvSpPr>
          <p:nvPr>
            <p:ph type="body" sz="quarter" idx="21"/>
          </p:nvPr>
        </p:nvSpPr>
        <p:spPr>
          <a:xfrm>
            <a:off x="3937000" y="4800600"/>
            <a:ext cx="3302000" cy="533400"/>
          </a:xfrm>
        </p:spPr>
        <p:txBody>
          <a:bodyPr/>
          <a:lstStyle>
            <a:lvl1pPr marL="0" indent="0">
              <a:buNone/>
              <a:defRPr/>
            </a:lvl1pPr>
          </a:lstStyle>
          <a:p>
            <a:pPr lvl="0"/>
            <a:endParaRPr lang="en-IN" dirty="0"/>
          </a:p>
        </p:txBody>
      </p:sp>
      <p:sp>
        <p:nvSpPr>
          <p:cNvPr id="19" name="Text Placeholder 26"/>
          <p:cNvSpPr>
            <a:spLocks noGrp="1"/>
          </p:cNvSpPr>
          <p:nvPr>
            <p:ph type="body" sz="quarter" idx="22"/>
          </p:nvPr>
        </p:nvSpPr>
        <p:spPr>
          <a:xfrm>
            <a:off x="457200" y="5410200"/>
            <a:ext cx="3352800" cy="609600"/>
          </a:xfrm>
        </p:spPr>
        <p:txBody>
          <a:bodyPr/>
          <a:lstStyle>
            <a:lvl1pPr marL="0" indent="0">
              <a:buNone/>
              <a:defRPr/>
            </a:lvl1pPr>
          </a:lstStyle>
          <a:p>
            <a:pPr lvl="0"/>
            <a:endParaRPr lang="en-IN" dirty="0"/>
          </a:p>
        </p:txBody>
      </p:sp>
      <p:sp>
        <p:nvSpPr>
          <p:cNvPr id="20" name="Text Placeholder 28"/>
          <p:cNvSpPr>
            <a:spLocks noGrp="1"/>
          </p:cNvSpPr>
          <p:nvPr>
            <p:ph type="body" sz="quarter" idx="23"/>
          </p:nvPr>
        </p:nvSpPr>
        <p:spPr>
          <a:xfrm>
            <a:off x="3937000" y="5410200"/>
            <a:ext cx="3302000" cy="609600"/>
          </a:xfrm>
        </p:spPr>
        <p:txBody>
          <a:bodyPr/>
          <a:lstStyle>
            <a:lvl1pPr marL="0" indent="0">
              <a:buNone/>
              <a:defRPr/>
            </a:lvl1pPr>
          </a:lstStyle>
          <a:p>
            <a:pPr lvl="0"/>
            <a:endParaRPr lang="en-IN" dirty="0"/>
          </a:p>
        </p:txBody>
      </p:sp>
      <p:sp>
        <p:nvSpPr>
          <p:cNvPr id="21" name="Text Placeholder 30"/>
          <p:cNvSpPr>
            <a:spLocks noGrp="1"/>
          </p:cNvSpPr>
          <p:nvPr>
            <p:ph type="body" sz="quarter" idx="24"/>
          </p:nvPr>
        </p:nvSpPr>
        <p:spPr>
          <a:xfrm>
            <a:off x="4114800" y="2133600"/>
            <a:ext cx="4572000" cy="552450"/>
          </a:xfrm>
        </p:spPr>
        <p:txBody>
          <a:bodyPr/>
          <a:lstStyle>
            <a:lvl1pPr marL="0" indent="0">
              <a:buNone/>
              <a:defRPr/>
            </a:lvl1pPr>
          </a:lstStyle>
          <a:p>
            <a:pPr lvl="0"/>
            <a:endParaRPr lang="en-IN" dirty="0"/>
          </a:p>
        </p:txBody>
      </p:sp>
      <p:sp>
        <p:nvSpPr>
          <p:cNvPr id="22" name="Text Placeholder 32"/>
          <p:cNvSpPr>
            <a:spLocks noGrp="1"/>
          </p:cNvSpPr>
          <p:nvPr>
            <p:ph type="body" sz="quarter" idx="25"/>
          </p:nvPr>
        </p:nvSpPr>
        <p:spPr>
          <a:xfrm>
            <a:off x="4114800" y="2819400"/>
            <a:ext cx="4419600" cy="685800"/>
          </a:xfrm>
        </p:spPr>
        <p:txBody>
          <a:bodyPr/>
          <a:lstStyle>
            <a:lvl1pPr marL="0" indent="0">
              <a:buNone/>
              <a:defRPr/>
            </a:lvl1pPr>
          </a:lstStyle>
          <a:p>
            <a:pPr lvl="0"/>
            <a:endParaRPr lang="en-IN" dirty="0"/>
          </a:p>
        </p:txBody>
      </p:sp>
      <p:sp>
        <p:nvSpPr>
          <p:cNvPr id="23" name="Text Placeholder 34"/>
          <p:cNvSpPr>
            <a:spLocks noGrp="1"/>
          </p:cNvSpPr>
          <p:nvPr>
            <p:ph type="body" sz="quarter" idx="26"/>
          </p:nvPr>
        </p:nvSpPr>
        <p:spPr>
          <a:xfrm>
            <a:off x="4114800" y="3581400"/>
            <a:ext cx="4572000" cy="609600"/>
          </a:xfrm>
        </p:spPr>
        <p:txBody>
          <a:bodyPr/>
          <a:lstStyle>
            <a:lvl1pPr marL="0" indent="0">
              <a:buNone/>
              <a:defRPr/>
            </a:lvl1pPr>
          </a:lstStyle>
          <a:p>
            <a:pPr lvl="0"/>
            <a:endParaRPr lang="en-IN" dirty="0"/>
          </a:p>
        </p:txBody>
      </p:sp>
      <p:sp>
        <p:nvSpPr>
          <p:cNvPr id="24" name="Text Placeholder 36"/>
          <p:cNvSpPr>
            <a:spLocks noGrp="1"/>
          </p:cNvSpPr>
          <p:nvPr>
            <p:ph type="body" sz="quarter" idx="27"/>
          </p:nvPr>
        </p:nvSpPr>
        <p:spPr>
          <a:xfrm>
            <a:off x="4114800" y="4419600"/>
            <a:ext cx="4572000" cy="609600"/>
          </a:xfrm>
        </p:spPr>
        <p:txBody>
          <a:bodyPr/>
          <a:lstStyle>
            <a:lvl1pPr marL="0" indent="0">
              <a:buNone/>
              <a:defRPr/>
            </a:lvl1pPr>
          </a:lstStyle>
          <a:p>
            <a:pPr lvl="0"/>
            <a:endParaRPr lang="en-IN" dirty="0"/>
          </a:p>
        </p:txBody>
      </p:sp>
      <p:sp>
        <p:nvSpPr>
          <p:cNvPr id="25" name="Text Placeholder 38"/>
          <p:cNvSpPr>
            <a:spLocks noGrp="1"/>
          </p:cNvSpPr>
          <p:nvPr>
            <p:ph type="body" sz="quarter" idx="28"/>
          </p:nvPr>
        </p:nvSpPr>
        <p:spPr>
          <a:xfrm>
            <a:off x="4114800" y="5410200"/>
            <a:ext cx="4572000" cy="457200"/>
          </a:xfrm>
        </p:spPr>
        <p:txBody>
          <a:bodyPr/>
          <a:lstStyle>
            <a:lvl1pPr marL="0" indent="0">
              <a:buNone/>
              <a:defRPr/>
            </a:lvl1pPr>
          </a:lstStyle>
          <a:p>
            <a:pPr lvl="0"/>
            <a:endParaRPr lang="en-IN" dirty="0"/>
          </a:p>
        </p:txBody>
      </p:sp>
      <p:sp>
        <p:nvSpPr>
          <p:cNvPr id="26" name="Text Placeholder 40"/>
          <p:cNvSpPr>
            <a:spLocks noGrp="1"/>
          </p:cNvSpPr>
          <p:nvPr>
            <p:ph type="body" sz="quarter" idx="29"/>
          </p:nvPr>
        </p:nvSpPr>
        <p:spPr>
          <a:xfrm>
            <a:off x="457200" y="2286000"/>
            <a:ext cx="3352800" cy="685800"/>
          </a:xfrm>
        </p:spPr>
        <p:txBody>
          <a:bodyPr/>
          <a:lstStyle>
            <a:lvl1pPr marL="0" indent="0">
              <a:buNone/>
              <a:defRPr/>
            </a:lvl1pPr>
          </a:lstStyle>
          <a:p>
            <a:pPr lvl="0"/>
            <a:endParaRPr lang="en-IN" dirty="0"/>
          </a:p>
        </p:txBody>
      </p:sp>
      <p:sp>
        <p:nvSpPr>
          <p:cNvPr id="27" name="Text Placeholder 42"/>
          <p:cNvSpPr>
            <a:spLocks noGrp="1"/>
          </p:cNvSpPr>
          <p:nvPr>
            <p:ph type="body" sz="quarter" idx="30"/>
          </p:nvPr>
        </p:nvSpPr>
        <p:spPr>
          <a:xfrm>
            <a:off x="685800" y="3352800"/>
            <a:ext cx="3251200" cy="533400"/>
          </a:xfrm>
        </p:spPr>
        <p:txBody>
          <a:bodyPr/>
          <a:lstStyle>
            <a:lvl1pPr marL="0" indent="0">
              <a:buNone/>
              <a:defRPr/>
            </a:lvl1pPr>
          </a:lstStyle>
          <a:p>
            <a:pPr lvl="0"/>
            <a:endParaRPr lang="en-IN" dirty="0"/>
          </a:p>
        </p:txBody>
      </p:sp>
      <p:sp>
        <p:nvSpPr>
          <p:cNvPr id="28" name="Text Placeholder 44"/>
          <p:cNvSpPr>
            <a:spLocks noGrp="1"/>
          </p:cNvSpPr>
          <p:nvPr>
            <p:ph type="body" sz="quarter" idx="31"/>
          </p:nvPr>
        </p:nvSpPr>
        <p:spPr>
          <a:xfrm>
            <a:off x="457200" y="4114800"/>
            <a:ext cx="3352800" cy="609600"/>
          </a:xfrm>
        </p:spPr>
        <p:txBody>
          <a:bodyPr/>
          <a:lstStyle>
            <a:lvl1pPr marL="0" indent="0">
              <a:buNone/>
              <a:defRPr/>
            </a:lvl1pPr>
          </a:lstStyle>
          <a:p>
            <a:pPr lvl="0"/>
            <a:endParaRPr lang="en-IN" dirty="0"/>
          </a:p>
        </p:txBody>
      </p:sp>
      <p:sp>
        <p:nvSpPr>
          <p:cNvPr id="29" name="Text Placeholder 46"/>
          <p:cNvSpPr>
            <a:spLocks noGrp="1"/>
          </p:cNvSpPr>
          <p:nvPr>
            <p:ph type="body" sz="quarter" idx="32"/>
          </p:nvPr>
        </p:nvSpPr>
        <p:spPr>
          <a:xfrm>
            <a:off x="457200" y="4495800"/>
            <a:ext cx="3352800" cy="381000"/>
          </a:xfrm>
        </p:spPr>
        <p:txBody>
          <a:bodyPr/>
          <a:lstStyle>
            <a:lvl1pPr marL="0" indent="0">
              <a:buNone/>
              <a:defRPr/>
            </a:lvl1pPr>
          </a:lstStyle>
          <a:p>
            <a:pPr lvl="0"/>
            <a:endParaRPr lang="en-IN" dirty="0"/>
          </a:p>
        </p:txBody>
      </p:sp>
      <p:sp>
        <p:nvSpPr>
          <p:cNvPr id="30" name="Text Placeholder 48"/>
          <p:cNvSpPr>
            <a:spLocks noGrp="1"/>
          </p:cNvSpPr>
          <p:nvPr>
            <p:ph type="body" sz="quarter" idx="33"/>
          </p:nvPr>
        </p:nvSpPr>
        <p:spPr>
          <a:xfrm>
            <a:off x="457200" y="5410200"/>
            <a:ext cx="3200400" cy="609600"/>
          </a:xfrm>
        </p:spPr>
        <p:txBody>
          <a:bodyPr/>
          <a:lstStyle>
            <a:lvl1pPr marL="0" indent="0">
              <a:buNone/>
              <a:defRPr/>
            </a:lvl1pPr>
          </a:lstStyle>
          <a:p>
            <a:pPr lvl="0"/>
            <a:endParaRPr lang="en-IN" dirty="0"/>
          </a:p>
        </p:txBody>
      </p:sp>
    </p:spTree>
    <p:extLst>
      <p:ext uri="{BB962C8B-B14F-4D97-AF65-F5344CB8AC3E}">
        <p14:creationId xmlns:p14="http://schemas.microsoft.com/office/powerpoint/2010/main" val="3762254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501404"/>
            <a:ext cx="8229600" cy="555996"/>
          </a:xfrm>
        </p:spPr>
        <p:txBody>
          <a:body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2C05765B-6F77-4FD9-A58B-3EBFAAC58B5B}"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Text Placeholder 6"/>
          <p:cNvSpPr>
            <a:spLocks noGrp="1"/>
          </p:cNvSpPr>
          <p:nvPr>
            <p:ph type="body" sz="quarter" idx="12"/>
          </p:nvPr>
        </p:nvSpPr>
        <p:spPr>
          <a:xfrm>
            <a:off x="457200" y="2133600"/>
            <a:ext cx="3352800" cy="553212"/>
          </a:xfrm>
        </p:spPr>
        <p:txBody>
          <a:bodyPr/>
          <a:lstStyle>
            <a:lvl1pPr marL="0" indent="0">
              <a:buNone/>
              <a:defRPr/>
            </a:lvl1pPr>
          </a:lstStyle>
          <a:p>
            <a:pPr lvl="0"/>
            <a:endParaRPr lang="en-IN" dirty="0"/>
          </a:p>
        </p:txBody>
      </p:sp>
      <p:sp>
        <p:nvSpPr>
          <p:cNvPr id="9" name="Text Placeholder 8"/>
          <p:cNvSpPr>
            <a:spLocks noGrp="1"/>
          </p:cNvSpPr>
          <p:nvPr>
            <p:ph type="body" sz="quarter" idx="13"/>
          </p:nvPr>
        </p:nvSpPr>
        <p:spPr>
          <a:xfrm>
            <a:off x="3937218" y="2133600"/>
            <a:ext cx="3134868" cy="552450"/>
          </a:xfrm>
        </p:spPr>
        <p:txBody>
          <a:bodyPr/>
          <a:lstStyle>
            <a:lvl1pPr marL="0" indent="0">
              <a:buNone/>
              <a:defRPr/>
            </a:lvl1pPr>
          </a:lstStyle>
          <a:p>
            <a:pPr lvl="0"/>
            <a:endParaRPr lang="en-IN" dirty="0"/>
          </a:p>
        </p:txBody>
      </p:sp>
      <p:sp>
        <p:nvSpPr>
          <p:cNvPr id="11" name="Text Placeholder 10"/>
          <p:cNvSpPr>
            <a:spLocks noGrp="1"/>
          </p:cNvSpPr>
          <p:nvPr>
            <p:ph type="body" sz="quarter" idx="14"/>
          </p:nvPr>
        </p:nvSpPr>
        <p:spPr>
          <a:xfrm>
            <a:off x="457200" y="2819400"/>
            <a:ext cx="3352800" cy="533400"/>
          </a:xfrm>
        </p:spPr>
        <p:txBody>
          <a:bodyPr/>
          <a:lstStyle>
            <a:lvl1pPr marL="0" indent="0">
              <a:buNone/>
              <a:defRPr/>
            </a:lvl1pPr>
          </a:lstStyle>
          <a:p>
            <a:pPr lvl="0"/>
            <a:endParaRPr lang="en-IN" dirty="0"/>
          </a:p>
        </p:txBody>
      </p:sp>
      <p:sp>
        <p:nvSpPr>
          <p:cNvPr id="13" name="Text Placeholder 12"/>
          <p:cNvSpPr>
            <a:spLocks noGrp="1"/>
          </p:cNvSpPr>
          <p:nvPr>
            <p:ph type="body" sz="quarter" idx="15"/>
          </p:nvPr>
        </p:nvSpPr>
        <p:spPr>
          <a:xfrm>
            <a:off x="3937000" y="2819400"/>
            <a:ext cx="3135313" cy="533400"/>
          </a:xfrm>
        </p:spPr>
        <p:txBody>
          <a:bodyPr/>
          <a:lstStyle>
            <a:lvl1pPr marL="0" indent="0">
              <a:buNone/>
              <a:defRPr/>
            </a:lvl1pPr>
          </a:lstStyle>
          <a:p>
            <a:pPr lvl="0"/>
            <a:endParaRPr lang="en-IN" dirty="0"/>
          </a:p>
        </p:txBody>
      </p:sp>
      <p:sp>
        <p:nvSpPr>
          <p:cNvPr id="15" name="Text Placeholder 14"/>
          <p:cNvSpPr>
            <a:spLocks noGrp="1"/>
          </p:cNvSpPr>
          <p:nvPr>
            <p:ph type="body" sz="quarter" idx="16"/>
          </p:nvPr>
        </p:nvSpPr>
        <p:spPr>
          <a:xfrm>
            <a:off x="457200" y="3505200"/>
            <a:ext cx="3352800" cy="533400"/>
          </a:xfrm>
        </p:spPr>
        <p:txBody>
          <a:bodyPr/>
          <a:lstStyle>
            <a:lvl1pPr marL="0" indent="0">
              <a:buNone/>
              <a:defRPr/>
            </a:lvl1pPr>
          </a:lstStyle>
          <a:p>
            <a:pPr lvl="0"/>
            <a:endParaRPr lang="en-IN" dirty="0"/>
          </a:p>
        </p:txBody>
      </p:sp>
      <p:sp>
        <p:nvSpPr>
          <p:cNvPr id="17" name="Text Placeholder 16"/>
          <p:cNvSpPr>
            <a:spLocks noGrp="1"/>
          </p:cNvSpPr>
          <p:nvPr>
            <p:ph type="body" sz="quarter" idx="17"/>
          </p:nvPr>
        </p:nvSpPr>
        <p:spPr>
          <a:xfrm>
            <a:off x="3937000" y="3505200"/>
            <a:ext cx="3302000" cy="533400"/>
          </a:xfrm>
        </p:spPr>
        <p:txBody>
          <a:bodyPr/>
          <a:lstStyle>
            <a:lvl1pPr marL="0" indent="0">
              <a:buNone/>
              <a:defRPr/>
            </a:lvl1pPr>
          </a:lstStyle>
          <a:p>
            <a:pPr lvl="0"/>
            <a:endParaRPr lang="en-IN" dirty="0"/>
          </a:p>
        </p:txBody>
      </p:sp>
      <p:sp>
        <p:nvSpPr>
          <p:cNvPr id="19" name="Text Placeholder 18"/>
          <p:cNvSpPr>
            <a:spLocks noGrp="1"/>
          </p:cNvSpPr>
          <p:nvPr>
            <p:ph type="body" sz="quarter" idx="18"/>
          </p:nvPr>
        </p:nvSpPr>
        <p:spPr>
          <a:xfrm>
            <a:off x="457200" y="4114800"/>
            <a:ext cx="3352800" cy="609600"/>
          </a:xfrm>
        </p:spPr>
        <p:txBody>
          <a:bodyPr/>
          <a:lstStyle>
            <a:lvl1pPr marL="0" indent="0">
              <a:buNone/>
              <a:defRPr/>
            </a:lvl1pPr>
          </a:lstStyle>
          <a:p>
            <a:pPr lvl="0"/>
            <a:endParaRPr lang="en-IN" dirty="0"/>
          </a:p>
        </p:txBody>
      </p:sp>
      <p:sp>
        <p:nvSpPr>
          <p:cNvPr id="21" name="Text Placeholder 20"/>
          <p:cNvSpPr>
            <a:spLocks noGrp="1"/>
          </p:cNvSpPr>
          <p:nvPr>
            <p:ph type="body" sz="quarter" idx="19"/>
          </p:nvPr>
        </p:nvSpPr>
        <p:spPr>
          <a:xfrm>
            <a:off x="3937000" y="4114800"/>
            <a:ext cx="3302000" cy="609600"/>
          </a:xfrm>
        </p:spPr>
        <p:txBody>
          <a:bodyPr/>
          <a:lstStyle>
            <a:lvl1pPr marL="0" indent="0">
              <a:buNone/>
              <a:defRPr/>
            </a:lvl1pPr>
          </a:lstStyle>
          <a:p>
            <a:pPr lvl="0"/>
            <a:endParaRPr lang="en-IN" dirty="0"/>
          </a:p>
        </p:txBody>
      </p:sp>
      <p:sp>
        <p:nvSpPr>
          <p:cNvPr id="23" name="Text Placeholder 22"/>
          <p:cNvSpPr>
            <a:spLocks noGrp="1"/>
          </p:cNvSpPr>
          <p:nvPr>
            <p:ph type="body" sz="quarter" idx="20"/>
          </p:nvPr>
        </p:nvSpPr>
        <p:spPr>
          <a:xfrm>
            <a:off x="457200" y="4800600"/>
            <a:ext cx="3352800" cy="533400"/>
          </a:xfrm>
        </p:spPr>
        <p:txBody>
          <a:bodyPr/>
          <a:lstStyle>
            <a:lvl1pPr marL="0" indent="0">
              <a:buNone/>
              <a:defRPr/>
            </a:lvl1pPr>
          </a:lstStyle>
          <a:p>
            <a:pPr lvl="0"/>
            <a:endParaRPr lang="en-IN" dirty="0"/>
          </a:p>
        </p:txBody>
      </p:sp>
      <p:sp>
        <p:nvSpPr>
          <p:cNvPr id="25" name="Text Placeholder 24"/>
          <p:cNvSpPr>
            <a:spLocks noGrp="1"/>
          </p:cNvSpPr>
          <p:nvPr>
            <p:ph type="body" sz="quarter" idx="21"/>
          </p:nvPr>
        </p:nvSpPr>
        <p:spPr>
          <a:xfrm>
            <a:off x="3937000" y="4800600"/>
            <a:ext cx="3302000" cy="533400"/>
          </a:xfrm>
        </p:spPr>
        <p:txBody>
          <a:bodyPr/>
          <a:lstStyle>
            <a:lvl1pPr marL="0" indent="0">
              <a:buNone/>
              <a:defRPr/>
            </a:lvl1pPr>
          </a:lstStyle>
          <a:p>
            <a:pPr lvl="0"/>
            <a:endParaRPr lang="en-IN" dirty="0"/>
          </a:p>
        </p:txBody>
      </p:sp>
      <p:sp>
        <p:nvSpPr>
          <p:cNvPr id="27" name="Text Placeholder 26"/>
          <p:cNvSpPr>
            <a:spLocks noGrp="1"/>
          </p:cNvSpPr>
          <p:nvPr>
            <p:ph type="body" sz="quarter" idx="22"/>
          </p:nvPr>
        </p:nvSpPr>
        <p:spPr>
          <a:xfrm>
            <a:off x="457200" y="5410200"/>
            <a:ext cx="3352800" cy="609600"/>
          </a:xfrm>
        </p:spPr>
        <p:txBody>
          <a:bodyPr/>
          <a:lstStyle>
            <a:lvl1pPr marL="0" indent="0">
              <a:buNone/>
              <a:defRPr/>
            </a:lvl1pPr>
          </a:lstStyle>
          <a:p>
            <a:pPr lvl="0"/>
            <a:endParaRPr lang="en-IN" dirty="0"/>
          </a:p>
        </p:txBody>
      </p:sp>
      <p:sp>
        <p:nvSpPr>
          <p:cNvPr id="29" name="Text Placeholder 28"/>
          <p:cNvSpPr>
            <a:spLocks noGrp="1"/>
          </p:cNvSpPr>
          <p:nvPr>
            <p:ph type="body" sz="quarter" idx="23"/>
          </p:nvPr>
        </p:nvSpPr>
        <p:spPr>
          <a:xfrm>
            <a:off x="3937000" y="5410200"/>
            <a:ext cx="3302000" cy="609600"/>
          </a:xfrm>
        </p:spPr>
        <p:txBody>
          <a:bodyPr/>
          <a:lstStyle>
            <a:lvl1pPr marL="0" indent="0">
              <a:buNone/>
              <a:defRPr/>
            </a:lvl1pPr>
          </a:lstStyle>
          <a:p>
            <a:pPr lvl="0"/>
            <a:endParaRPr lang="en-IN" dirty="0"/>
          </a:p>
        </p:txBody>
      </p:sp>
      <p:sp>
        <p:nvSpPr>
          <p:cNvPr id="31" name="Text Placeholder 30"/>
          <p:cNvSpPr>
            <a:spLocks noGrp="1"/>
          </p:cNvSpPr>
          <p:nvPr>
            <p:ph type="body" sz="quarter" idx="24"/>
          </p:nvPr>
        </p:nvSpPr>
        <p:spPr>
          <a:xfrm>
            <a:off x="4114800" y="2133600"/>
            <a:ext cx="4572000" cy="552450"/>
          </a:xfrm>
        </p:spPr>
        <p:txBody>
          <a:bodyPr/>
          <a:lstStyle>
            <a:lvl1pPr marL="0" indent="0">
              <a:buNone/>
              <a:defRPr/>
            </a:lvl1pPr>
          </a:lstStyle>
          <a:p>
            <a:pPr lvl="0"/>
            <a:endParaRPr lang="en-IN" dirty="0"/>
          </a:p>
        </p:txBody>
      </p:sp>
      <p:sp>
        <p:nvSpPr>
          <p:cNvPr id="33" name="Text Placeholder 32"/>
          <p:cNvSpPr>
            <a:spLocks noGrp="1"/>
          </p:cNvSpPr>
          <p:nvPr>
            <p:ph type="body" sz="quarter" idx="25"/>
          </p:nvPr>
        </p:nvSpPr>
        <p:spPr>
          <a:xfrm>
            <a:off x="4114800" y="2819400"/>
            <a:ext cx="4419600" cy="685800"/>
          </a:xfrm>
        </p:spPr>
        <p:txBody>
          <a:bodyPr/>
          <a:lstStyle>
            <a:lvl1pPr marL="0" indent="0">
              <a:buNone/>
              <a:defRPr/>
            </a:lvl1pPr>
          </a:lstStyle>
          <a:p>
            <a:pPr lvl="0"/>
            <a:endParaRPr lang="en-IN" dirty="0"/>
          </a:p>
        </p:txBody>
      </p:sp>
      <p:sp>
        <p:nvSpPr>
          <p:cNvPr id="35" name="Text Placeholder 34"/>
          <p:cNvSpPr>
            <a:spLocks noGrp="1"/>
          </p:cNvSpPr>
          <p:nvPr>
            <p:ph type="body" sz="quarter" idx="26"/>
          </p:nvPr>
        </p:nvSpPr>
        <p:spPr>
          <a:xfrm>
            <a:off x="4114800" y="3581400"/>
            <a:ext cx="4572000" cy="609600"/>
          </a:xfrm>
        </p:spPr>
        <p:txBody>
          <a:bodyPr/>
          <a:lstStyle>
            <a:lvl1pPr marL="0" indent="0">
              <a:buNone/>
              <a:defRPr/>
            </a:lvl1pPr>
          </a:lstStyle>
          <a:p>
            <a:pPr lvl="0"/>
            <a:endParaRPr lang="en-IN" dirty="0"/>
          </a:p>
        </p:txBody>
      </p:sp>
      <p:sp>
        <p:nvSpPr>
          <p:cNvPr id="37" name="Text Placeholder 36"/>
          <p:cNvSpPr>
            <a:spLocks noGrp="1"/>
          </p:cNvSpPr>
          <p:nvPr>
            <p:ph type="body" sz="quarter" idx="27"/>
          </p:nvPr>
        </p:nvSpPr>
        <p:spPr>
          <a:xfrm>
            <a:off x="4114800" y="4419600"/>
            <a:ext cx="4572000" cy="609600"/>
          </a:xfrm>
        </p:spPr>
        <p:txBody>
          <a:bodyPr/>
          <a:lstStyle>
            <a:lvl1pPr marL="0" indent="0">
              <a:buNone/>
              <a:defRPr/>
            </a:lvl1pPr>
          </a:lstStyle>
          <a:p>
            <a:pPr lvl="0"/>
            <a:endParaRPr lang="en-IN" dirty="0"/>
          </a:p>
        </p:txBody>
      </p:sp>
      <p:sp>
        <p:nvSpPr>
          <p:cNvPr id="39" name="Text Placeholder 38"/>
          <p:cNvSpPr>
            <a:spLocks noGrp="1"/>
          </p:cNvSpPr>
          <p:nvPr>
            <p:ph type="body" sz="quarter" idx="28"/>
          </p:nvPr>
        </p:nvSpPr>
        <p:spPr>
          <a:xfrm>
            <a:off x="4114800" y="5410200"/>
            <a:ext cx="4572000" cy="457200"/>
          </a:xfrm>
        </p:spPr>
        <p:txBody>
          <a:bodyPr/>
          <a:lstStyle>
            <a:lvl1pPr marL="0" indent="0">
              <a:buNone/>
              <a:defRPr/>
            </a:lvl1pPr>
          </a:lstStyle>
          <a:p>
            <a:pPr lvl="0"/>
            <a:endParaRPr lang="en-IN" dirty="0"/>
          </a:p>
        </p:txBody>
      </p:sp>
      <p:sp>
        <p:nvSpPr>
          <p:cNvPr id="41" name="Text Placeholder 40"/>
          <p:cNvSpPr>
            <a:spLocks noGrp="1"/>
          </p:cNvSpPr>
          <p:nvPr>
            <p:ph type="body" sz="quarter" idx="29"/>
          </p:nvPr>
        </p:nvSpPr>
        <p:spPr>
          <a:xfrm>
            <a:off x="457200" y="2286000"/>
            <a:ext cx="3352800" cy="685800"/>
          </a:xfrm>
        </p:spPr>
        <p:txBody>
          <a:bodyPr/>
          <a:lstStyle>
            <a:lvl1pPr marL="0" indent="0">
              <a:buNone/>
              <a:defRPr/>
            </a:lvl1pPr>
          </a:lstStyle>
          <a:p>
            <a:pPr lvl="0"/>
            <a:endParaRPr lang="en-IN" dirty="0"/>
          </a:p>
        </p:txBody>
      </p:sp>
      <p:sp>
        <p:nvSpPr>
          <p:cNvPr id="43" name="Text Placeholder 42"/>
          <p:cNvSpPr>
            <a:spLocks noGrp="1"/>
          </p:cNvSpPr>
          <p:nvPr>
            <p:ph type="body" sz="quarter" idx="30"/>
          </p:nvPr>
        </p:nvSpPr>
        <p:spPr>
          <a:xfrm>
            <a:off x="685800" y="3352800"/>
            <a:ext cx="3251200" cy="533400"/>
          </a:xfrm>
        </p:spPr>
        <p:txBody>
          <a:bodyPr/>
          <a:lstStyle>
            <a:lvl1pPr marL="0" indent="0">
              <a:buNone/>
              <a:defRPr/>
            </a:lvl1pPr>
          </a:lstStyle>
          <a:p>
            <a:pPr lvl="0"/>
            <a:endParaRPr lang="en-IN" dirty="0"/>
          </a:p>
        </p:txBody>
      </p:sp>
      <p:sp>
        <p:nvSpPr>
          <p:cNvPr id="45" name="Text Placeholder 44"/>
          <p:cNvSpPr>
            <a:spLocks noGrp="1"/>
          </p:cNvSpPr>
          <p:nvPr>
            <p:ph type="body" sz="quarter" idx="31"/>
          </p:nvPr>
        </p:nvSpPr>
        <p:spPr>
          <a:xfrm>
            <a:off x="457200" y="4114800"/>
            <a:ext cx="3352800" cy="609600"/>
          </a:xfrm>
        </p:spPr>
        <p:txBody>
          <a:bodyPr/>
          <a:lstStyle>
            <a:lvl1pPr marL="0" indent="0">
              <a:buNone/>
              <a:defRPr/>
            </a:lvl1pPr>
          </a:lstStyle>
          <a:p>
            <a:pPr lvl="0"/>
            <a:endParaRPr lang="en-IN" dirty="0"/>
          </a:p>
        </p:txBody>
      </p:sp>
      <p:sp>
        <p:nvSpPr>
          <p:cNvPr id="47" name="Text Placeholder 46"/>
          <p:cNvSpPr>
            <a:spLocks noGrp="1"/>
          </p:cNvSpPr>
          <p:nvPr>
            <p:ph type="body" sz="quarter" idx="32"/>
          </p:nvPr>
        </p:nvSpPr>
        <p:spPr>
          <a:xfrm>
            <a:off x="457200" y="4495800"/>
            <a:ext cx="3352800" cy="381000"/>
          </a:xfrm>
        </p:spPr>
        <p:txBody>
          <a:bodyPr/>
          <a:lstStyle>
            <a:lvl1pPr marL="0" indent="0">
              <a:buNone/>
              <a:defRPr/>
            </a:lvl1pPr>
          </a:lstStyle>
          <a:p>
            <a:pPr lvl="0"/>
            <a:endParaRPr lang="en-IN" dirty="0"/>
          </a:p>
        </p:txBody>
      </p:sp>
      <p:sp>
        <p:nvSpPr>
          <p:cNvPr id="49" name="Text Placeholder 48"/>
          <p:cNvSpPr>
            <a:spLocks noGrp="1"/>
          </p:cNvSpPr>
          <p:nvPr>
            <p:ph type="body" sz="quarter" idx="33"/>
          </p:nvPr>
        </p:nvSpPr>
        <p:spPr>
          <a:xfrm>
            <a:off x="457200" y="5410200"/>
            <a:ext cx="3200400" cy="609600"/>
          </a:xfrm>
        </p:spPr>
        <p:txBody>
          <a:bodyPr/>
          <a:lstStyle>
            <a:lvl1pPr marL="0" indent="0">
              <a:buNone/>
              <a:defRPr/>
            </a:lvl1pPr>
          </a:lstStyle>
          <a:p>
            <a:pPr lvl="0"/>
            <a:endParaRPr lang="en-IN" dirty="0"/>
          </a:p>
        </p:txBody>
      </p:sp>
      <p:sp>
        <p:nvSpPr>
          <p:cNvPr id="8" name="Table Placeholder 7"/>
          <p:cNvSpPr>
            <a:spLocks noGrp="1"/>
          </p:cNvSpPr>
          <p:nvPr>
            <p:ph type="tbl" sz="quarter" idx="34"/>
          </p:nvPr>
        </p:nvSpPr>
        <p:spPr>
          <a:xfrm>
            <a:off x="6172200" y="6245225"/>
            <a:ext cx="2133600" cy="476250"/>
          </a:xfrm>
        </p:spPr>
        <p:txBody>
          <a:bodyPr/>
          <a:lstStyle/>
          <a:p>
            <a:endParaRPr lang="en-IN" dirty="0"/>
          </a:p>
        </p:txBody>
      </p:sp>
      <p:sp>
        <p:nvSpPr>
          <p:cNvPr id="12" name="Text Placeholder 11"/>
          <p:cNvSpPr>
            <a:spLocks noGrp="1"/>
          </p:cNvSpPr>
          <p:nvPr>
            <p:ph type="body" sz="quarter" idx="35"/>
          </p:nvPr>
        </p:nvSpPr>
        <p:spPr>
          <a:xfrm>
            <a:off x="304800" y="1501775"/>
            <a:ext cx="4800600" cy="555625"/>
          </a:xfrm>
        </p:spPr>
        <p:txBody>
          <a:bodyPr/>
          <a:lstStyle>
            <a:lvl1pPr marL="0" indent="0">
              <a:buNone/>
              <a:defRPr/>
            </a:lvl1pPr>
          </a:lstStyle>
          <a:p>
            <a:pPr lvl="0"/>
            <a:endParaRPr lang="en-IN" dirty="0"/>
          </a:p>
        </p:txBody>
      </p:sp>
      <p:sp>
        <p:nvSpPr>
          <p:cNvPr id="16" name="Text Placeholder 15"/>
          <p:cNvSpPr>
            <a:spLocks noGrp="1"/>
          </p:cNvSpPr>
          <p:nvPr>
            <p:ph type="body" sz="quarter" idx="36"/>
          </p:nvPr>
        </p:nvSpPr>
        <p:spPr>
          <a:xfrm>
            <a:off x="5334000" y="1417638"/>
            <a:ext cx="3200400" cy="715962"/>
          </a:xfrm>
        </p:spPr>
        <p:txBody>
          <a:bodyPr/>
          <a:lstStyle>
            <a:lvl1pPr marL="0" indent="0">
              <a:buNone/>
              <a:defRPr/>
            </a:lvl1pPr>
          </a:lstStyle>
          <a:p>
            <a:pPr lvl="0"/>
            <a:endParaRPr lang="en-IN" dirty="0"/>
          </a:p>
        </p:txBody>
      </p:sp>
      <p:sp>
        <p:nvSpPr>
          <p:cNvPr id="20" name="Text Placeholder 19"/>
          <p:cNvSpPr>
            <a:spLocks noGrp="1"/>
          </p:cNvSpPr>
          <p:nvPr>
            <p:ph type="body" sz="quarter" idx="37"/>
          </p:nvPr>
        </p:nvSpPr>
        <p:spPr>
          <a:xfrm>
            <a:off x="152400" y="2418849"/>
            <a:ext cx="3784600" cy="572502"/>
          </a:xfrm>
        </p:spPr>
        <p:txBody>
          <a:bodyPr/>
          <a:lstStyle>
            <a:lvl1pPr marL="0" indent="0">
              <a:buNone/>
              <a:defRPr/>
            </a:lvl1pPr>
          </a:lstStyle>
          <a:p>
            <a:pPr lvl="0"/>
            <a:endParaRPr lang="en-IN" dirty="0"/>
          </a:p>
        </p:txBody>
      </p:sp>
      <p:sp>
        <p:nvSpPr>
          <p:cNvPr id="24" name="Text Placeholder 23"/>
          <p:cNvSpPr>
            <a:spLocks noGrp="1"/>
          </p:cNvSpPr>
          <p:nvPr>
            <p:ph type="body" sz="quarter" idx="38"/>
          </p:nvPr>
        </p:nvSpPr>
        <p:spPr>
          <a:xfrm>
            <a:off x="4191000" y="2286000"/>
            <a:ext cx="4114800" cy="685800"/>
          </a:xfrm>
        </p:spPr>
        <p:txBody>
          <a:bodyPr/>
          <a:lstStyle>
            <a:lvl1pPr marL="0" indent="0">
              <a:buNone/>
              <a:defRPr/>
            </a:lvl1pPr>
          </a:lstStyle>
          <a:p>
            <a:pPr lvl="0"/>
            <a:endParaRPr lang="en-IN" dirty="0"/>
          </a:p>
        </p:txBody>
      </p:sp>
      <p:sp>
        <p:nvSpPr>
          <p:cNvPr id="28" name="Text Placeholder 27"/>
          <p:cNvSpPr>
            <a:spLocks noGrp="1"/>
          </p:cNvSpPr>
          <p:nvPr>
            <p:ph type="body" sz="quarter" idx="39"/>
          </p:nvPr>
        </p:nvSpPr>
        <p:spPr>
          <a:xfrm>
            <a:off x="304800" y="3352800"/>
            <a:ext cx="3810000" cy="685800"/>
          </a:xfrm>
        </p:spPr>
        <p:txBody>
          <a:bodyPr/>
          <a:lstStyle>
            <a:lvl1pPr marL="0" indent="0">
              <a:buNone/>
              <a:defRPr/>
            </a:lvl1pPr>
          </a:lstStyle>
          <a:p>
            <a:pPr lvl="0"/>
            <a:endParaRPr lang="en-IN" dirty="0"/>
          </a:p>
        </p:txBody>
      </p:sp>
      <p:sp>
        <p:nvSpPr>
          <p:cNvPr id="32" name="Text Placeholder 31"/>
          <p:cNvSpPr>
            <a:spLocks noGrp="1"/>
          </p:cNvSpPr>
          <p:nvPr>
            <p:ph type="body" sz="quarter" idx="40"/>
          </p:nvPr>
        </p:nvSpPr>
        <p:spPr>
          <a:xfrm>
            <a:off x="4343400" y="3352800"/>
            <a:ext cx="4343400" cy="685800"/>
          </a:xfrm>
        </p:spPr>
        <p:txBody>
          <a:bodyPr/>
          <a:lstStyle>
            <a:lvl1pPr marL="0" indent="0">
              <a:buNone/>
              <a:defRPr/>
            </a:lvl1pPr>
          </a:lstStyle>
          <a:p>
            <a:pPr lvl="0"/>
            <a:endParaRPr lang="en-IN" dirty="0"/>
          </a:p>
        </p:txBody>
      </p:sp>
      <p:sp>
        <p:nvSpPr>
          <p:cNvPr id="36" name="Text Placeholder 35"/>
          <p:cNvSpPr>
            <a:spLocks noGrp="1"/>
          </p:cNvSpPr>
          <p:nvPr>
            <p:ph type="body" sz="quarter" idx="41"/>
          </p:nvPr>
        </p:nvSpPr>
        <p:spPr>
          <a:xfrm>
            <a:off x="304800" y="4191000"/>
            <a:ext cx="3810000" cy="609600"/>
          </a:xfrm>
        </p:spPr>
        <p:txBody>
          <a:bodyPr/>
          <a:lstStyle>
            <a:lvl1pPr marL="0" indent="0">
              <a:buNone/>
              <a:defRPr/>
            </a:lvl1pPr>
          </a:lstStyle>
          <a:p>
            <a:pPr lvl="0"/>
            <a:endParaRPr lang="en-IN" dirty="0"/>
          </a:p>
        </p:txBody>
      </p:sp>
      <p:sp>
        <p:nvSpPr>
          <p:cNvPr id="40" name="Text Placeholder 39"/>
          <p:cNvSpPr>
            <a:spLocks noGrp="1"/>
          </p:cNvSpPr>
          <p:nvPr>
            <p:ph type="body" sz="quarter" idx="42"/>
          </p:nvPr>
        </p:nvSpPr>
        <p:spPr>
          <a:xfrm>
            <a:off x="4724400" y="4343400"/>
            <a:ext cx="3962400" cy="533400"/>
          </a:xfrm>
        </p:spPr>
        <p:txBody>
          <a:bodyPr/>
          <a:lstStyle>
            <a:lvl1pPr marL="0" indent="0">
              <a:buNone/>
              <a:defRPr/>
            </a:lvl1pPr>
          </a:lstStyle>
          <a:p>
            <a:pPr lvl="0"/>
            <a:endParaRPr lang="en-IN" dirty="0"/>
          </a:p>
        </p:txBody>
      </p:sp>
      <p:sp>
        <p:nvSpPr>
          <p:cNvPr id="44" name="Text Placeholder 43"/>
          <p:cNvSpPr>
            <a:spLocks noGrp="1"/>
          </p:cNvSpPr>
          <p:nvPr>
            <p:ph type="body" sz="quarter" idx="43"/>
          </p:nvPr>
        </p:nvSpPr>
        <p:spPr>
          <a:xfrm>
            <a:off x="457200" y="5334000"/>
            <a:ext cx="3479800" cy="533400"/>
          </a:xfrm>
        </p:spPr>
        <p:txBody>
          <a:bodyPr/>
          <a:lstStyle>
            <a:lvl1pPr marL="0" indent="0">
              <a:buNone/>
              <a:defRPr/>
            </a:lvl1pPr>
          </a:lstStyle>
          <a:p>
            <a:pPr lvl="0"/>
            <a:endParaRPr lang="en-IN" dirty="0"/>
          </a:p>
        </p:txBody>
      </p:sp>
      <p:sp>
        <p:nvSpPr>
          <p:cNvPr id="48" name="Text Placeholder 47"/>
          <p:cNvSpPr>
            <a:spLocks noGrp="1"/>
          </p:cNvSpPr>
          <p:nvPr>
            <p:ph type="body" sz="quarter" idx="44"/>
          </p:nvPr>
        </p:nvSpPr>
        <p:spPr>
          <a:xfrm>
            <a:off x="4343400" y="5410200"/>
            <a:ext cx="4191000" cy="609600"/>
          </a:xfrm>
        </p:spPr>
        <p:txBody>
          <a:bodyPr/>
          <a:lstStyle>
            <a:lvl1pPr marL="0" indent="0">
              <a:buNone/>
              <a:defRPr/>
            </a:lvl1pPr>
          </a:lstStyle>
          <a:p>
            <a:pPr lvl="0"/>
            <a:endParaRPr lang="en-IN" dirty="0"/>
          </a:p>
        </p:txBody>
      </p:sp>
      <p:sp>
        <p:nvSpPr>
          <p:cNvPr id="51" name="Text Placeholder 50"/>
          <p:cNvSpPr>
            <a:spLocks noGrp="1"/>
          </p:cNvSpPr>
          <p:nvPr>
            <p:ph type="body" sz="quarter" idx="45"/>
          </p:nvPr>
        </p:nvSpPr>
        <p:spPr>
          <a:xfrm>
            <a:off x="685800" y="990600"/>
            <a:ext cx="5943600" cy="511175"/>
          </a:xfrm>
        </p:spPr>
        <p:txBody>
          <a:bodyPr/>
          <a:lstStyle>
            <a:lvl1pPr marL="0" indent="0">
              <a:buNone/>
              <a:defRPr/>
            </a:lvl1pPr>
          </a:lstStyle>
          <a:p>
            <a:pPr lvl="0"/>
            <a:endParaRPr lang="en-IN" dirty="0"/>
          </a:p>
        </p:txBody>
      </p:sp>
      <p:sp>
        <p:nvSpPr>
          <p:cNvPr id="53" name="Text Placeholder 52"/>
          <p:cNvSpPr>
            <a:spLocks noGrp="1"/>
          </p:cNvSpPr>
          <p:nvPr>
            <p:ph type="body" sz="quarter" idx="46"/>
          </p:nvPr>
        </p:nvSpPr>
        <p:spPr>
          <a:xfrm>
            <a:off x="4495800" y="685800"/>
            <a:ext cx="3352800" cy="609600"/>
          </a:xfrm>
        </p:spPr>
        <p:txBody>
          <a:bodyPr/>
          <a:lstStyle>
            <a:lvl1pPr marL="0" indent="0">
              <a:buNone/>
              <a:defRPr/>
            </a:lvl1pPr>
          </a:lstStyle>
          <a:p>
            <a:pPr lvl="0"/>
            <a:endParaRPr lang="en-IN" dirty="0"/>
          </a:p>
        </p:txBody>
      </p:sp>
      <p:sp>
        <p:nvSpPr>
          <p:cNvPr id="55" name="Text Placeholder 54"/>
          <p:cNvSpPr>
            <a:spLocks noGrp="1"/>
          </p:cNvSpPr>
          <p:nvPr>
            <p:ph type="body" sz="quarter" idx="47"/>
          </p:nvPr>
        </p:nvSpPr>
        <p:spPr>
          <a:xfrm>
            <a:off x="762000" y="2057400"/>
            <a:ext cx="4038600" cy="628650"/>
          </a:xfrm>
        </p:spPr>
        <p:txBody>
          <a:bodyPr/>
          <a:lstStyle>
            <a:lvl1pPr marL="0" indent="0">
              <a:buNone/>
              <a:defRPr/>
            </a:lvl1pPr>
          </a:lstStyle>
          <a:p>
            <a:pPr lvl="0"/>
            <a:endParaRPr lang="en-IN" dirty="0"/>
          </a:p>
        </p:txBody>
      </p:sp>
      <p:sp>
        <p:nvSpPr>
          <p:cNvPr id="57" name="Text Placeholder 56"/>
          <p:cNvSpPr>
            <a:spLocks noGrp="1"/>
          </p:cNvSpPr>
          <p:nvPr>
            <p:ph type="body" sz="quarter" idx="48"/>
          </p:nvPr>
        </p:nvSpPr>
        <p:spPr>
          <a:xfrm>
            <a:off x="6019800" y="2057400"/>
            <a:ext cx="2057400" cy="762000"/>
          </a:xfrm>
        </p:spPr>
        <p:txBody>
          <a:bodyPr/>
          <a:lstStyle>
            <a:lvl1pPr marL="0" indent="0">
              <a:buNone/>
              <a:defRPr/>
            </a:lvl1pPr>
          </a:lstStyle>
          <a:p>
            <a:pPr lvl="0"/>
            <a:endParaRPr lang="en-IN" dirty="0"/>
          </a:p>
        </p:txBody>
      </p:sp>
      <p:sp>
        <p:nvSpPr>
          <p:cNvPr id="59" name="Text Placeholder 58"/>
          <p:cNvSpPr>
            <a:spLocks noGrp="1"/>
          </p:cNvSpPr>
          <p:nvPr>
            <p:ph type="body" sz="quarter" idx="49"/>
          </p:nvPr>
        </p:nvSpPr>
        <p:spPr>
          <a:xfrm>
            <a:off x="914400" y="3505200"/>
            <a:ext cx="3581400" cy="1219200"/>
          </a:xfrm>
        </p:spPr>
        <p:txBody>
          <a:bodyPr/>
          <a:lstStyle>
            <a:lvl1pPr marL="0" indent="0">
              <a:buNone/>
              <a:defRPr/>
            </a:lvl1pPr>
          </a:lstStyle>
          <a:p>
            <a:pPr lvl="0"/>
            <a:endParaRPr lang="en-IN" dirty="0"/>
          </a:p>
        </p:txBody>
      </p:sp>
      <p:sp>
        <p:nvSpPr>
          <p:cNvPr id="61" name="Text Placeholder 60"/>
          <p:cNvSpPr>
            <a:spLocks noGrp="1"/>
          </p:cNvSpPr>
          <p:nvPr>
            <p:ph type="body" sz="quarter" idx="50"/>
          </p:nvPr>
        </p:nvSpPr>
        <p:spPr>
          <a:xfrm>
            <a:off x="4953000" y="4495800"/>
            <a:ext cx="3581400" cy="914400"/>
          </a:xfrm>
        </p:spPr>
        <p:txBody>
          <a:bodyPr/>
          <a:lstStyle>
            <a:lvl1pPr marL="0" indent="0">
              <a:buNone/>
              <a:defRPr/>
            </a:lvl1pPr>
          </a:lstStyle>
          <a:p>
            <a:pPr lvl="0"/>
            <a:endParaRPr lang="en-IN" dirty="0"/>
          </a:p>
        </p:txBody>
      </p:sp>
      <p:sp>
        <p:nvSpPr>
          <p:cNvPr id="63" name="Text Placeholder 62"/>
          <p:cNvSpPr>
            <a:spLocks noGrp="1"/>
          </p:cNvSpPr>
          <p:nvPr>
            <p:ph type="body" sz="quarter" idx="51"/>
          </p:nvPr>
        </p:nvSpPr>
        <p:spPr>
          <a:xfrm>
            <a:off x="685800" y="5410200"/>
            <a:ext cx="3810000" cy="609600"/>
          </a:xfrm>
        </p:spPr>
        <p:txBody>
          <a:bodyPr/>
          <a:lstStyle>
            <a:lvl1pPr marL="0" indent="0">
              <a:buNone/>
              <a:defRPr/>
            </a:lvl1pPr>
          </a:lstStyle>
          <a:p>
            <a:pPr lvl="0"/>
            <a:endParaRPr lang="en-IN" dirty="0"/>
          </a:p>
        </p:txBody>
      </p:sp>
      <p:sp>
        <p:nvSpPr>
          <p:cNvPr id="65" name="Text Placeholder 64"/>
          <p:cNvSpPr>
            <a:spLocks noGrp="1"/>
          </p:cNvSpPr>
          <p:nvPr>
            <p:ph type="body" sz="quarter" idx="52"/>
          </p:nvPr>
        </p:nvSpPr>
        <p:spPr>
          <a:xfrm>
            <a:off x="3429000" y="1143000"/>
            <a:ext cx="4648200" cy="914400"/>
          </a:xfrm>
        </p:spPr>
        <p:txBody>
          <a:bodyPr/>
          <a:lstStyle>
            <a:lvl1pPr marL="0" indent="0">
              <a:buNone/>
              <a:defRPr/>
            </a:lvl1pPr>
          </a:lstStyle>
          <a:p>
            <a:pPr lvl="0"/>
            <a:endParaRPr lang="en-IN" dirty="0"/>
          </a:p>
        </p:txBody>
      </p:sp>
      <p:sp>
        <p:nvSpPr>
          <p:cNvPr id="67" name="Text Placeholder 66"/>
          <p:cNvSpPr>
            <a:spLocks noGrp="1"/>
          </p:cNvSpPr>
          <p:nvPr>
            <p:ph type="body" sz="quarter" idx="53"/>
          </p:nvPr>
        </p:nvSpPr>
        <p:spPr>
          <a:xfrm>
            <a:off x="3937000" y="2609801"/>
            <a:ext cx="3683000" cy="285848"/>
          </a:xfrm>
        </p:spPr>
        <p:txBody>
          <a:bodyPr/>
          <a:lstStyle>
            <a:lvl1pPr marL="0" indent="0">
              <a:buNone/>
              <a:defRPr/>
            </a:lvl1pPr>
          </a:lstStyle>
          <a:p>
            <a:pPr lvl="0"/>
            <a:endParaRPr lang="en-IN" dirty="0"/>
          </a:p>
        </p:txBody>
      </p:sp>
      <p:sp>
        <p:nvSpPr>
          <p:cNvPr id="69" name="Text Placeholder 68"/>
          <p:cNvSpPr>
            <a:spLocks noGrp="1"/>
          </p:cNvSpPr>
          <p:nvPr>
            <p:ph type="body" sz="quarter" idx="54"/>
          </p:nvPr>
        </p:nvSpPr>
        <p:spPr>
          <a:xfrm>
            <a:off x="3429000" y="4038600"/>
            <a:ext cx="2895600" cy="762000"/>
          </a:xfrm>
        </p:spPr>
        <p:txBody>
          <a:bodyPr/>
          <a:lstStyle>
            <a:lvl1pPr marL="0" indent="0">
              <a:buNone/>
              <a:defRPr/>
            </a:lvl1pPr>
          </a:lstStyle>
          <a:p>
            <a:pPr lvl="0"/>
            <a:endParaRPr lang="en-IN" dirty="0"/>
          </a:p>
        </p:txBody>
      </p:sp>
      <p:sp>
        <p:nvSpPr>
          <p:cNvPr id="10" name="Text Placeholder 9">
            <a:extLst>
              <a:ext uri="{FF2B5EF4-FFF2-40B4-BE49-F238E27FC236}">
                <a16:creationId xmlns:a16="http://schemas.microsoft.com/office/drawing/2014/main" id="{D17BD671-E70B-46C3-AAAD-56BF13FEBAD4}"/>
              </a:ext>
            </a:extLst>
          </p:cNvPr>
          <p:cNvSpPr>
            <a:spLocks noGrp="1"/>
          </p:cNvSpPr>
          <p:nvPr>
            <p:ph type="body" sz="quarter" idx="55"/>
          </p:nvPr>
        </p:nvSpPr>
        <p:spPr>
          <a:xfrm>
            <a:off x="914400" y="685800"/>
            <a:ext cx="1905000" cy="1066800"/>
          </a:xfrm>
        </p:spPr>
        <p:txBody>
          <a:bodyPr/>
          <a:lstStyle/>
          <a:p>
            <a:pPr lvl="0"/>
            <a:endParaRPr lang="en-GB" dirty="0"/>
          </a:p>
        </p:txBody>
      </p:sp>
      <p:sp>
        <p:nvSpPr>
          <p:cNvPr id="18" name="Text Placeholder 17">
            <a:extLst>
              <a:ext uri="{FF2B5EF4-FFF2-40B4-BE49-F238E27FC236}">
                <a16:creationId xmlns:a16="http://schemas.microsoft.com/office/drawing/2014/main" id="{30F1EF21-C95C-476F-9D60-F59F3EEF7953}"/>
              </a:ext>
            </a:extLst>
          </p:cNvPr>
          <p:cNvSpPr>
            <a:spLocks noGrp="1"/>
          </p:cNvSpPr>
          <p:nvPr>
            <p:ph type="body" sz="quarter" idx="56"/>
          </p:nvPr>
        </p:nvSpPr>
        <p:spPr>
          <a:xfrm>
            <a:off x="1219200" y="990600"/>
            <a:ext cx="2590800" cy="1143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25">
            <a:extLst>
              <a:ext uri="{FF2B5EF4-FFF2-40B4-BE49-F238E27FC236}">
                <a16:creationId xmlns:a16="http://schemas.microsoft.com/office/drawing/2014/main" id="{F8B1703F-7B44-44E8-924F-254A0F0404C2}"/>
              </a:ext>
            </a:extLst>
          </p:cNvPr>
          <p:cNvSpPr>
            <a:spLocks noGrp="1"/>
          </p:cNvSpPr>
          <p:nvPr>
            <p:ph type="body" sz="quarter" idx="57"/>
          </p:nvPr>
        </p:nvSpPr>
        <p:spPr>
          <a:xfrm>
            <a:off x="4800600" y="838200"/>
            <a:ext cx="1981200" cy="129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46AF95F5-4F46-4E8F-A217-836B6416FCC1}"/>
              </a:ext>
            </a:extLst>
          </p:cNvPr>
          <p:cNvSpPr>
            <a:spLocks noGrp="1"/>
          </p:cNvSpPr>
          <p:nvPr>
            <p:ph type="body" sz="quarter" idx="58"/>
          </p:nvPr>
        </p:nvSpPr>
        <p:spPr>
          <a:xfrm>
            <a:off x="685800" y="685800"/>
            <a:ext cx="838200" cy="609600"/>
          </a:xfrm>
        </p:spPr>
        <p:txBody>
          <a:bodyPr/>
          <a:lstStyle/>
          <a:p>
            <a:pPr lvl="0"/>
            <a:endParaRPr lang="en-GB" dirty="0"/>
          </a:p>
        </p:txBody>
      </p:sp>
      <p:sp>
        <p:nvSpPr>
          <p:cNvPr id="30" name="Text Placeholder 29">
            <a:extLst>
              <a:ext uri="{FF2B5EF4-FFF2-40B4-BE49-F238E27FC236}">
                <a16:creationId xmlns:a16="http://schemas.microsoft.com/office/drawing/2014/main" id="{DDD9D1D0-4FD2-4881-970D-AC21CC85F643}"/>
              </a:ext>
            </a:extLst>
          </p:cNvPr>
          <p:cNvSpPr>
            <a:spLocks noGrp="1"/>
          </p:cNvSpPr>
          <p:nvPr>
            <p:ph type="body" sz="quarter" idx="59"/>
          </p:nvPr>
        </p:nvSpPr>
        <p:spPr>
          <a:xfrm>
            <a:off x="2438400" y="685800"/>
            <a:ext cx="914400" cy="914400"/>
          </a:xfrm>
        </p:spPr>
        <p:txBody>
          <a:bodyPr/>
          <a:lstStyle/>
          <a:p>
            <a:pPr lvl="0"/>
            <a:endParaRPr lang="en-GB" dirty="0"/>
          </a:p>
        </p:txBody>
      </p:sp>
      <p:sp>
        <p:nvSpPr>
          <p:cNvPr id="46" name="Text Placeholder 45">
            <a:extLst>
              <a:ext uri="{FF2B5EF4-FFF2-40B4-BE49-F238E27FC236}">
                <a16:creationId xmlns:a16="http://schemas.microsoft.com/office/drawing/2014/main" id="{A3148205-B655-45F2-96EE-1CFC77BA6D99}"/>
              </a:ext>
            </a:extLst>
          </p:cNvPr>
          <p:cNvSpPr>
            <a:spLocks noGrp="1"/>
          </p:cNvSpPr>
          <p:nvPr>
            <p:ph type="body" sz="quarter" idx="60"/>
          </p:nvPr>
        </p:nvSpPr>
        <p:spPr>
          <a:xfrm>
            <a:off x="3937000" y="838200"/>
            <a:ext cx="330200" cy="152400"/>
          </a:xfrm>
        </p:spPr>
        <p:txBody>
          <a:bodyPr/>
          <a:lstStyle/>
          <a:p>
            <a:pPr lvl="0"/>
            <a:endParaRPr lang="en-GB" dirty="0"/>
          </a:p>
        </p:txBody>
      </p:sp>
      <p:sp>
        <p:nvSpPr>
          <p:cNvPr id="52" name="Text Placeholder 51">
            <a:extLst>
              <a:ext uri="{FF2B5EF4-FFF2-40B4-BE49-F238E27FC236}">
                <a16:creationId xmlns:a16="http://schemas.microsoft.com/office/drawing/2014/main" id="{1CE31FCD-F6FE-4123-A44A-9FF50A30D2B5}"/>
              </a:ext>
            </a:extLst>
          </p:cNvPr>
          <p:cNvSpPr>
            <a:spLocks noGrp="1"/>
          </p:cNvSpPr>
          <p:nvPr>
            <p:ph type="body" sz="quarter" idx="61"/>
          </p:nvPr>
        </p:nvSpPr>
        <p:spPr>
          <a:xfrm>
            <a:off x="6172200" y="838200"/>
            <a:ext cx="152400" cy="46038"/>
          </a:xfrm>
        </p:spPr>
        <p:txBody>
          <a:bodyPr/>
          <a:lstStyle/>
          <a:p>
            <a:pPr lvl="0"/>
            <a:endParaRPr lang="en-GB" dirty="0"/>
          </a:p>
        </p:txBody>
      </p:sp>
      <p:sp>
        <p:nvSpPr>
          <p:cNvPr id="56" name="Content Placeholder 55">
            <a:extLst>
              <a:ext uri="{FF2B5EF4-FFF2-40B4-BE49-F238E27FC236}">
                <a16:creationId xmlns:a16="http://schemas.microsoft.com/office/drawing/2014/main" id="{35038B00-A102-4F06-B4B2-C52A5B64D8F7}"/>
              </a:ext>
            </a:extLst>
          </p:cNvPr>
          <p:cNvSpPr>
            <a:spLocks noGrp="1"/>
          </p:cNvSpPr>
          <p:nvPr>
            <p:ph sz="quarter" idx="62"/>
          </p:nvPr>
        </p:nvSpPr>
        <p:spPr>
          <a:xfrm>
            <a:off x="914400" y="685800"/>
            <a:ext cx="2743200" cy="1371600"/>
          </a:xfrm>
        </p:spPr>
        <p:txBody>
          <a:bodyPr/>
          <a:lstStyle/>
          <a:p>
            <a:pPr lvl="0"/>
            <a:endParaRPr lang="en-GB" dirty="0"/>
          </a:p>
        </p:txBody>
      </p:sp>
      <p:sp>
        <p:nvSpPr>
          <p:cNvPr id="60" name="Content Placeholder 59">
            <a:extLst>
              <a:ext uri="{FF2B5EF4-FFF2-40B4-BE49-F238E27FC236}">
                <a16:creationId xmlns:a16="http://schemas.microsoft.com/office/drawing/2014/main" id="{2D5E0FCC-F3C0-4E9E-AA86-F8C6632C1FD7}"/>
              </a:ext>
            </a:extLst>
          </p:cNvPr>
          <p:cNvSpPr>
            <a:spLocks noGrp="1"/>
          </p:cNvSpPr>
          <p:nvPr>
            <p:ph sz="quarter" idx="63"/>
          </p:nvPr>
        </p:nvSpPr>
        <p:spPr>
          <a:xfrm>
            <a:off x="4800600" y="533400"/>
            <a:ext cx="3276600" cy="1371600"/>
          </a:xfrm>
        </p:spPr>
        <p:txBody>
          <a:bodyPr/>
          <a:lstStyle/>
          <a:p>
            <a:pPr lvl="0"/>
            <a:endParaRPr lang="en-GB" dirty="0"/>
          </a:p>
        </p:txBody>
      </p:sp>
      <p:sp>
        <p:nvSpPr>
          <p:cNvPr id="64" name="Content Placeholder 63">
            <a:extLst>
              <a:ext uri="{FF2B5EF4-FFF2-40B4-BE49-F238E27FC236}">
                <a16:creationId xmlns:a16="http://schemas.microsoft.com/office/drawing/2014/main" id="{4DC8580C-11F3-4F50-9A17-4FAC957BBCAA}"/>
              </a:ext>
            </a:extLst>
          </p:cNvPr>
          <p:cNvSpPr>
            <a:spLocks noGrp="1"/>
          </p:cNvSpPr>
          <p:nvPr>
            <p:ph sz="quarter" idx="64"/>
          </p:nvPr>
        </p:nvSpPr>
        <p:spPr>
          <a:xfrm>
            <a:off x="685800" y="381000"/>
            <a:ext cx="1752600" cy="1371600"/>
          </a:xfrm>
        </p:spPr>
        <p:txBody>
          <a:bodyPr/>
          <a:lstStyle/>
          <a:p>
            <a:pPr lvl="0"/>
            <a:endParaRPr lang="en-GB" dirty="0"/>
          </a:p>
        </p:txBody>
      </p:sp>
      <p:sp>
        <p:nvSpPr>
          <p:cNvPr id="68" name="Content Placeholder 67">
            <a:extLst>
              <a:ext uri="{FF2B5EF4-FFF2-40B4-BE49-F238E27FC236}">
                <a16:creationId xmlns:a16="http://schemas.microsoft.com/office/drawing/2014/main" id="{C5BA14F7-53D0-43E9-801D-3524E06E29F1}"/>
              </a:ext>
            </a:extLst>
          </p:cNvPr>
          <p:cNvSpPr>
            <a:spLocks noGrp="1"/>
          </p:cNvSpPr>
          <p:nvPr>
            <p:ph sz="quarter" idx="65"/>
          </p:nvPr>
        </p:nvSpPr>
        <p:spPr>
          <a:xfrm>
            <a:off x="4724400" y="3352800"/>
            <a:ext cx="2514600" cy="1981200"/>
          </a:xfrm>
        </p:spPr>
        <p:txBody>
          <a:bodyPr/>
          <a:lstStyle/>
          <a:p>
            <a:pPr lvl="0"/>
            <a:endParaRPr lang="en-GB" dirty="0"/>
          </a:p>
        </p:txBody>
      </p:sp>
      <p:sp>
        <p:nvSpPr>
          <p:cNvPr id="73" name="Content Placeholder 72">
            <a:extLst>
              <a:ext uri="{FF2B5EF4-FFF2-40B4-BE49-F238E27FC236}">
                <a16:creationId xmlns:a16="http://schemas.microsoft.com/office/drawing/2014/main" id="{91A9BE26-1471-493F-A47F-C40C15065FD2}"/>
              </a:ext>
            </a:extLst>
          </p:cNvPr>
          <p:cNvSpPr>
            <a:spLocks noGrp="1"/>
          </p:cNvSpPr>
          <p:nvPr>
            <p:ph sz="quarter" idx="66"/>
          </p:nvPr>
        </p:nvSpPr>
        <p:spPr>
          <a:xfrm>
            <a:off x="457200" y="5029200"/>
            <a:ext cx="914400" cy="914400"/>
          </a:xfrm>
        </p:spPr>
        <p:txBody>
          <a:bodyPr/>
          <a:lstStyle/>
          <a:p>
            <a:pPr lvl="0"/>
            <a:endParaRPr lang="en-GB" dirty="0"/>
          </a:p>
        </p:txBody>
      </p:sp>
      <p:sp>
        <p:nvSpPr>
          <p:cNvPr id="75" name="Content Placeholder 74">
            <a:extLst>
              <a:ext uri="{FF2B5EF4-FFF2-40B4-BE49-F238E27FC236}">
                <a16:creationId xmlns:a16="http://schemas.microsoft.com/office/drawing/2014/main" id="{8390F161-97AC-4433-A7CA-DF11287535BE}"/>
              </a:ext>
            </a:extLst>
          </p:cNvPr>
          <p:cNvSpPr>
            <a:spLocks noGrp="1"/>
          </p:cNvSpPr>
          <p:nvPr>
            <p:ph sz="quarter" idx="67"/>
          </p:nvPr>
        </p:nvSpPr>
        <p:spPr>
          <a:xfrm>
            <a:off x="762000" y="533400"/>
            <a:ext cx="2590800" cy="1219200"/>
          </a:xfrm>
        </p:spPr>
        <p:txBody>
          <a:bodyPr/>
          <a:lstStyle/>
          <a:p>
            <a:pPr lvl="0"/>
            <a:endParaRPr lang="en-GB" dirty="0"/>
          </a:p>
        </p:txBody>
      </p:sp>
      <p:sp>
        <p:nvSpPr>
          <p:cNvPr id="22" name="Text Placeholder 21">
            <a:extLst>
              <a:ext uri="{FF2B5EF4-FFF2-40B4-BE49-F238E27FC236}">
                <a16:creationId xmlns:a16="http://schemas.microsoft.com/office/drawing/2014/main" id="{E40382C7-10CD-4943-B942-38988B8B2881}"/>
              </a:ext>
            </a:extLst>
          </p:cNvPr>
          <p:cNvSpPr>
            <a:spLocks noGrp="1"/>
          </p:cNvSpPr>
          <p:nvPr>
            <p:ph type="body" sz="quarter" idx="68"/>
          </p:nvPr>
        </p:nvSpPr>
        <p:spPr>
          <a:xfrm>
            <a:off x="685800" y="685800"/>
            <a:ext cx="1524000" cy="815975"/>
          </a:xfrm>
        </p:spPr>
        <p:txBody>
          <a:bodyPr/>
          <a:lstStyle/>
          <a:p>
            <a:pPr lvl="0"/>
            <a:endParaRPr lang="en-US" dirty="0"/>
          </a:p>
        </p:txBody>
      </p:sp>
      <p:sp>
        <p:nvSpPr>
          <p:cNvPr id="38" name="Text Placeholder 37">
            <a:extLst>
              <a:ext uri="{FF2B5EF4-FFF2-40B4-BE49-F238E27FC236}">
                <a16:creationId xmlns:a16="http://schemas.microsoft.com/office/drawing/2014/main" id="{0815FED1-B3C3-45F9-B02E-1EC591D6DC78}"/>
              </a:ext>
            </a:extLst>
          </p:cNvPr>
          <p:cNvSpPr>
            <a:spLocks noGrp="1"/>
          </p:cNvSpPr>
          <p:nvPr>
            <p:ph type="body" sz="quarter" idx="69"/>
          </p:nvPr>
        </p:nvSpPr>
        <p:spPr>
          <a:xfrm>
            <a:off x="3124200" y="685800"/>
            <a:ext cx="1600200" cy="815975"/>
          </a:xfrm>
        </p:spPr>
        <p:txBody>
          <a:bodyPr/>
          <a:lstStyle/>
          <a:p>
            <a:pPr lvl="0"/>
            <a:endParaRPr lang="en-US" dirty="0"/>
          </a:p>
        </p:txBody>
      </p:sp>
      <p:sp>
        <p:nvSpPr>
          <p:cNvPr id="50" name="Text Placeholder 49">
            <a:extLst>
              <a:ext uri="{FF2B5EF4-FFF2-40B4-BE49-F238E27FC236}">
                <a16:creationId xmlns:a16="http://schemas.microsoft.com/office/drawing/2014/main" id="{79C90E8D-A72C-40BC-8030-F6996A6C1673}"/>
              </a:ext>
            </a:extLst>
          </p:cNvPr>
          <p:cNvSpPr>
            <a:spLocks noGrp="1"/>
          </p:cNvSpPr>
          <p:nvPr>
            <p:ph type="body" sz="quarter" idx="70"/>
          </p:nvPr>
        </p:nvSpPr>
        <p:spPr>
          <a:xfrm>
            <a:off x="5105400" y="685800"/>
            <a:ext cx="1219200" cy="731838"/>
          </a:xfrm>
        </p:spPr>
        <p:txBody>
          <a:bodyPr/>
          <a:lstStyle/>
          <a:p>
            <a:pPr lvl="0"/>
            <a:endParaRPr lang="en-US" dirty="0"/>
          </a:p>
        </p:txBody>
      </p:sp>
    </p:spTree>
    <p:extLst>
      <p:ext uri="{BB962C8B-B14F-4D97-AF65-F5344CB8AC3E}">
        <p14:creationId xmlns:p14="http://schemas.microsoft.com/office/powerpoint/2010/main" val="2011702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773D5CC-E138-4BE4-AD0A-DFD76D8BC9E3}"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720530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3A9FCE40-AD11-4070-B3D8-024B20B1E3DA}" type="datetime1">
              <a:rPr lang="en-US" altLang="en-US"/>
              <a:pPr>
                <a:defRPr/>
              </a:pPr>
              <a:t>8/1/2018</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687830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09A34B9E-0103-463D-8EA2-650CD819D334}" type="datetime1">
              <a:rPr lang="en-US" altLang="en-US"/>
              <a:pPr>
                <a:defRPr/>
              </a:pPr>
              <a:t>8/1/2018</a:t>
            </a:fld>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494859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A7BA32AA-EAF4-4C1E-94D9-294D5EDFCC79}" type="datetime1">
              <a:rPr lang="en-US" altLang="en-US"/>
              <a:pPr>
                <a:defRPr/>
              </a:pPr>
              <a:t>8/1/2018</a:t>
            </a:fld>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152945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vl1pPr>
          </a:lstStyle>
          <a:p>
            <a:pPr>
              <a:defRPr/>
            </a:pPr>
            <a:fld id="{AC64B3BA-448A-47C9-9116-A0B2C5F59C9F}" type="datetime1">
              <a:rPr lang="en-US" altLang="en-US"/>
              <a:pPr>
                <a:defRPr/>
              </a:pPr>
              <a:t>8/1/2018</a:t>
            </a:fld>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altLang="en-US"/>
          </a:p>
        </p:txBody>
      </p:sp>
      <p:sp>
        <p:nvSpPr>
          <p:cNvPr id="2" name="TextBox 1">
            <a:extLst>
              <a:ext uri="{FF2B5EF4-FFF2-40B4-BE49-F238E27FC236}">
                <a16:creationId xmlns:a16="http://schemas.microsoft.com/office/drawing/2014/main" id="{9069E343-290B-49F2-83BC-E41EC98F6897}"/>
              </a:ext>
            </a:extLst>
          </p:cNvPr>
          <p:cNvSpPr txBox="1"/>
          <p:nvPr userDrawn="1"/>
        </p:nvSpPr>
        <p:spPr>
          <a:xfrm>
            <a:off x="7695063" y="6240485"/>
            <a:ext cx="990600" cy="307777"/>
          </a:xfrm>
          <a:prstGeom prst="rect">
            <a:avLst/>
          </a:prstGeom>
          <a:noFill/>
        </p:spPr>
        <p:txBody>
          <a:bodyPr wrap="square" rtlCol="0">
            <a:spAutoFit/>
          </a:bodyPr>
          <a:lstStyle/>
          <a:p>
            <a:pPr marL="0" marR="0" lvl="0" indent="0" algn="r" defTabSz="457200" rtl="0" eaLnBrk="0" fontAlgn="base" latinLnBrk="0" hangingPunct="0">
              <a:lnSpc>
                <a:spcPct val="100000"/>
              </a:lnSpc>
              <a:spcBef>
                <a:spcPct val="0"/>
              </a:spcBef>
              <a:spcAft>
                <a:spcPct val="0"/>
              </a:spcAft>
              <a:buClrTx/>
              <a:buSzTx/>
              <a:buFontTx/>
              <a:buNone/>
              <a:tabLst/>
              <a:defRPr/>
            </a:pPr>
            <a:fld id="{2ACC08D8-CC5E-4B3C-B813-A4ABDA6AEDF8}" type="slidenum">
              <a:rPr kumimoji="0" lang="en-US" altLang="en-US" sz="1400" b="0" i="0" u="none" strike="noStrike" kern="1200" cap="none" spc="0" normalizeH="0" baseline="0" noProof="0" smtClean="0">
                <a:ln>
                  <a:noFill/>
                </a:ln>
                <a:solidFill>
                  <a:srgbClr val="898989"/>
                </a:solidFill>
                <a:effectLst/>
                <a:uLnTx/>
                <a:uFillTx/>
                <a:latin typeface="Calibri" pitchFamily="34" charset="0"/>
                <a:ea typeface="MS PGothic"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dirty="0">
              <a:ln>
                <a:noFill/>
              </a:ln>
              <a:solidFill>
                <a:srgbClr val="898989"/>
              </a:solidFill>
              <a:effectLst/>
              <a:uLnTx/>
              <a:uFillTx/>
              <a:latin typeface="Calibri" pitchFamily="34" charset="0"/>
              <a:ea typeface="MS PGothic" pitchFamily="34" charset="-128"/>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75" r:id="rId3"/>
    <p:sldLayoutId id="2147483674" r:id="rId4"/>
    <p:sldLayoutId id="2147483673" r:id="rId5"/>
    <p:sldLayoutId id="2147483663" r:id="rId6"/>
    <p:sldLayoutId id="2147483664" r:id="rId7"/>
    <p:sldLayoutId id="2147483665" r:id="rId8"/>
    <p:sldLayoutId id="2147483666" r:id="rId9"/>
    <p:sldLayoutId id="2147483667" r:id="rId10"/>
    <p:sldLayoutId id="2147483672" r:id="rId11"/>
    <p:sldLayoutId id="2147483668" r:id="rId12"/>
    <p:sldLayoutId id="2147483669" r:id="rId13"/>
    <p:sldLayoutId id="2147483670" r:id="rId14"/>
    <p:sldLayoutId id="2147483671" r:id="rId15"/>
    <p:sldLayoutId id="2147483676" r:id="rId16"/>
  </p:sldLayoutIdLst>
  <p:hf hdr="0" ftr="0" dt="0"/>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pitchFamily="34" charset="-128"/>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pitchFamily="34" charset="-128"/>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notesSlide" Target="../notesSlides/notesSlide10.xml"/><Relationship Id="rId7" Type="http://schemas.openxmlformats.org/officeDocument/2006/relationships/oleObject" Target="../embeddings/oleObject3.bin"/><Relationship Id="rId2" Type="http://schemas.openxmlformats.org/officeDocument/2006/relationships/slideLayout" Target="../slideLayouts/slideLayout5.xml"/><Relationship Id="rId1" Type="http://schemas.openxmlformats.org/officeDocument/2006/relationships/vmlDrawing" Target="../drawings/vmlDrawing2.vml"/><Relationship Id="rId6" Type="http://schemas.openxmlformats.org/officeDocument/2006/relationships/image" Target="../media/image15.jpeg"/><Relationship Id="rId5" Type="http://schemas.openxmlformats.org/officeDocument/2006/relationships/image" Target="../media/image12.wmf"/><Relationship Id="rId10" Type="http://schemas.openxmlformats.org/officeDocument/2006/relationships/image" Target="../media/image14.wmf"/><Relationship Id="rId4" Type="http://schemas.openxmlformats.org/officeDocument/2006/relationships/oleObject" Target="../embeddings/oleObject2.bin"/><Relationship Id="rId9"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notesSlide" Target="../notesSlides/notesSlide18.xml"/><Relationship Id="rId7" Type="http://schemas.openxmlformats.org/officeDocument/2006/relationships/image" Target="../media/image24.wmf"/><Relationship Id="rId2" Type="http://schemas.openxmlformats.org/officeDocument/2006/relationships/slideLayout" Target="../slideLayouts/slideLayout5.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23.wmf"/><Relationship Id="rId4" Type="http://schemas.openxmlformats.org/officeDocument/2006/relationships/oleObject" Target="../embeddings/oleObject5.bin"/></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notesSlide" Target="../notesSlides/notesSlide21.xml"/><Relationship Id="rId7" Type="http://schemas.openxmlformats.org/officeDocument/2006/relationships/image" Target="../media/image28.wmf"/><Relationship Id="rId2" Type="http://schemas.openxmlformats.org/officeDocument/2006/relationships/slideLayout" Target="../slideLayouts/slideLayout3.xml"/><Relationship Id="rId1" Type="http://schemas.openxmlformats.org/officeDocument/2006/relationships/vmlDrawing" Target="../drawings/vmlDrawing4.vml"/><Relationship Id="rId6" Type="http://schemas.openxmlformats.org/officeDocument/2006/relationships/oleObject" Target="../embeddings/oleObject8.bin"/><Relationship Id="rId5" Type="http://schemas.openxmlformats.org/officeDocument/2006/relationships/image" Target="../media/image27.wmf"/><Relationship Id="rId4" Type="http://schemas.openxmlformats.org/officeDocument/2006/relationships/oleObject" Target="../embeddings/oleObject7.bin"/></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xml"/><Relationship Id="rId1" Type="http://schemas.openxmlformats.org/officeDocument/2006/relationships/vmlDrawing" Target="../drawings/vmlDrawing5.vml"/><Relationship Id="rId6" Type="http://schemas.openxmlformats.org/officeDocument/2006/relationships/image" Target="../media/image37.jpeg"/><Relationship Id="rId5" Type="http://schemas.openxmlformats.org/officeDocument/2006/relationships/image" Target="../media/image36.wmf"/><Relationship Id="rId4" Type="http://schemas.openxmlformats.org/officeDocument/2006/relationships/oleObject" Target="../embeddings/oleObject9.bin"/></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notesSlide" Target="../notesSlides/notesSlide31.xml"/><Relationship Id="rId7" Type="http://schemas.openxmlformats.org/officeDocument/2006/relationships/image" Target="../media/image39.wmf"/><Relationship Id="rId2" Type="http://schemas.openxmlformats.org/officeDocument/2006/relationships/slideLayout" Target="../slideLayouts/slideLayout5.xml"/><Relationship Id="rId1" Type="http://schemas.openxmlformats.org/officeDocument/2006/relationships/vmlDrawing" Target="../drawings/vmlDrawing6.vml"/><Relationship Id="rId6" Type="http://schemas.openxmlformats.org/officeDocument/2006/relationships/oleObject" Target="../embeddings/oleObject11.bin"/><Relationship Id="rId11" Type="http://schemas.openxmlformats.org/officeDocument/2006/relationships/image" Target="../media/image41.wmf"/><Relationship Id="rId5" Type="http://schemas.openxmlformats.org/officeDocument/2006/relationships/image" Target="../media/image38.wmf"/><Relationship Id="rId10" Type="http://schemas.openxmlformats.org/officeDocument/2006/relationships/oleObject" Target="../embeddings/oleObject13.bin"/><Relationship Id="rId4" Type="http://schemas.openxmlformats.org/officeDocument/2006/relationships/oleObject" Target="../embeddings/oleObject10.bin"/><Relationship Id="rId9" Type="http://schemas.openxmlformats.org/officeDocument/2006/relationships/image" Target="../media/image40.w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vmlDrawing" Target="../drawings/vmlDrawing7.vml"/><Relationship Id="rId6" Type="http://schemas.openxmlformats.org/officeDocument/2006/relationships/image" Target="../media/image43.jpeg"/><Relationship Id="rId5" Type="http://schemas.openxmlformats.org/officeDocument/2006/relationships/image" Target="../media/image42.wmf"/><Relationship Id="rId4" Type="http://schemas.openxmlformats.org/officeDocument/2006/relationships/oleObject" Target="../embeddings/oleObject14.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vmlDrawing" Target="../drawings/vmlDrawing8.vml"/><Relationship Id="rId6" Type="http://schemas.openxmlformats.org/officeDocument/2006/relationships/image" Target="../media/image45.jpeg"/><Relationship Id="rId5" Type="http://schemas.openxmlformats.org/officeDocument/2006/relationships/image" Target="../media/image44.wmf"/><Relationship Id="rId4" Type="http://schemas.openxmlformats.org/officeDocument/2006/relationships/oleObject" Target="../embeddings/oleObject15.bin"/></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notesSlide" Target="../notesSlides/notesSlide44.xml"/><Relationship Id="rId7" Type="http://schemas.openxmlformats.org/officeDocument/2006/relationships/image" Target="../media/image56.wmf"/><Relationship Id="rId2" Type="http://schemas.openxmlformats.org/officeDocument/2006/relationships/slideLayout" Target="../slideLayouts/slideLayout5.xml"/><Relationship Id="rId1" Type="http://schemas.openxmlformats.org/officeDocument/2006/relationships/vmlDrawing" Target="../drawings/vmlDrawing9.vml"/><Relationship Id="rId6" Type="http://schemas.openxmlformats.org/officeDocument/2006/relationships/oleObject" Target="../embeddings/oleObject17.bin"/><Relationship Id="rId5" Type="http://schemas.openxmlformats.org/officeDocument/2006/relationships/image" Target="../media/image55.wmf"/><Relationship Id="rId4" Type="http://schemas.openxmlformats.org/officeDocument/2006/relationships/oleObject" Target="../embeddings/oleObject16.bin"/><Relationship Id="rId9" Type="http://schemas.openxmlformats.org/officeDocument/2006/relationships/image" Target="../media/image57.wmf"/></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5.xml"/><Relationship Id="rId1" Type="http://schemas.openxmlformats.org/officeDocument/2006/relationships/vmlDrawing" Target="../drawings/vmlDrawing10.vml"/><Relationship Id="rId6" Type="http://schemas.openxmlformats.org/officeDocument/2006/relationships/image" Target="../media/image59.jpeg"/><Relationship Id="rId5" Type="http://schemas.openxmlformats.org/officeDocument/2006/relationships/image" Target="../media/image58.wmf"/><Relationship Id="rId4" Type="http://schemas.openxmlformats.org/officeDocument/2006/relationships/oleObject" Target="../embeddings/oleObject19.bin"/></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62.wmf"/><Relationship Id="rId2" Type="http://schemas.openxmlformats.org/officeDocument/2006/relationships/slideLayout" Target="../slideLayouts/slideLayout5.xml"/><Relationship Id="rId1" Type="http://schemas.openxmlformats.org/officeDocument/2006/relationships/vmlDrawing" Target="../drawings/vmlDrawing11.vml"/><Relationship Id="rId6" Type="http://schemas.openxmlformats.org/officeDocument/2006/relationships/oleObject" Target="../embeddings/oleObject21.bin"/><Relationship Id="rId5" Type="http://schemas.openxmlformats.org/officeDocument/2006/relationships/image" Target="../media/image61.wmf"/><Relationship Id="rId4" Type="http://schemas.openxmlformats.org/officeDocument/2006/relationships/oleObject" Target="../embeddings/oleObject20.bin"/></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7.jpeg"/><Relationship Id="rId5" Type="http://schemas.openxmlformats.org/officeDocument/2006/relationships/image" Target="../media/image6.w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5.xml"/><Relationship Id="rId1" Type="http://schemas.openxmlformats.org/officeDocument/2006/relationships/vmlDrawing" Target="../drawings/vmlDrawing12.vml"/><Relationship Id="rId5" Type="http://schemas.openxmlformats.org/officeDocument/2006/relationships/image" Target="../media/image66.wmf"/><Relationship Id="rId4" Type="http://schemas.openxmlformats.org/officeDocument/2006/relationships/oleObject" Target="../embeddings/oleObject22.bin"/></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5.xml"/><Relationship Id="rId1" Type="http://schemas.openxmlformats.org/officeDocument/2006/relationships/vmlDrawing" Target="../drawings/vmlDrawing13.vml"/><Relationship Id="rId5" Type="http://schemas.openxmlformats.org/officeDocument/2006/relationships/image" Target="../media/image69.wmf"/><Relationship Id="rId4" Type="http://schemas.openxmlformats.org/officeDocument/2006/relationships/oleObject" Target="../embeddings/oleObject23.bin"/></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xml"/><Relationship Id="rId1" Type="http://schemas.openxmlformats.org/officeDocument/2006/relationships/vmlDrawing" Target="../drawings/vmlDrawing14.vml"/><Relationship Id="rId6" Type="http://schemas.openxmlformats.org/officeDocument/2006/relationships/image" Target="../media/image71.jpeg"/><Relationship Id="rId5" Type="http://schemas.openxmlformats.org/officeDocument/2006/relationships/image" Target="../media/image70.wmf"/><Relationship Id="rId4" Type="http://schemas.openxmlformats.org/officeDocument/2006/relationships/oleObject" Target="../embeddings/oleObject24.bin"/></Relationships>
</file>

<file path=ppt/slides/_rels/slide5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image" Target="../media/image74.jpeg"/></Relationships>
</file>

<file path=ppt/slides/_rels/slide6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76.jpeg"/></Relationships>
</file>

<file path=ppt/slides/_rels/slide6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8.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5.xml"/><Relationship Id="rId1" Type="http://schemas.openxmlformats.org/officeDocument/2006/relationships/vmlDrawing" Target="../drawings/vmlDrawing15.vml"/><Relationship Id="rId5" Type="http://schemas.openxmlformats.org/officeDocument/2006/relationships/image" Target="../media/image83.wmf"/><Relationship Id="rId4" Type="http://schemas.openxmlformats.org/officeDocument/2006/relationships/oleObject" Target="../embeddings/oleObject25.bin"/></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929" y="1371718"/>
            <a:ext cx="3490155" cy="780685"/>
          </a:xfrm>
        </p:spPr>
        <p:txBody>
          <a:bodyPr/>
          <a:lstStyle/>
          <a:p>
            <a:r>
              <a:rPr lang="en-US" altLang="en-US" sz="4800" b="1" dirty="0"/>
              <a:t>Chapter 21</a:t>
            </a:r>
            <a:endParaRPr lang="en-IN" sz="4800" dirty="0"/>
          </a:p>
        </p:txBody>
      </p:sp>
      <p:sp>
        <p:nvSpPr>
          <p:cNvPr id="3" name="Text Placeholder 2"/>
          <p:cNvSpPr>
            <a:spLocks noGrp="1"/>
          </p:cNvSpPr>
          <p:nvPr>
            <p:ph type="body" sz="quarter" idx="13"/>
          </p:nvPr>
        </p:nvSpPr>
        <p:spPr>
          <a:xfrm>
            <a:off x="651406" y="2072464"/>
            <a:ext cx="2777594" cy="1472650"/>
          </a:xfrm>
        </p:spPr>
        <p:txBody>
          <a:bodyPr/>
          <a:lstStyle/>
          <a:p>
            <a:pPr algn="ctr" eaLnBrk="1" hangingPunct="1">
              <a:defRPr/>
            </a:pPr>
            <a:r>
              <a:rPr lang="en-US" altLang="en-US" sz="4800" b="1" dirty="0"/>
              <a:t>Lecture Outline</a:t>
            </a:r>
            <a:endParaRPr lang="en-IN" sz="4800" dirty="0"/>
          </a:p>
        </p:txBody>
      </p:sp>
      <p:sp>
        <p:nvSpPr>
          <p:cNvPr id="4" name="Text Placeholder 3"/>
          <p:cNvSpPr>
            <a:spLocks noGrp="1"/>
          </p:cNvSpPr>
          <p:nvPr>
            <p:ph type="body" sz="quarter" idx="14"/>
          </p:nvPr>
        </p:nvSpPr>
        <p:spPr>
          <a:xfrm>
            <a:off x="152380" y="4361180"/>
            <a:ext cx="3759241" cy="922020"/>
          </a:xfrm>
        </p:spPr>
        <p:txBody>
          <a:bodyPr/>
          <a:lstStyle/>
          <a:p>
            <a:pPr algn="ctr" eaLnBrk="1" hangingPunct="1">
              <a:spcBef>
                <a:spcPct val="0"/>
              </a:spcBef>
            </a:pPr>
            <a:r>
              <a:rPr lang="en-US" altLang="en-US" sz="2000" b="1" dirty="0"/>
              <a:t>Prepared by</a:t>
            </a:r>
          </a:p>
          <a:p>
            <a:pPr algn="ctr" eaLnBrk="1" hangingPunct="1">
              <a:spcBef>
                <a:spcPct val="0"/>
              </a:spcBef>
            </a:pPr>
            <a:r>
              <a:rPr lang="en-US" altLang="en-US" sz="2000" b="1" dirty="0"/>
              <a:t>Harpreet Malhotra</a:t>
            </a:r>
          </a:p>
          <a:p>
            <a:pPr algn="ctr" eaLnBrk="1" hangingPunct="1">
              <a:spcBef>
                <a:spcPct val="0"/>
              </a:spcBef>
            </a:pPr>
            <a:r>
              <a:rPr lang="en-US" altLang="en-US" sz="1600" b="1" i="1" dirty="0"/>
              <a:t>Florida State College at Jacksonville</a:t>
            </a:r>
          </a:p>
        </p:txBody>
      </p:sp>
      <p:pic>
        <p:nvPicPr>
          <p:cNvPr id="205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41775" y="981075"/>
            <a:ext cx="4356100"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MH Logo" descr="Logo: McGraw-Hill Educatio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381000"/>
            <a:ext cx="8229600" cy="484745"/>
          </a:xfrm>
        </p:spPr>
        <p:txBody>
          <a:bodyPr/>
          <a:lstStyle/>
          <a:p>
            <a:pPr eaLnBrk="1" hangingPunct="1"/>
            <a:r>
              <a:rPr lang="en-US" altLang="en-US" sz="3200" b="1" dirty="0"/>
              <a:t>21.2	Amino Acids (6)</a:t>
            </a:r>
            <a:endParaRPr lang="en-US" altLang="en-US" dirty="0">
              <a:latin typeface="Calibri" pitchFamily="34" charset="0"/>
            </a:endParaRPr>
          </a:p>
        </p:txBody>
      </p:sp>
      <p:sp>
        <p:nvSpPr>
          <p:cNvPr id="3" name="Text Placeholder 2"/>
          <p:cNvSpPr>
            <a:spLocks noGrp="1"/>
          </p:cNvSpPr>
          <p:nvPr>
            <p:ph type="body" sz="quarter" idx="12"/>
          </p:nvPr>
        </p:nvSpPr>
        <p:spPr>
          <a:xfrm>
            <a:off x="979074" y="844054"/>
            <a:ext cx="7187026" cy="457200"/>
          </a:xfrm>
        </p:spPr>
        <p:txBody>
          <a:bodyPr anchor="ctr"/>
          <a:lstStyle/>
          <a:p>
            <a:pPr marL="180000" indent="-180000" algn="ctr">
              <a:spcBef>
                <a:spcPts val="0"/>
              </a:spcBef>
              <a:buFont typeface="+mj-lt"/>
              <a:buAutoNum type="alphaUcPeriod" startAt="2"/>
            </a:pPr>
            <a:r>
              <a:rPr lang="en-US" altLang="en-US" sz="2800" b="1" dirty="0"/>
              <a:t> Stereochemistry of Amino Acids</a:t>
            </a:r>
            <a:endParaRPr lang="en-IN" sz="2800" dirty="0"/>
          </a:p>
        </p:txBody>
      </p:sp>
      <p:sp>
        <p:nvSpPr>
          <p:cNvPr id="2" name="Content Placeholder 1"/>
          <p:cNvSpPr>
            <a:spLocks noGrp="1"/>
          </p:cNvSpPr>
          <p:nvPr>
            <p:ph idx="1"/>
          </p:nvPr>
        </p:nvSpPr>
        <p:spPr>
          <a:xfrm>
            <a:off x="1072727" y="1509486"/>
            <a:ext cx="7189531" cy="814035"/>
          </a:xfrm>
        </p:spPr>
        <p:txBody>
          <a:bodyPr/>
          <a:lstStyle/>
          <a:p>
            <a:pPr marL="0" indent="0">
              <a:buNone/>
            </a:pPr>
            <a:r>
              <a:rPr lang="en-US" altLang="en-US" sz="2400" b="1" dirty="0"/>
              <a:t>All amino acids (save glycine) have a </a:t>
            </a:r>
            <a:r>
              <a:rPr lang="en-US" altLang="en-US" sz="2400" b="1" dirty="0">
                <a:solidFill>
                  <a:srgbClr val="3366FF"/>
                </a:solidFill>
              </a:rPr>
              <a:t>chirality center</a:t>
            </a:r>
            <a:r>
              <a:rPr lang="en-US" altLang="en-US" sz="2400" b="1" dirty="0">
                <a:solidFill>
                  <a:srgbClr val="3344FF"/>
                </a:solidFill>
              </a:rPr>
              <a:t> </a:t>
            </a:r>
            <a:r>
              <a:rPr lang="en-US" altLang="en-US" sz="2400" b="1" dirty="0"/>
              <a:t>on the </a:t>
            </a:r>
            <a:endParaRPr lang="en-IN" sz="2400" dirty="0"/>
          </a:p>
        </p:txBody>
      </p:sp>
      <p:graphicFrame>
        <p:nvGraphicFramePr>
          <p:cNvPr id="57" name="Object 56">
            <a:extLst>
              <a:ext uri="{FF2B5EF4-FFF2-40B4-BE49-F238E27FC236}">
                <a16:creationId xmlns:a16="http://schemas.microsoft.com/office/drawing/2014/main" id="{6958C528-5AAD-410A-9511-225B5ED99535}"/>
              </a:ext>
            </a:extLst>
          </p:cNvPr>
          <p:cNvGraphicFramePr>
            <a:graphicFrameLocks noChangeAspect="1"/>
          </p:cNvGraphicFramePr>
          <p:nvPr>
            <p:extLst>
              <p:ext uri="{D42A27DB-BD31-4B8C-83A1-F6EECF244321}">
                <p14:modId xmlns:p14="http://schemas.microsoft.com/office/powerpoint/2010/main" val="3029604223"/>
              </p:ext>
            </p:extLst>
          </p:nvPr>
        </p:nvGraphicFramePr>
        <p:xfrm>
          <a:off x="3152309" y="2005691"/>
          <a:ext cx="231262" cy="245715"/>
        </p:xfrm>
        <a:graphic>
          <a:graphicData uri="http://schemas.openxmlformats.org/presentationml/2006/ole">
            <mc:AlternateContent xmlns:mc="http://schemas.openxmlformats.org/markup-compatibility/2006">
              <mc:Choice xmlns:v="urn:schemas-microsoft-com:vml" Requires="v">
                <p:oleObj spid="_x0000_s2634" name="Equation" r:id="rId4" imgW="203040" imgH="215640" progId="Equation.DSMT4">
                  <p:embed/>
                </p:oleObj>
              </mc:Choice>
              <mc:Fallback>
                <p:oleObj name="Equation" r:id="rId4" imgW="203040" imgH="215640" progId="Equation.DSMT4">
                  <p:embed/>
                  <p:pic>
                    <p:nvPicPr>
                      <p:cNvPr id="0" name=""/>
                      <p:cNvPicPr/>
                      <p:nvPr/>
                    </p:nvPicPr>
                    <p:blipFill>
                      <a:blip r:embed="rId5"/>
                      <a:stretch>
                        <a:fillRect/>
                      </a:stretch>
                    </p:blipFill>
                    <p:spPr>
                      <a:xfrm>
                        <a:off x="3152309" y="2005691"/>
                        <a:ext cx="231262" cy="245715"/>
                      </a:xfrm>
                      <a:prstGeom prst="rect">
                        <a:avLst/>
                      </a:prstGeom>
                    </p:spPr>
                  </p:pic>
                </p:oleObj>
              </mc:Fallback>
            </mc:AlternateContent>
          </a:graphicData>
        </a:graphic>
      </p:graphicFrame>
      <p:sp>
        <p:nvSpPr>
          <p:cNvPr id="7" name="Text Placeholder 6">
            <a:extLst>
              <a:ext uri="{FF2B5EF4-FFF2-40B4-BE49-F238E27FC236}">
                <a16:creationId xmlns:a16="http://schemas.microsoft.com/office/drawing/2014/main" id="{42E0B4FA-157F-4087-8386-96EE4F724348}"/>
              </a:ext>
            </a:extLst>
          </p:cNvPr>
          <p:cNvSpPr>
            <a:spLocks noGrp="1"/>
          </p:cNvSpPr>
          <p:nvPr>
            <p:ph type="body" sz="quarter" idx="56"/>
          </p:nvPr>
        </p:nvSpPr>
        <p:spPr>
          <a:xfrm>
            <a:off x="3357372" y="1874157"/>
            <a:ext cx="1295400" cy="518886"/>
          </a:xfrm>
        </p:spPr>
        <p:txBody>
          <a:bodyPr/>
          <a:lstStyle/>
          <a:p>
            <a:pPr marL="0" indent="0">
              <a:buNone/>
            </a:pPr>
            <a:r>
              <a:rPr lang="en-US" altLang="en-US" sz="2400" b="1" dirty="0">
                <a:solidFill>
                  <a:srgbClr val="3366FF"/>
                </a:solidFill>
              </a:rPr>
              <a:t>carbon</a:t>
            </a:r>
            <a:r>
              <a:rPr lang="en-US" altLang="en-US" sz="2400" b="1" dirty="0">
                <a:solidFill>
                  <a:prstClr val="black"/>
                </a:solidFill>
              </a:rPr>
              <a:t>.</a:t>
            </a:r>
            <a:endParaRPr lang="en-GB" dirty="0"/>
          </a:p>
        </p:txBody>
      </p:sp>
      <p:pic>
        <p:nvPicPr>
          <p:cNvPr id="12295" name="Picture 1" descr="Structures of two possible enantiomers of alanine are drawn in both three-dimensional representations, with wedges and dashed bonds, and Fischer projections. L-alanine is a naturally occuring enantiomer with NH3+ group on the left side in Fischer projection. D alanine has the NH3+ group on the right side in the Fischer projection."/>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2725738"/>
            <a:ext cx="5638800"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3"/>
          </p:nvPr>
        </p:nvSpPr>
        <p:spPr>
          <a:xfrm>
            <a:off x="1066800" y="5258430"/>
            <a:ext cx="3733800" cy="456570"/>
          </a:xfrm>
        </p:spPr>
        <p:txBody>
          <a:bodyPr/>
          <a:lstStyle/>
          <a:p>
            <a:r>
              <a:rPr lang="en-US" altLang="en-US" sz="2400" b="1" dirty="0">
                <a:solidFill>
                  <a:srgbClr val="3366FF"/>
                </a:solidFill>
              </a:rPr>
              <a:t>L</a:t>
            </a:r>
            <a:r>
              <a:rPr lang="en-US" altLang="en-US" sz="2400" b="1" dirty="0">
                <a:solidFill>
                  <a:srgbClr val="3344FF"/>
                </a:solidFill>
              </a:rPr>
              <a:t> </a:t>
            </a:r>
            <a:r>
              <a:rPr lang="en-US" altLang="en-US" sz="2400" b="1" dirty="0"/>
              <a:t>amino acids have the</a:t>
            </a:r>
            <a:endParaRPr lang="en-IN" sz="2400" dirty="0"/>
          </a:p>
        </p:txBody>
      </p:sp>
      <p:graphicFrame>
        <p:nvGraphicFramePr>
          <p:cNvPr id="159" name="Object 158">
            <a:extLst>
              <a:ext uri="{FF2B5EF4-FFF2-40B4-BE49-F238E27FC236}">
                <a16:creationId xmlns:a16="http://schemas.microsoft.com/office/drawing/2014/main" id="{55665784-A4B8-4CF5-9785-2DFA67B858F2}"/>
              </a:ext>
            </a:extLst>
          </p:cNvPr>
          <p:cNvGraphicFramePr>
            <a:graphicFrameLocks noChangeAspect="1"/>
          </p:cNvGraphicFramePr>
          <p:nvPr>
            <p:extLst>
              <p:ext uri="{D42A27DB-BD31-4B8C-83A1-F6EECF244321}">
                <p14:modId xmlns:p14="http://schemas.microsoft.com/office/powerpoint/2010/main" val="1177870604"/>
              </p:ext>
            </p:extLst>
          </p:nvPr>
        </p:nvGraphicFramePr>
        <p:xfrm>
          <a:off x="4608524" y="5290417"/>
          <a:ext cx="812800" cy="419100"/>
        </p:xfrm>
        <a:graphic>
          <a:graphicData uri="http://schemas.openxmlformats.org/presentationml/2006/ole">
            <mc:AlternateContent xmlns:mc="http://schemas.openxmlformats.org/markup-compatibility/2006">
              <mc:Choice xmlns:v="urn:schemas-microsoft-com:vml" Requires="v">
                <p:oleObj spid="_x0000_s2635" name="Equation" r:id="rId7" imgW="812520" imgH="419040" progId="Equation.DSMT4">
                  <p:embed/>
                </p:oleObj>
              </mc:Choice>
              <mc:Fallback>
                <p:oleObj name="Equation" r:id="rId7" imgW="812520" imgH="419040" progId="Equation.DSMT4">
                  <p:embed/>
                  <p:pic>
                    <p:nvPicPr>
                      <p:cNvPr id="0" name=""/>
                      <p:cNvPicPr/>
                      <p:nvPr/>
                    </p:nvPicPr>
                    <p:blipFill>
                      <a:blip r:embed="rId8"/>
                      <a:stretch>
                        <a:fillRect/>
                      </a:stretch>
                    </p:blipFill>
                    <p:spPr>
                      <a:xfrm>
                        <a:off x="4608524" y="5290417"/>
                        <a:ext cx="812800" cy="419100"/>
                      </a:xfrm>
                      <a:prstGeom prst="rect">
                        <a:avLst/>
                      </a:prstGeom>
                    </p:spPr>
                  </p:pic>
                </p:oleObj>
              </mc:Fallback>
            </mc:AlternateContent>
          </a:graphicData>
        </a:graphic>
      </p:graphicFrame>
      <p:sp>
        <p:nvSpPr>
          <p:cNvPr id="157" name="Content Placeholder 55">
            <a:extLst>
              <a:ext uri="{FF2B5EF4-FFF2-40B4-BE49-F238E27FC236}">
                <a16:creationId xmlns:a16="http://schemas.microsoft.com/office/drawing/2014/main" id="{38173150-E72E-40DD-892D-16151E493137}"/>
              </a:ext>
            </a:extLst>
          </p:cNvPr>
          <p:cNvSpPr>
            <a:spLocks noGrp="1"/>
          </p:cNvSpPr>
          <p:nvPr>
            <p:ph sz="quarter" idx="62"/>
          </p:nvPr>
        </p:nvSpPr>
        <p:spPr>
          <a:xfrm>
            <a:off x="5434576" y="5254163"/>
            <a:ext cx="2743200" cy="544616"/>
          </a:xfrm>
        </p:spPr>
        <p:txBody>
          <a:bodyPr/>
          <a:lstStyle/>
          <a:p>
            <a:pPr marL="0" indent="0">
              <a:buNone/>
            </a:pPr>
            <a:r>
              <a:rPr lang="en-US" altLang="en-US" sz="2400" b="1" dirty="0">
                <a:solidFill>
                  <a:prstClr val="black"/>
                </a:solidFill>
              </a:rPr>
              <a:t>group on the </a:t>
            </a:r>
            <a:r>
              <a:rPr lang="en-US" altLang="en-US" sz="2400" b="1" dirty="0">
                <a:solidFill>
                  <a:srgbClr val="3366FF"/>
                </a:solidFill>
              </a:rPr>
              <a:t>left</a:t>
            </a:r>
            <a:r>
              <a:rPr lang="en-US" altLang="en-US" sz="2400" b="1" dirty="0">
                <a:solidFill>
                  <a:prstClr val="black"/>
                </a:solidFill>
              </a:rPr>
              <a:t>.</a:t>
            </a:r>
            <a:endParaRPr lang="en-GB" dirty="0"/>
          </a:p>
        </p:txBody>
      </p:sp>
      <p:sp>
        <p:nvSpPr>
          <p:cNvPr id="5" name="Text Placeholder 4"/>
          <p:cNvSpPr>
            <a:spLocks noGrp="1"/>
          </p:cNvSpPr>
          <p:nvPr>
            <p:ph type="body" sz="quarter" idx="14"/>
          </p:nvPr>
        </p:nvSpPr>
        <p:spPr>
          <a:xfrm>
            <a:off x="1066800" y="5724421"/>
            <a:ext cx="3733800" cy="364319"/>
          </a:xfrm>
        </p:spPr>
        <p:txBody>
          <a:bodyPr anchor="ctr"/>
          <a:lstStyle/>
          <a:p>
            <a:r>
              <a:rPr lang="en-US" altLang="en-US" sz="2400" b="1" dirty="0">
                <a:solidFill>
                  <a:srgbClr val="3366FF"/>
                </a:solidFill>
              </a:rPr>
              <a:t>D </a:t>
            </a:r>
            <a:r>
              <a:rPr lang="en-US" altLang="en-US" sz="2400" b="1" dirty="0"/>
              <a:t>amino acids have the </a:t>
            </a:r>
            <a:endParaRPr lang="en-IN" sz="2400" dirty="0"/>
          </a:p>
        </p:txBody>
      </p:sp>
      <p:graphicFrame>
        <p:nvGraphicFramePr>
          <p:cNvPr id="160" name="Object 159">
            <a:extLst>
              <a:ext uri="{FF2B5EF4-FFF2-40B4-BE49-F238E27FC236}">
                <a16:creationId xmlns:a16="http://schemas.microsoft.com/office/drawing/2014/main" id="{B1475D05-14DA-4550-B00E-A361D382C2BC}"/>
              </a:ext>
            </a:extLst>
          </p:cNvPr>
          <p:cNvGraphicFramePr>
            <a:graphicFrameLocks noChangeAspect="1"/>
          </p:cNvGraphicFramePr>
          <p:nvPr>
            <p:extLst>
              <p:ext uri="{D42A27DB-BD31-4B8C-83A1-F6EECF244321}">
                <p14:modId xmlns:p14="http://schemas.microsoft.com/office/powerpoint/2010/main" val="638733608"/>
              </p:ext>
            </p:extLst>
          </p:nvPr>
        </p:nvGraphicFramePr>
        <p:xfrm>
          <a:off x="4628402" y="5726560"/>
          <a:ext cx="812800" cy="419100"/>
        </p:xfrm>
        <a:graphic>
          <a:graphicData uri="http://schemas.openxmlformats.org/presentationml/2006/ole">
            <mc:AlternateContent xmlns:mc="http://schemas.openxmlformats.org/markup-compatibility/2006">
              <mc:Choice xmlns:v="urn:schemas-microsoft-com:vml" Requires="v">
                <p:oleObj spid="_x0000_s2636" name="Equation" r:id="rId9" imgW="812520" imgH="419040" progId="Equation.DSMT4">
                  <p:embed/>
                </p:oleObj>
              </mc:Choice>
              <mc:Fallback>
                <p:oleObj name="Equation" r:id="rId9" imgW="812520" imgH="419040" progId="Equation.DSMT4">
                  <p:embed/>
                  <p:pic>
                    <p:nvPicPr>
                      <p:cNvPr id="0" name=""/>
                      <p:cNvPicPr/>
                      <p:nvPr/>
                    </p:nvPicPr>
                    <p:blipFill>
                      <a:blip r:embed="rId10"/>
                      <a:stretch>
                        <a:fillRect/>
                      </a:stretch>
                    </p:blipFill>
                    <p:spPr>
                      <a:xfrm>
                        <a:off x="4628402" y="5726560"/>
                        <a:ext cx="812800" cy="419100"/>
                      </a:xfrm>
                      <a:prstGeom prst="rect">
                        <a:avLst/>
                      </a:prstGeom>
                    </p:spPr>
                  </p:pic>
                </p:oleObj>
              </mc:Fallback>
            </mc:AlternateContent>
          </a:graphicData>
        </a:graphic>
      </p:graphicFrame>
      <p:sp>
        <p:nvSpPr>
          <p:cNvPr id="158" name="Content Placeholder 59">
            <a:extLst>
              <a:ext uri="{FF2B5EF4-FFF2-40B4-BE49-F238E27FC236}">
                <a16:creationId xmlns:a16="http://schemas.microsoft.com/office/drawing/2014/main" id="{B841154C-8CFA-4CB0-B524-5D18CF31BF08}"/>
              </a:ext>
            </a:extLst>
          </p:cNvPr>
          <p:cNvSpPr>
            <a:spLocks noGrp="1"/>
          </p:cNvSpPr>
          <p:nvPr>
            <p:ph sz="quarter" idx="63"/>
          </p:nvPr>
        </p:nvSpPr>
        <p:spPr>
          <a:xfrm>
            <a:off x="5474332" y="5701748"/>
            <a:ext cx="3097076" cy="484745"/>
          </a:xfrm>
        </p:spPr>
        <p:txBody>
          <a:bodyPr/>
          <a:lstStyle/>
          <a:p>
            <a:pPr marL="0" lvl="0" indent="0">
              <a:buNone/>
            </a:pPr>
            <a:r>
              <a:rPr lang="en-US" altLang="en-US" sz="2400" b="1" dirty="0">
                <a:solidFill>
                  <a:prstClr val="black"/>
                </a:solidFill>
              </a:rPr>
              <a:t>group on the </a:t>
            </a:r>
            <a:r>
              <a:rPr lang="en-US" altLang="en-US" sz="2400" b="1" dirty="0">
                <a:solidFill>
                  <a:srgbClr val="3366FF"/>
                </a:solidFill>
              </a:rPr>
              <a:t>right</a:t>
            </a:r>
            <a:r>
              <a:rPr lang="en-US" altLang="en-US" sz="2400" b="1" dirty="0">
                <a:solidFill>
                  <a:prstClr val="black"/>
                </a:solidFill>
              </a:rPr>
              <a:t>.</a:t>
            </a:r>
            <a:endParaRPr lang="en-GB"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 y="246246"/>
            <a:ext cx="9052560" cy="780685"/>
          </a:xfrm>
        </p:spPr>
        <p:txBody>
          <a:bodyPr/>
          <a:lstStyle/>
          <a:p>
            <a:pPr eaLnBrk="1" hangingPunct="1"/>
            <a:r>
              <a:rPr lang="en-US" altLang="en-US" sz="3200" b="1" dirty="0"/>
              <a:t>21.3	Acid-Base Behavior of Amino Acids (1)</a:t>
            </a:r>
            <a:endParaRPr lang="en-US" altLang="en-US" dirty="0">
              <a:latin typeface="Calibri" pitchFamily="34" charset="0"/>
            </a:endParaRPr>
          </a:p>
        </p:txBody>
      </p:sp>
      <p:sp>
        <p:nvSpPr>
          <p:cNvPr id="2" name="Content Placeholder 1"/>
          <p:cNvSpPr>
            <a:spLocks noGrp="1"/>
          </p:cNvSpPr>
          <p:nvPr>
            <p:ph idx="1"/>
          </p:nvPr>
        </p:nvSpPr>
        <p:spPr>
          <a:xfrm>
            <a:off x="1009650" y="1372179"/>
            <a:ext cx="7407381" cy="814035"/>
          </a:xfrm>
        </p:spPr>
        <p:txBody>
          <a:bodyPr/>
          <a:lstStyle/>
          <a:p>
            <a:pPr marL="0" indent="0">
              <a:buNone/>
            </a:pPr>
            <a:r>
              <a:rPr lang="en-US" altLang="en-US" sz="2400" b="1" dirty="0"/>
              <a:t>An amino acid exists as a </a:t>
            </a:r>
            <a:r>
              <a:rPr lang="en-US" altLang="en-US" sz="2400" b="1" dirty="0">
                <a:solidFill>
                  <a:srgbClr val="3366FF"/>
                </a:solidFill>
              </a:rPr>
              <a:t>neutrally charged zwitterion</a:t>
            </a:r>
            <a:r>
              <a:rPr lang="en-US" altLang="en-US" sz="2400" b="1" dirty="0">
                <a:solidFill>
                  <a:srgbClr val="3344FF"/>
                </a:solidFill>
              </a:rPr>
              <a:t> </a:t>
            </a:r>
            <a:r>
              <a:rPr lang="en-US" altLang="en-US" sz="2400" b="1" dirty="0"/>
              <a:t>at a certain pH, the </a:t>
            </a:r>
            <a:r>
              <a:rPr lang="en-US" altLang="en-US" sz="2400" b="1" dirty="0">
                <a:solidFill>
                  <a:srgbClr val="3366FF"/>
                </a:solidFill>
              </a:rPr>
              <a:t>isoelectric </a:t>
            </a:r>
            <a:r>
              <a:rPr lang="en-US" altLang="en-US" sz="2400" b="1" dirty="0" err="1">
                <a:solidFill>
                  <a:srgbClr val="3366FF"/>
                </a:solidFill>
              </a:rPr>
              <a:t>p</a:t>
            </a:r>
            <a:r>
              <a:rPr lang="en-US" altLang="en-US" sz="2400" b="1" dirty="0" err="1">
                <a:solidFill>
                  <a:srgbClr val="3344FF"/>
                </a:solidFill>
              </a:rPr>
              <a:t>H</a:t>
            </a:r>
            <a:r>
              <a:rPr lang="en-US" altLang="en-US" sz="2400" b="1" dirty="0" err="1"/>
              <a:t>.</a:t>
            </a:r>
            <a:endParaRPr lang="en-IN" sz="2400" dirty="0"/>
          </a:p>
        </p:txBody>
      </p:sp>
      <p:pic>
        <p:nvPicPr>
          <p:cNvPr id="13318" name="Picture 8" descr="At pH 6, alanine exist in the zwitterionic form (A), having no net charge. In this form, the carboxyl group bears a net negative charge (carboxylate anion) and the amino group bears a net positive charge (an ammonium 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514600"/>
            <a:ext cx="5694363"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2"/>
          </p:nvPr>
        </p:nvSpPr>
        <p:spPr>
          <a:xfrm>
            <a:off x="990621" y="5477201"/>
            <a:ext cx="7905729" cy="809958"/>
          </a:xfrm>
        </p:spPr>
        <p:txBody>
          <a:bodyPr/>
          <a:lstStyle/>
          <a:p>
            <a:r>
              <a:rPr lang="en-US" altLang="en-US" sz="2400" b="1" dirty="0"/>
              <a:t>The amino acid can exist in </a:t>
            </a:r>
            <a:r>
              <a:rPr lang="en-US" altLang="en-US" sz="2400" b="1" dirty="0">
                <a:solidFill>
                  <a:srgbClr val="3366FF"/>
                </a:solidFill>
              </a:rPr>
              <a:t>different forms</a:t>
            </a:r>
            <a:r>
              <a:rPr lang="en-US" altLang="en-US" sz="2400" b="1" dirty="0"/>
              <a:t>, depending on the pH of the aqueous environment.</a:t>
            </a:r>
            <a:endParaRPr lang="en-IN" sz="2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 y="207212"/>
            <a:ext cx="9052560" cy="858753"/>
          </a:xfrm>
        </p:spPr>
        <p:txBody>
          <a:bodyPr/>
          <a:lstStyle/>
          <a:p>
            <a:pPr eaLnBrk="1" hangingPunct="1"/>
            <a:r>
              <a:rPr lang="en-US" altLang="en-US" sz="3200" b="1" dirty="0"/>
              <a:t>21.3	Acid-Base Behavior of Amino Acids (2)</a:t>
            </a:r>
            <a:endParaRPr lang="en-US" altLang="en-US" dirty="0">
              <a:latin typeface="Calibri" pitchFamily="34" charset="0"/>
            </a:endParaRPr>
          </a:p>
        </p:txBody>
      </p:sp>
      <p:sp>
        <p:nvSpPr>
          <p:cNvPr id="2" name="Content Placeholder 1"/>
          <p:cNvSpPr>
            <a:spLocks noGrp="1"/>
          </p:cNvSpPr>
          <p:nvPr>
            <p:ph idx="1"/>
          </p:nvPr>
        </p:nvSpPr>
        <p:spPr>
          <a:xfrm>
            <a:off x="1071995" y="1360871"/>
            <a:ext cx="7481455" cy="1191829"/>
          </a:xfrm>
        </p:spPr>
        <p:txBody>
          <a:bodyPr/>
          <a:lstStyle/>
          <a:p>
            <a:pPr marL="0" indent="0">
              <a:buNone/>
            </a:pPr>
            <a:r>
              <a:rPr lang="en-US" altLang="en-US" sz="2400" b="1" dirty="0"/>
              <a:t>When the </a:t>
            </a:r>
            <a:r>
              <a:rPr lang="en-US" altLang="en-US" sz="2400" b="1" i="0" dirty="0">
                <a:solidFill>
                  <a:srgbClr val="3366FF"/>
                </a:solidFill>
              </a:rPr>
              <a:t>pH </a:t>
            </a:r>
            <a:r>
              <a:rPr lang="en-US" altLang="en-US" sz="2400" b="1" i="0" dirty="0">
                <a:solidFill>
                  <a:srgbClr val="3366FF"/>
                </a:solidFill>
                <a:sym typeface="Symbol" panose="05050102010706020507" pitchFamily="18" charset="2"/>
              </a:rPr>
              <a:t> </a:t>
            </a:r>
            <a:r>
              <a:rPr lang="en-US" altLang="en-US" sz="2400" b="1" i="0" dirty="0">
                <a:solidFill>
                  <a:srgbClr val="3366FF"/>
                </a:solidFill>
              </a:rPr>
              <a:t>isoelectric pH</a:t>
            </a:r>
            <a:r>
              <a:rPr lang="en-US" altLang="en-US" sz="2400" b="1" dirty="0"/>
              <a:t>, the carboxylate anion gains a proton, and the amino acid has a </a:t>
            </a:r>
            <a:r>
              <a:rPr lang="en-US" altLang="en-US" sz="2400" b="1" dirty="0">
                <a:solidFill>
                  <a:srgbClr val="3366FF"/>
                </a:solidFill>
              </a:rPr>
              <a:t>net positive charge</a:t>
            </a:r>
            <a:r>
              <a:rPr lang="en-US" altLang="en-US" sz="2400" b="1" dirty="0"/>
              <a:t>.</a:t>
            </a:r>
            <a:endParaRPr lang="en-IN" sz="2400" dirty="0"/>
          </a:p>
        </p:txBody>
      </p:sp>
      <p:pic>
        <p:nvPicPr>
          <p:cNvPr id="14341" name="Picture 1" descr="When strong acid is added to the zwitterionic form of alanine (form A), the carboxylate anion gains a proton and the amino acid has a net positive charge (form B)."/>
          <p:cNvPicPr>
            <a:picLocks noChangeAspect="1"/>
          </p:cNvPicPr>
          <p:nvPr/>
        </p:nvPicPr>
        <p:blipFill rotWithShape="1">
          <a:blip r:embed="rId3">
            <a:extLst>
              <a:ext uri="{28A0092B-C50C-407E-A947-70E740481C1C}">
                <a14:useLocalDpi xmlns:a14="http://schemas.microsoft.com/office/drawing/2010/main" val="0"/>
              </a:ext>
            </a:extLst>
          </a:blip>
          <a:srcRect r="11106"/>
          <a:stretch/>
        </p:blipFill>
        <p:spPr bwMode="auto">
          <a:xfrm>
            <a:off x="555625" y="2876550"/>
            <a:ext cx="7140575"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6">
            <a:extLst>
              <a:ext uri="{FF2B5EF4-FFF2-40B4-BE49-F238E27FC236}">
                <a16:creationId xmlns:a16="http://schemas.microsoft.com/office/drawing/2014/main" id="{53C1802A-7031-4FD0-9512-D11D05783B90}"/>
              </a:ext>
            </a:extLst>
          </p:cNvPr>
          <p:cNvSpPr>
            <a:spLocks noGrp="1"/>
          </p:cNvSpPr>
          <p:nvPr>
            <p:ph type="body" sz="quarter" idx="12"/>
          </p:nvPr>
        </p:nvSpPr>
        <p:spPr>
          <a:xfrm>
            <a:off x="7807071" y="3693795"/>
            <a:ext cx="908129" cy="304800"/>
          </a:xfrm>
        </p:spPr>
        <p:txBody>
          <a:bodyPr/>
          <a:lstStyle>
            <a:lvl1pPr marL="0" indent="0">
              <a:buNone/>
              <a:defRPr/>
            </a:lvl1pPr>
          </a:lstStyle>
          <a:p>
            <a:pPr lvl="0"/>
            <a:r>
              <a:rPr lang="en-IN" sz="1700" dirty="0"/>
              <a:t>pH </a:t>
            </a:r>
            <a:r>
              <a:rPr lang="en-IN" sz="1700" dirty="0">
                <a:sym typeface="Symbol" panose="05050102010706020507" pitchFamily="18" charset="2"/>
              </a:rPr>
              <a:t> </a:t>
            </a:r>
            <a:r>
              <a:rPr lang="en-IN" sz="1700" dirty="0"/>
              <a:t>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 y="207212"/>
            <a:ext cx="9052560" cy="858753"/>
          </a:xfrm>
        </p:spPr>
        <p:txBody>
          <a:bodyPr/>
          <a:lstStyle/>
          <a:p>
            <a:pPr eaLnBrk="1" hangingPunct="1"/>
            <a:r>
              <a:rPr lang="en-US" altLang="en-US" sz="3200" b="1" dirty="0"/>
              <a:t>21.3	Acid-Base Behavior of Amino Acids (3)</a:t>
            </a:r>
            <a:endParaRPr lang="en-US" altLang="en-US" dirty="0">
              <a:latin typeface="Calibri" pitchFamily="34" charset="0"/>
            </a:endParaRPr>
          </a:p>
        </p:txBody>
      </p:sp>
      <p:sp>
        <p:nvSpPr>
          <p:cNvPr id="2" name="Content Placeholder 1"/>
          <p:cNvSpPr>
            <a:spLocks noGrp="1"/>
          </p:cNvSpPr>
          <p:nvPr>
            <p:ph idx="1"/>
          </p:nvPr>
        </p:nvSpPr>
        <p:spPr>
          <a:xfrm>
            <a:off x="1069181" y="1370278"/>
            <a:ext cx="7467600" cy="1311012"/>
          </a:xfrm>
        </p:spPr>
        <p:txBody>
          <a:bodyPr/>
          <a:lstStyle/>
          <a:p>
            <a:pPr marL="0" indent="0">
              <a:buNone/>
            </a:pPr>
            <a:r>
              <a:rPr lang="en-US" altLang="en-US" sz="2400" b="1" dirty="0"/>
              <a:t>When the </a:t>
            </a:r>
            <a:r>
              <a:rPr lang="en-US" altLang="en-US" sz="2400" b="1" i="0" dirty="0">
                <a:solidFill>
                  <a:srgbClr val="D90000"/>
                </a:solidFill>
              </a:rPr>
              <a:t>pH </a:t>
            </a:r>
            <a:r>
              <a:rPr lang="en-US" altLang="en-US" sz="2400" b="1" i="0" dirty="0">
                <a:solidFill>
                  <a:srgbClr val="D90000"/>
                </a:solidFill>
                <a:sym typeface="Symbol" panose="05050102010706020507" pitchFamily="18" charset="2"/>
              </a:rPr>
              <a:t></a:t>
            </a:r>
            <a:r>
              <a:rPr lang="en-US" altLang="en-US" sz="2400" b="1" i="0" dirty="0">
                <a:solidFill>
                  <a:srgbClr val="D90000"/>
                </a:solidFill>
              </a:rPr>
              <a:t> isoelectric pH</a:t>
            </a:r>
            <a:r>
              <a:rPr lang="en-US" altLang="en-US" sz="2400" b="1" dirty="0"/>
              <a:t>, the ammonium cation loses a proton, and the amino acid has a </a:t>
            </a:r>
            <a:r>
              <a:rPr lang="en-US" altLang="en-US" sz="2400" b="1" dirty="0">
                <a:solidFill>
                  <a:srgbClr val="D90000"/>
                </a:solidFill>
              </a:rPr>
              <a:t>net negative charge</a:t>
            </a:r>
            <a:r>
              <a:rPr lang="en-US" altLang="en-US" sz="2400" b="1" dirty="0"/>
              <a:t>.</a:t>
            </a:r>
            <a:endParaRPr lang="en-IN" sz="2400" dirty="0"/>
          </a:p>
        </p:txBody>
      </p:sp>
      <p:pic>
        <p:nvPicPr>
          <p:cNvPr id="15365" name="Picture 1" descr="When strong base is added to the zwitterionic form of alanine (form A), the ammonium cation loses a proton and the amino acid has a net negative charge (form C)."/>
          <p:cNvPicPr>
            <a:picLocks noChangeAspect="1"/>
          </p:cNvPicPr>
          <p:nvPr/>
        </p:nvPicPr>
        <p:blipFill rotWithShape="1">
          <a:blip r:embed="rId3">
            <a:extLst>
              <a:ext uri="{28A0092B-C50C-407E-A947-70E740481C1C}">
                <a14:useLocalDpi xmlns:a14="http://schemas.microsoft.com/office/drawing/2010/main" val="0"/>
              </a:ext>
            </a:extLst>
          </a:blip>
          <a:srcRect r="9341"/>
          <a:stretch/>
        </p:blipFill>
        <p:spPr bwMode="auto">
          <a:xfrm>
            <a:off x="279400" y="2895600"/>
            <a:ext cx="778326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6">
            <a:extLst>
              <a:ext uri="{FF2B5EF4-FFF2-40B4-BE49-F238E27FC236}">
                <a16:creationId xmlns:a16="http://schemas.microsoft.com/office/drawing/2014/main" id="{93613097-155A-47BF-9E2D-E0C89BDCC0BB}"/>
              </a:ext>
            </a:extLst>
          </p:cNvPr>
          <p:cNvSpPr>
            <a:spLocks noGrp="1"/>
          </p:cNvSpPr>
          <p:nvPr>
            <p:ph type="body" sz="quarter" idx="12"/>
          </p:nvPr>
        </p:nvSpPr>
        <p:spPr>
          <a:xfrm>
            <a:off x="8062662" y="3651250"/>
            <a:ext cx="973637" cy="304800"/>
          </a:xfrm>
        </p:spPr>
        <p:txBody>
          <a:bodyPr/>
          <a:lstStyle>
            <a:lvl1pPr marL="0" indent="0">
              <a:buNone/>
              <a:defRPr/>
            </a:lvl1pPr>
          </a:lstStyle>
          <a:p>
            <a:pPr lvl="0"/>
            <a:r>
              <a:rPr lang="en-IN" sz="1500" dirty="0"/>
              <a:t>pH </a:t>
            </a:r>
            <a:r>
              <a:rPr lang="en-IN" sz="1500" dirty="0">
                <a:sym typeface="Symbol" panose="05050102010706020507" pitchFamily="18" charset="2"/>
              </a:rPr>
              <a:t></a:t>
            </a:r>
            <a:r>
              <a:rPr lang="en-IN" sz="1500" dirty="0"/>
              <a:t> 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371383"/>
            <a:ext cx="8229600" cy="533219"/>
          </a:xfrm>
        </p:spPr>
        <p:txBody>
          <a:bodyPr/>
          <a:lstStyle/>
          <a:p>
            <a:pPr eaLnBrk="1" hangingPunct="1"/>
            <a:r>
              <a:rPr lang="en-US" altLang="en-US" sz="3200" b="1" dirty="0"/>
              <a:t>21.4	Peptides (1)</a:t>
            </a:r>
            <a:endParaRPr lang="en-US" altLang="en-US" dirty="0">
              <a:latin typeface="Calibri" pitchFamily="34" charset="0"/>
            </a:endParaRPr>
          </a:p>
        </p:txBody>
      </p:sp>
      <p:sp>
        <p:nvSpPr>
          <p:cNvPr id="2" name="Content Placeholder 1"/>
          <p:cNvSpPr>
            <a:spLocks noGrp="1"/>
          </p:cNvSpPr>
          <p:nvPr>
            <p:ph idx="1"/>
          </p:nvPr>
        </p:nvSpPr>
        <p:spPr>
          <a:xfrm>
            <a:off x="1009964" y="1372179"/>
            <a:ext cx="7372035" cy="1832937"/>
          </a:xfrm>
        </p:spPr>
        <p:txBody>
          <a:bodyPr/>
          <a:lstStyle/>
          <a:p>
            <a:pPr marL="0" indent="0">
              <a:spcBef>
                <a:spcPts val="0"/>
              </a:spcBef>
              <a:spcAft>
                <a:spcPts val="2100"/>
              </a:spcAft>
              <a:buNone/>
            </a:pPr>
            <a:r>
              <a:rPr lang="en-US" altLang="en-US" sz="2400" b="1" dirty="0">
                <a:solidFill>
                  <a:srgbClr val="3366FF"/>
                </a:solidFill>
              </a:rPr>
              <a:t>Peptides</a:t>
            </a:r>
            <a:r>
              <a:rPr lang="en-US" altLang="en-US" sz="2400" b="1" dirty="0"/>
              <a:t> and </a:t>
            </a:r>
            <a:r>
              <a:rPr lang="en-US" altLang="en-US" sz="2400" b="1" dirty="0">
                <a:solidFill>
                  <a:srgbClr val="3366FF"/>
                </a:solidFill>
              </a:rPr>
              <a:t>proteins</a:t>
            </a:r>
            <a:r>
              <a:rPr lang="en-US" altLang="en-US" sz="2400" b="1" dirty="0"/>
              <a:t> are formed when amino acids are joined together by </a:t>
            </a:r>
            <a:r>
              <a:rPr lang="en-US" altLang="en-US" sz="2400" b="1" dirty="0">
                <a:solidFill>
                  <a:srgbClr val="3366FF"/>
                </a:solidFill>
              </a:rPr>
              <a:t>amide</a:t>
            </a:r>
            <a:r>
              <a:rPr lang="en-US" altLang="en-US" sz="2400" b="1" dirty="0"/>
              <a:t> bonds.</a:t>
            </a:r>
          </a:p>
          <a:p>
            <a:pPr marL="0" indent="0">
              <a:spcBef>
                <a:spcPts val="0"/>
              </a:spcBef>
              <a:spcAft>
                <a:spcPts val="1500"/>
              </a:spcAft>
              <a:buNone/>
            </a:pPr>
            <a:r>
              <a:rPr lang="en-US" altLang="en-US" sz="2400" b="1" dirty="0"/>
              <a:t>A </a:t>
            </a:r>
            <a:r>
              <a:rPr lang="en-US" altLang="en-US" sz="2400" b="1" dirty="0">
                <a:solidFill>
                  <a:srgbClr val="3366FF"/>
                </a:solidFill>
              </a:rPr>
              <a:t>dipeptide</a:t>
            </a:r>
            <a:r>
              <a:rPr lang="en-US" altLang="en-US" sz="2400" b="1" dirty="0">
                <a:solidFill>
                  <a:srgbClr val="3344FF"/>
                </a:solidFill>
              </a:rPr>
              <a:t> </a:t>
            </a:r>
            <a:r>
              <a:rPr lang="en-US" altLang="en-US" sz="2400" b="1" dirty="0"/>
              <a:t>has </a:t>
            </a:r>
            <a:r>
              <a:rPr lang="en-US" altLang="en-US" sz="2400" b="1" dirty="0">
                <a:solidFill>
                  <a:srgbClr val="3366FF"/>
                </a:solidFill>
              </a:rPr>
              <a:t>two amino acids </a:t>
            </a:r>
            <a:r>
              <a:rPr lang="en-US" altLang="en-US" sz="2400" b="1" dirty="0"/>
              <a:t>joined together by one amide bond.</a:t>
            </a:r>
            <a:endParaRPr lang="en-IN" sz="2400" dirty="0"/>
          </a:p>
        </p:txBody>
      </p:sp>
      <p:pic>
        <p:nvPicPr>
          <p:cNvPr id="16391" name="Picture 9" descr="To form a dipeptide, the NH3+ group of one amino acid forms an amide bond with the car- boxylate (COO−) of another amino acid, and the elements of H2O are remov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505200"/>
            <a:ext cx="3144838"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2"/>
          </p:nvPr>
        </p:nvSpPr>
        <p:spPr>
          <a:xfrm>
            <a:off x="991090" y="5562600"/>
            <a:ext cx="6533660" cy="457200"/>
          </a:xfrm>
        </p:spPr>
        <p:txBody>
          <a:bodyPr/>
          <a:lstStyle/>
          <a:p>
            <a:r>
              <a:rPr lang="en-US" altLang="en-US" sz="2400" b="1" dirty="0"/>
              <a:t>The amide bond is called a </a:t>
            </a:r>
            <a:r>
              <a:rPr lang="en-US" altLang="en-US" sz="2400" b="1" dirty="0">
                <a:solidFill>
                  <a:srgbClr val="3366FF"/>
                </a:solidFill>
              </a:rPr>
              <a:t>peptide bond</a:t>
            </a:r>
            <a:r>
              <a:rPr lang="en-US" altLang="en-US" sz="2400" b="1" dirty="0"/>
              <a:t>.</a:t>
            </a:r>
            <a:endParaRPr lang="en-IN" sz="24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291256"/>
            <a:ext cx="8229600" cy="709714"/>
          </a:xfrm>
        </p:spPr>
        <p:txBody>
          <a:bodyPr/>
          <a:lstStyle/>
          <a:p>
            <a:pPr eaLnBrk="1" hangingPunct="1"/>
            <a:r>
              <a:rPr lang="en-US" altLang="en-US" sz="3200" b="1" dirty="0"/>
              <a:t>21.4	Peptides (2)</a:t>
            </a:r>
            <a:endParaRPr lang="en-US" altLang="en-US" dirty="0">
              <a:latin typeface="Calibri" pitchFamily="34" charset="0"/>
            </a:endParaRPr>
          </a:p>
        </p:txBody>
      </p:sp>
      <p:sp>
        <p:nvSpPr>
          <p:cNvPr id="2" name="Content Placeholder 1"/>
          <p:cNvSpPr>
            <a:spLocks noGrp="1"/>
          </p:cNvSpPr>
          <p:nvPr>
            <p:ph idx="1"/>
          </p:nvPr>
        </p:nvSpPr>
        <p:spPr>
          <a:xfrm>
            <a:off x="983095" y="1370365"/>
            <a:ext cx="7481455" cy="814035"/>
          </a:xfrm>
        </p:spPr>
        <p:txBody>
          <a:bodyPr/>
          <a:lstStyle/>
          <a:p>
            <a:pPr marL="0" indent="0">
              <a:buNone/>
            </a:pPr>
            <a:r>
              <a:rPr lang="en-US" altLang="en-US" sz="2400" b="1" dirty="0"/>
              <a:t>A </a:t>
            </a:r>
            <a:r>
              <a:rPr lang="en-US" altLang="en-US" sz="2400" b="1" dirty="0" err="1">
                <a:solidFill>
                  <a:srgbClr val="3366FF"/>
                </a:solidFill>
              </a:rPr>
              <a:t>tripeptide</a:t>
            </a:r>
            <a:r>
              <a:rPr lang="en-US" altLang="en-US" sz="2400" b="1" dirty="0">
                <a:solidFill>
                  <a:srgbClr val="3366FF"/>
                </a:solidFill>
              </a:rPr>
              <a:t> </a:t>
            </a:r>
            <a:r>
              <a:rPr lang="en-US" altLang="en-US" sz="2400" b="1" dirty="0"/>
              <a:t>has </a:t>
            </a:r>
            <a:r>
              <a:rPr lang="en-US" altLang="en-US" sz="2400" b="1" dirty="0">
                <a:solidFill>
                  <a:srgbClr val="3366FF"/>
                </a:solidFill>
              </a:rPr>
              <a:t>three amino acids </a:t>
            </a:r>
            <a:r>
              <a:rPr lang="en-US" altLang="en-US" sz="2400" b="1" dirty="0"/>
              <a:t>joined together by one amide bond.</a:t>
            </a:r>
            <a:endParaRPr lang="en-IN" sz="2400" dirty="0"/>
          </a:p>
        </p:txBody>
      </p:sp>
      <p:pic>
        <p:nvPicPr>
          <p:cNvPr id="17414" name="Picture 8" descr="A tripeptide contains three amino acids linked together with amide bo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895600"/>
            <a:ext cx="4498975"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2"/>
          </p:nvPr>
        </p:nvSpPr>
        <p:spPr>
          <a:xfrm>
            <a:off x="990600" y="5333860"/>
            <a:ext cx="6533660" cy="890954"/>
          </a:xfrm>
        </p:spPr>
        <p:txBody>
          <a:bodyPr/>
          <a:lstStyle/>
          <a:p>
            <a:r>
              <a:rPr lang="en-US" altLang="en-US" sz="2400" b="1" dirty="0">
                <a:solidFill>
                  <a:srgbClr val="3366FF"/>
                </a:solidFill>
              </a:rPr>
              <a:t>Polypeptides</a:t>
            </a:r>
            <a:r>
              <a:rPr lang="en-US" altLang="en-US" sz="2400" b="1" dirty="0">
                <a:solidFill>
                  <a:srgbClr val="3344FF"/>
                </a:solidFill>
              </a:rPr>
              <a:t> </a:t>
            </a:r>
            <a:r>
              <a:rPr lang="en-US" altLang="en-US" sz="2400" b="1" dirty="0"/>
              <a:t>have many amino acids, while </a:t>
            </a:r>
            <a:r>
              <a:rPr lang="en-US" altLang="en-US" sz="2400" b="1" dirty="0">
                <a:solidFill>
                  <a:srgbClr val="3366FF"/>
                </a:solidFill>
              </a:rPr>
              <a:t>proteins</a:t>
            </a:r>
            <a:r>
              <a:rPr lang="en-US" altLang="en-US" sz="2400" b="1" dirty="0">
                <a:solidFill>
                  <a:srgbClr val="3344FF"/>
                </a:solidFill>
              </a:rPr>
              <a:t> </a:t>
            </a:r>
            <a:r>
              <a:rPr lang="en-US" altLang="en-US" sz="2400" b="1" dirty="0"/>
              <a:t>have more than 40 amino acids.</a:t>
            </a:r>
            <a:endParaRPr lang="en-IN" sz="2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354430"/>
            <a:ext cx="8229600" cy="586541"/>
          </a:xfrm>
        </p:spPr>
        <p:txBody>
          <a:bodyPr/>
          <a:lstStyle/>
          <a:p>
            <a:pPr eaLnBrk="1" hangingPunct="1"/>
            <a:r>
              <a:rPr lang="en-US" altLang="en-US" sz="3200" b="1" dirty="0"/>
              <a:t>21.4	Peptides (3)</a:t>
            </a:r>
            <a:endParaRPr lang="en-US" altLang="en-US" dirty="0">
              <a:latin typeface="Calibri" pitchFamily="34" charset="0"/>
            </a:endParaRPr>
          </a:p>
        </p:txBody>
      </p:sp>
      <p:sp>
        <p:nvSpPr>
          <p:cNvPr id="2" name="Content Placeholder 1"/>
          <p:cNvSpPr>
            <a:spLocks noGrp="1"/>
          </p:cNvSpPr>
          <p:nvPr>
            <p:ph idx="1"/>
          </p:nvPr>
        </p:nvSpPr>
        <p:spPr>
          <a:xfrm>
            <a:off x="749300" y="1371600"/>
            <a:ext cx="8229600" cy="555996"/>
          </a:xfrm>
        </p:spPr>
        <p:txBody>
          <a:bodyPr/>
          <a:lstStyle/>
          <a:p>
            <a:pPr marL="0" indent="0">
              <a:buNone/>
            </a:pPr>
            <a:r>
              <a:rPr lang="en-US" altLang="en-US" sz="2400" b="1" dirty="0"/>
              <a:t>The amino acids </a:t>
            </a:r>
            <a:r>
              <a:rPr lang="en-US" altLang="en-US" sz="2400" b="1" dirty="0" err="1">
                <a:solidFill>
                  <a:srgbClr val="3366FF"/>
                </a:solidFill>
              </a:rPr>
              <a:t>Ala</a:t>
            </a:r>
            <a:r>
              <a:rPr lang="en-US" altLang="en-US" sz="2400" b="1" dirty="0">
                <a:solidFill>
                  <a:srgbClr val="3366FF"/>
                </a:solidFill>
              </a:rPr>
              <a:t> </a:t>
            </a:r>
            <a:r>
              <a:rPr lang="en-US" altLang="en-US" sz="2400" b="1" dirty="0"/>
              <a:t>and </a:t>
            </a:r>
            <a:r>
              <a:rPr lang="en-US" altLang="en-US" sz="2400" b="1" dirty="0" err="1">
                <a:solidFill>
                  <a:srgbClr val="3366FF"/>
                </a:solidFill>
              </a:rPr>
              <a:t>Ser</a:t>
            </a:r>
            <a:r>
              <a:rPr lang="en-US" altLang="en-US" sz="2400" b="1" dirty="0">
                <a:solidFill>
                  <a:srgbClr val="3366FF"/>
                </a:solidFill>
              </a:rPr>
              <a:t> </a:t>
            </a:r>
            <a:r>
              <a:rPr lang="en-US" altLang="en-US" sz="2400" b="1" dirty="0"/>
              <a:t>can combine in this way:</a:t>
            </a:r>
            <a:endParaRPr lang="en-IN" sz="2400" dirty="0"/>
          </a:p>
        </p:txBody>
      </p:sp>
      <p:pic>
        <p:nvPicPr>
          <p:cNvPr id="25" name="Picture 24" descr="This figure illustrates how to draw the structure of the dipeptide Ala–Ser. Alanine is placed on the left side and serine is placed on the right side. The COO− group of alanine combines with the NH3+ group of serine to form the amide bo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662" y="2076450"/>
            <a:ext cx="7351776" cy="455980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356347"/>
            <a:ext cx="8229600" cy="586541"/>
          </a:xfrm>
        </p:spPr>
        <p:txBody>
          <a:bodyPr/>
          <a:lstStyle/>
          <a:p>
            <a:pPr eaLnBrk="1" hangingPunct="1"/>
            <a:r>
              <a:rPr lang="en-US" altLang="en-US" sz="3200" b="1" dirty="0"/>
              <a:t>21.4	Peptides (4)</a:t>
            </a:r>
            <a:endParaRPr lang="en-US" altLang="en-US" dirty="0">
              <a:latin typeface="Calibri" pitchFamily="34" charset="0"/>
            </a:endParaRPr>
          </a:p>
        </p:txBody>
      </p:sp>
      <p:sp>
        <p:nvSpPr>
          <p:cNvPr id="2" name="Content Placeholder 1"/>
          <p:cNvSpPr>
            <a:spLocks noGrp="1"/>
          </p:cNvSpPr>
          <p:nvPr>
            <p:ph idx="1"/>
          </p:nvPr>
        </p:nvSpPr>
        <p:spPr>
          <a:xfrm>
            <a:off x="666750" y="1371600"/>
            <a:ext cx="8229600" cy="459501"/>
          </a:xfrm>
        </p:spPr>
        <p:txBody>
          <a:bodyPr/>
          <a:lstStyle/>
          <a:p>
            <a:pPr marL="0" indent="0">
              <a:buNone/>
            </a:pPr>
            <a:r>
              <a:rPr lang="en-US" altLang="en-US" sz="2400" b="1" dirty="0"/>
              <a:t>Or, the two can combine with </a:t>
            </a:r>
            <a:r>
              <a:rPr lang="en-US" altLang="en-US" sz="2400" b="1" dirty="0" err="1">
                <a:solidFill>
                  <a:srgbClr val="3366FF"/>
                </a:solidFill>
              </a:rPr>
              <a:t>Ser</a:t>
            </a:r>
            <a:r>
              <a:rPr lang="en-US" altLang="en-US" sz="2400" b="1" dirty="0">
                <a:solidFill>
                  <a:srgbClr val="3366FF"/>
                </a:solidFill>
              </a:rPr>
              <a:t> </a:t>
            </a:r>
            <a:r>
              <a:rPr lang="en-US" altLang="en-US" sz="2400" b="1" dirty="0"/>
              <a:t>first and </a:t>
            </a:r>
            <a:r>
              <a:rPr lang="en-US" altLang="en-US" sz="2400" b="1" dirty="0" err="1">
                <a:solidFill>
                  <a:srgbClr val="3366FF"/>
                </a:solidFill>
              </a:rPr>
              <a:t>Ala</a:t>
            </a:r>
            <a:r>
              <a:rPr lang="en-US" altLang="en-US" sz="2400" b="1" dirty="0">
                <a:solidFill>
                  <a:srgbClr val="3366FF"/>
                </a:solidFill>
              </a:rPr>
              <a:t> </a:t>
            </a:r>
            <a:r>
              <a:rPr lang="en-US" altLang="en-US" sz="2400" b="1" dirty="0"/>
              <a:t>second:</a:t>
            </a:r>
            <a:endParaRPr lang="en-IN" sz="2400" dirty="0"/>
          </a:p>
        </p:txBody>
      </p:sp>
      <p:pic>
        <p:nvPicPr>
          <p:cNvPr id="19461" name="Picture 8" descr="This figure illustrates how to draw the structure of the dipeptide Ser–Al. Serine is placed on the left side and alanine is placed on the right side. The COO− group of serine combines with the NH3+ group of alanine to form the amide bo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66913"/>
            <a:ext cx="7559675"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325584"/>
            <a:ext cx="8229600" cy="645195"/>
          </a:xfrm>
        </p:spPr>
        <p:txBody>
          <a:bodyPr/>
          <a:lstStyle/>
          <a:p>
            <a:pPr eaLnBrk="1" hangingPunct="1"/>
            <a:r>
              <a:rPr lang="en-US" altLang="en-US" sz="3200" b="1" dirty="0"/>
              <a:t>21.4	Peptides (5)</a:t>
            </a:r>
            <a:endParaRPr lang="en-US" altLang="en-US" dirty="0">
              <a:latin typeface="Calibri" pitchFamily="34" charset="0"/>
            </a:endParaRPr>
          </a:p>
        </p:txBody>
      </p:sp>
      <p:sp>
        <p:nvSpPr>
          <p:cNvPr id="2" name="Content Placeholder 1"/>
          <p:cNvSpPr>
            <a:spLocks noGrp="1"/>
          </p:cNvSpPr>
          <p:nvPr>
            <p:ph idx="1"/>
          </p:nvPr>
        </p:nvSpPr>
        <p:spPr>
          <a:xfrm>
            <a:off x="1060955" y="1219200"/>
            <a:ext cx="4289610" cy="46166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indent="0" defTabSz="457200" eaLnBrk="1" hangingPunct="1">
              <a:spcBef>
                <a:spcPct val="0"/>
              </a:spcBef>
              <a:spcAft>
                <a:spcPts val="2600"/>
              </a:spcAft>
              <a:buNone/>
            </a:pPr>
            <a:r>
              <a:rPr lang="en-US" altLang="en-US" sz="2400" b="1" dirty="0"/>
              <a:t>The amino acid with the </a:t>
            </a:r>
            <a:r>
              <a:rPr lang="en-US" altLang="en-US" sz="2400" b="1" dirty="0">
                <a:solidFill>
                  <a:srgbClr val="3366FF"/>
                </a:solidFill>
              </a:rPr>
              <a:t>free </a:t>
            </a:r>
            <a:endParaRPr lang="en-IN" sz="2400" b="1" kern="1200" dirty="0">
              <a:latin typeface="Arial" charset="0"/>
              <a:cs typeface="+mn-cs"/>
            </a:endParaRPr>
          </a:p>
        </p:txBody>
      </p:sp>
      <p:graphicFrame>
        <p:nvGraphicFramePr>
          <p:cNvPr id="20481" name="Object 20">
            <a:extLst>
              <a:ext uri="{FF2B5EF4-FFF2-40B4-BE49-F238E27FC236}">
                <a16:creationId xmlns:a16="http://schemas.microsoft.com/office/drawing/2014/main" id="{54600C96-FA44-4EEE-9378-615FD5575E36}"/>
              </a:ext>
            </a:extLst>
          </p:cNvPr>
          <p:cNvGraphicFramePr>
            <a:graphicFrameLocks noChangeAspect="1"/>
          </p:cNvGraphicFramePr>
          <p:nvPr>
            <p:extLst>
              <p:ext uri="{D42A27DB-BD31-4B8C-83A1-F6EECF244321}">
                <p14:modId xmlns:p14="http://schemas.microsoft.com/office/powerpoint/2010/main" val="1499267455"/>
              </p:ext>
            </p:extLst>
          </p:nvPr>
        </p:nvGraphicFramePr>
        <p:xfrm>
          <a:off x="5337312" y="1245704"/>
          <a:ext cx="812800" cy="419100"/>
        </p:xfrm>
        <a:graphic>
          <a:graphicData uri="http://schemas.openxmlformats.org/presentationml/2006/ole">
            <mc:AlternateContent xmlns:mc="http://schemas.openxmlformats.org/markup-compatibility/2006">
              <mc:Choice xmlns:v="urn:schemas-microsoft-com:vml" Requires="v">
                <p:oleObj spid="_x0000_s3452" name="Equation" r:id="rId4" imgW="812520" imgH="419040" progId="Equation.DSMT4">
                  <p:embed/>
                </p:oleObj>
              </mc:Choice>
              <mc:Fallback>
                <p:oleObj name="Equation" r:id="rId4" imgW="812520" imgH="419040" progId="Equation.DSMT4">
                  <p:embed/>
                  <p:pic>
                    <p:nvPicPr>
                      <p:cNvPr id="0" name=""/>
                      <p:cNvPicPr/>
                      <p:nvPr/>
                    </p:nvPicPr>
                    <p:blipFill>
                      <a:blip r:embed="rId5"/>
                      <a:stretch>
                        <a:fillRect/>
                      </a:stretch>
                    </p:blipFill>
                    <p:spPr>
                      <a:xfrm>
                        <a:off x="5337312" y="1245704"/>
                        <a:ext cx="812800" cy="419100"/>
                      </a:xfrm>
                      <a:prstGeom prst="rect">
                        <a:avLst/>
                      </a:prstGeom>
                    </p:spPr>
                  </p:pic>
                </p:oleObj>
              </mc:Fallback>
            </mc:AlternateContent>
          </a:graphicData>
        </a:graphic>
      </p:graphicFrame>
      <p:sp>
        <p:nvSpPr>
          <p:cNvPr id="5" name="Content Placeholder 55">
            <a:extLst>
              <a:ext uri="{FF2B5EF4-FFF2-40B4-BE49-F238E27FC236}">
                <a16:creationId xmlns:a16="http://schemas.microsoft.com/office/drawing/2014/main" id="{09114A4D-6243-4897-9B52-D2AB7CE204E8}"/>
              </a:ext>
            </a:extLst>
          </p:cNvPr>
          <p:cNvSpPr>
            <a:spLocks noGrp="1"/>
          </p:cNvSpPr>
          <p:nvPr>
            <p:ph sz="quarter" idx="62"/>
          </p:nvPr>
        </p:nvSpPr>
        <p:spPr>
          <a:xfrm>
            <a:off x="6168106" y="1215886"/>
            <a:ext cx="1981200" cy="533400"/>
          </a:xfrm>
        </p:spPr>
        <p:txBody>
          <a:bodyPr/>
          <a:lstStyle/>
          <a:p>
            <a:pPr marL="0" lvl="0" indent="0">
              <a:buNone/>
            </a:pPr>
            <a:r>
              <a:rPr lang="en-US" altLang="en-US" sz="2400" b="1" dirty="0">
                <a:solidFill>
                  <a:prstClr val="black"/>
                </a:solidFill>
              </a:rPr>
              <a:t>group is the</a:t>
            </a:r>
            <a:endParaRPr lang="en-GB" dirty="0"/>
          </a:p>
        </p:txBody>
      </p:sp>
      <p:sp>
        <p:nvSpPr>
          <p:cNvPr id="6" name="Content Placeholder 59">
            <a:extLst>
              <a:ext uri="{FF2B5EF4-FFF2-40B4-BE49-F238E27FC236}">
                <a16:creationId xmlns:a16="http://schemas.microsoft.com/office/drawing/2014/main" id="{E60D1CFB-5C7A-4D7B-AF68-DD8346BB7945}"/>
              </a:ext>
            </a:extLst>
          </p:cNvPr>
          <p:cNvSpPr>
            <a:spLocks noGrp="1"/>
          </p:cNvSpPr>
          <p:nvPr>
            <p:ph sz="quarter" idx="63"/>
          </p:nvPr>
        </p:nvSpPr>
        <p:spPr>
          <a:xfrm>
            <a:off x="1052215" y="1579680"/>
            <a:ext cx="7407381" cy="437379"/>
          </a:xfrm>
        </p:spPr>
        <p:txBody>
          <a:bodyPr/>
          <a:lstStyle/>
          <a:p>
            <a:pPr marL="0" lvl="0" indent="0" defTabSz="457200" eaLnBrk="1" hangingPunct="1">
              <a:spcBef>
                <a:spcPct val="0"/>
              </a:spcBef>
              <a:spcAft>
                <a:spcPts val="2600"/>
              </a:spcAft>
              <a:buNone/>
            </a:pPr>
            <a:r>
              <a:rPr lang="en-US" altLang="en-US" sz="2400" b="1" dirty="0">
                <a:solidFill>
                  <a:srgbClr val="3366FF"/>
                </a:solidFill>
              </a:rPr>
              <a:t>N-terminal amino acid </a:t>
            </a:r>
            <a:r>
              <a:rPr lang="en-US" altLang="en-US" sz="2400" b="1" dirty="0">
                <a:solidFill>
                  <a:prstClr val="black"/>
                </a:solidFill>
              </a:rPr>
              <a:t>and is written on the </a:t>
            </a:r>
            <a:r>
              <a:rPr lang="en-US" altLang="en-US" sz="2400" b="1" dirty="0">
                <a:solidFill>
                  <a:srgbClr val="3366FF"/>
                </a:solidFill>
              </a:rPr>
              <a:t>left</a:t>
            </a:r>
            <a:r>
              <a:rPr lang="en-US" altLang="en-US" sz="2400" b="1" dirty="0">
                <a:solidFill>
                  <a:prstClr val="black"/>
                </a:solidFill>
              </a:rPr>
              <a:t>.</a:t>
            </a:r>
          </a:p>
        </p:txBody>
      </p:sp>
      <p:sp>
        <p:nvSpPr>
          <p:cNvPr id="4" name="Text Placeholder 3">
            <a:extLst>
              <a:ext uri="{FF2B5EF4-FFF2-40B4-BE49-F238E27FC236}">
                <a16:creationId xmlns:a16="http://schemas.microsoft.com/office/drawing/2014/main" id="{33C41C55-2AC5-4F3E-BEBE-46C28557F37C}"/>
              </a:ext>
            </a:extLst>
          </p:cNvPr>
          <p:cNvSpPr>
            <a:spLocks noGrp="1"/>
          </p:cNvSpPr>
          <p:nvPr>
            <p:ph type="body" sz="quarter" idx="56"/>
          </p:nvPr>
        </p:nvSpPr>
        <p:spPr>
          <a:xfrm>
            <a:off x="1060954" y="2291984"/>
            <a:ext cx="4760292" cy="419100"/>
          </a:xfrm>
        </p:spPr>
        <p:txBody>
          <a:bodyPr/>
          <a:lstStyle/>
          <a:p>
            <a:pPr marL="0" indent="0">
              <a:buNone/>
            </a:pPr>
            <a:r>
              <a:rPr lang="en-US" altLang="en-US" sz="2400" b="1" dirty="0">
                <a:solidFill>
                  <a:prstClr val="black"/>
                </a:solidFill>
              </a:rPr>
              <a:t>The amino acid with the </a:t>
            </a:r>
            <a:r>
              <a:rPr lang="en-US" altLang="en-US" sz="2400" b="1" dirty="0">
                <a:solidFill>
                  <a:srgbClr val="3366FF"/>
                </a:solidFill>
              </a:rPr>
              <a:t>free </a:t>
            </a:r>
            <a:endParaRPr lang="en-GB" dirty="0"/>
          </a:p>
        </p:txBody>
      </p:sp>
      <p:graphicFrame>
        <p:nvGraphicFramePr>
          <p:cNvPr id="20483" name="Object 2">
            <a:extLst>
              <a:ext uri="{FF2B5EF4-FFF2-40B4-BE49-F238E27FC236}">
                <a16:creationId xmlns:a16="http://schemas.microsoft.com/office/drawing/2014/main" id="{4E3B6871-545D-4EDE-A5F9-AB2B2A42AF7E}"/>
              </a:ext>
            </a:extLst>
          </p:cNvPr>
          <p:cNvGraphicFramePr>
            <a:graphicFrameLocks noChangeAspect="1"/>
          </p:cNvGraphicFramePr>
          <p:nvPr>
            <p:extLst>
              <p:ext uri="{D42A27DB-BD31-4B8C-83A1-F6EECF244321}">
                <p14:modId xmlns:p14="http://schemas.microsoft.com/office/powerpoint/2010/main" val="2593944669"/>
              </p:ext>
            </p:extLst>
          </p:nvPr>
        </p:nvGraphicFramePr>
        <p:xfrm>
          <a:off x="5350564" y="2326447"/>
          <a:ext cx="1028700" cy="342900"/>
        </p:xfrm>
        <a:graphic>
          <a:graphicData uri="http://schemas.openxmlformats.org/presentationml/2006/ole">
            <mc:AlternateContent xmlns:mc="http://schemas.openxmlformats.org/markup-compatibility/2006">
              <mc:Choice xmlns:v="urn:schemas-microsoft-com:vml" Requires="v">
                <p:oleObj spid="_x0000_s3453" name="Equation" r:id="rId6" imgW="1028520" imgH="342720" progId="Equation.DSMT4">
                  <p:embed/>
                </p:oleObj>
              </mc:Choice>
              <mc:Fallback>
                <p:oleObj name="Equation" r:id="rId6" imgW="1028520" imgH="342720" progId="Equation.DSMT4">
                  <p:embed/>
                  <p:pic>
                    <p:nvPicPr>
                      <p:cNvPr id="0" name=""/>
                      <p:cNvPicPr/>
                      <p:nvPr/>
                    </p:nvPicPr>
                    <p:blipFill>
                      <a:blip r:embed="rId7"/>
                      <a:stretch>
                        <a:fillRect/>
                      </a:stretch>
                    </p:blipFill>
                    <p:spPr>
                      <a:xfrm>
                        <a:off x="5350564" y="2326447"/>
                        <a:ext cx="1028700" cy="342900"/>
                      </a:xfrm>
                      <a:prstGeom prst="rect">
                        <a:avLst/>
                      </a:prstGeom>
                    </p:spPr>
                  </p:pic>
                </p:oleObj>
              </mc:Fallback>
            </mc:AlternateContent>
          </a:graphicData>
        </a:graphic>
      </p:graphicFrame>
      <p:sp>
        <p:nvSpPr>
          <p:cNvPr id="20480" name="Text Placeholder 20">
            <a:extLst>
              <a:ext uri="{FF2B5EF4-FFF2-40B4-BE49-F238E27FC236}">
                <a16:creationId xmlns:a16="http://schemas.microsoft.com/office/drawing/2014/main" id="{FB80BBAF-14AA-4979-A326-DDCE12F60354}"/>
              </a:ext>
            </a:extLst>
          </p:cNvPr>
          <p:cNvSpPr>
            <a:spLocks noGrp="1"/>
          </p:cNvSpPr>
          <p:nvPr>
            <p:ph type="body" sz="quarter" idx="57"/>
          </p:nvPr>
        </p:nvSpPr>
        <p:spPr>
          <a:xfrm>
            <a:off x="6366819" y="2290165"/>
            <a:ext cx="2133600" cy="441967"/>
          </a:xfrm>
        </p:spPr>
        <p:txBody>
          <a:bodyPr/>
          <a:lstStyle/>
          <a:p>
            <a:pPr marL="0" indent="0">
              <a:buNone/>
            </a:pPr>
            <a:r>
              <a:rPr lang="en-US" altLang="en-US" sz="2400" b="1" dirty="0">
                <a:solidFill>
                  <a:prstClr val="black"/>
                </a:solidFill>
              </a:rPr>
              <a:t>group is the</a:t>
            </a:r>
            <a:endParaRPr lang="en-GB" dirty="0"/>
          </a:p>
        </p:txBody>
      </p:sp>
      <p:sp>
        <p:nvSpPr>
          <p:cNvPr id="123" name="Content Placeholder 63">
            <a:extLst>
              <a:ext uri="{FF2B5EF4-FFF2-40B4-BE49-F238E27FC236}">
                <a16:creationId xmlns:a16="http://schemas.microsoft.com/office/drawing/2014/main" id="{5307059E-0642-499C-A041-23DB1017F771}"/>
              </a:ext>
            </a:extLst>
          </p:cNvPr>
          <p:cNvSpPr>
            <a:spLocks noGrp="1"/>
          </p:cNvSpPr>
          <p:nvPr>
            <p:ph sz="quarter" idx="64"/>
          </p:nvPr>
        </p:nvSpPr>
        <p:spPr>
          <a:xfrm>
            <a:off x="1060954" y="2660773"/>
            <a:ext cx="7696200" cy="418445"/>
          </a:xfrm>
        </p:spPr>
        <p:txBody>
          <a:bodyPr/>
          <a:lstStyle/>
          <a:p>
            <a:pPr marL="0" lvl="0" indent="0">
              <a:buNone/>
            </a:pPr>
            <a:r>
              <a:rPr lang="en-US" altLang="en-US" sz="2400" b="1" dirty="0">
                <a:solidFill>
                  <a:srgbClr val="3366FF"/>
                </a:solidFill>
              </a:rPr>
              <a:t>C-terminal amino acid </a:t>
            </a:r>
            <a:r>
              <a:rPr lang="en-US" altLang="en-US" sz="2400" b="1" dirty="0">
                <a:solidFill>
                  <a:prstClr val="black"/>
                </a:solidFill>
              </a:rPr>
              <a:t>and is written on the </a:t>
            </a:r>
            <a:r>
              <a:rPr lang="en-US" altLang="en-US" sz="2400" b="1" dirty="0">
                <a:solidFill>
                  <a:srgbClr val="3366FF"/>
                </a:solidFill>
              </a:rPr>
              <a:t>right</a:t>
            </a:r>
            <a:r>
              <a:rPr lang="en-US" altLang="en-US" sz="2400" b="1" dirty="0">
                <a:solidFill>
                  <a:prstClr val="black"/>
                </a:solidFill>
              </a:rPr>
              <a:t>.</a:t>
            </a:r>
            <a:endParaRPr lang="en-GB" dirty="0"/>
          </a:p>
        </p:txBody>
      </p:sp>
      <p:pic>
        <p:nvPicPr>
          <p:cNvPr id="20486" name="Picture 9" descr="The peptide on the left side with serine as its C-terminal amino acid, is named as alanylserine or Ala-Ser. The peptide on the right side with alanine as its C-terminal amino acid, is named as serylalanine or Ser-Ala. Thus, Ala–Ser has alanine at the N-terminal end and serine at the C-terminal end, whereas Ser–Ala has serine at the N-terminal end and alanine at the C-terminal e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9500" y="3276600"/>
            <a:ext cx="7302500" cy="271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318511"/>
            <a:ext cx="8229600" cy="645195"/>
          </a:xfrm>
        </p:spPr>
        <p:txBody>
          <a:bodyPr/>
          <a:lstStyle/>
          <a:p>
            <a:pPr eaLnBrk="1" hangingPunct="1"/>
            <a:r>
              <a:rPr lang="en-US" altLang="en-US" sz="3200" b="1" dirty="0"/>
              <a:t>21.4	Peptides (6)</a:t>
            </a:r>
            <a:endParaRPr lang="en-US" altLang="en-US" dirty="0">
              <a:latin typeface="Calibri" pitchFamily="34" charset="0"/>
            </a:endParaRPr>
          </a:p>
        </p:txBody>
      </p:sp>
      <p:sp>
        <p:nvSpPr>
          <p:cNvPr id="2" name="Content Placeholder 1"/>
          <p:cNvSpPr>
            <a:spLocks noGrp="1"/>
          </p:cNvSpPr>
          <p:nvPr>
            <p:ph idx="1"/>
          </p:nvPr>
        </p:nvSpPr>
        <p:spPr>
          <a:xfrm>
            <a:off x="972456" y="1248228"/>
            <a:ext cx="7411067" cy="461665"/>
          </a:xfrm>
          <a:noFill/>
          <a:ln>
            <a:noFill/>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spAutoFit/>
          </a:bodyPr>
          <a:lstStyle/>
          <a:p>
            <a:pPr marL="0" indent="0" algn="ctr" defTabSz="457200" eaLnBrk="1" hangingPunct="1">
              <a:spcBef>
                <a:spcPct val="0"/>
              </a:spcBef>
              <a:buNone/>
            </a:pPr>
            <a:r>
              <a:rPr lang="en-US" sz="2400" b="1" kern="1200" dirty="0">
                <a:solidFill>
                  <a:schemeClr val="bg1"/>
                </a:solidFill>
              </a:rPr>
              <a:t>HOW TO Draw a Dipeptide from Two Amino Acids</a:t>
            </a:r>
            <a:endParaRPr lang="en-IN" sz="2400" b="1" kern="1200" dirty="0">
              <a:solidFill>
                <a:schemeClr val="bg1"/>
              </a:solidFill>
            </a:endParaRPr>
          </a:p>
        </p:txBody>
      </p:sp>
      <p:sp>
        <p:nvSpPr>
          <p:cNvPr id="3" name="Text Placeholder 2"/>
          <p:cNvSpPr>
            <a:spLocks noGrp="1"/>
          </p:cNvSpPr>
          <p:nvPr>
            <p:ph type="body" sz="quarter" idx="12"/>
          </p:nvPr>
        </p:nvSpPr>
        <p:spPr>
          <a:xfrm>
            <a:off x="1005338" y="2147880"/>
            <a:ext cx="1450494" cy="457200"/>
          </a:xfrm>
        </p:spPr>
        <p:txBody>
          <a:bodyPr/>
          <a:lstStyle/>
          <a:p>
            <a:r>
              <a:rPr lang="en-US" sz="2400" b="1" dirty="0">
                <a:solidFill>
                  <a:schemeClr val="bg1"/>
                </a:solidFill>
              </a:rPr>
              <a:t>Example</a:t>
            </a:r>
            <a:endParaRPr lang="en-IN" sz="2400" dirty="0"/>
          </a:p>
        </p:txBody>
      </p:sp>
      <p:sp>
        <p:nvSpPr>
          <p:cNvPr id="4" name="Text Placeholder 3"/>
          <p:cNvSpPr>
            <a:spLocks noGrp="1"/>
          </p:cNvSpPr>
          <p:nvPr>
            <p:ph type="body" sz="quarter" idx="13"/>
          </p:nvPr>
        </p:nvSpPr>
        <p:spPr>
          <a:xfrm>
            <a:off x="2510770" y="1981200"/>
            <a:ext cx="5686172" cy="120032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eaLnBrk="1" hangingPunct="1">
              <a:spcBef>
                <a:spcPct val="0"/>
              </a:spcBef>
            </a:pPr>
            <a:r>
              <a:rPr lang="en-US" altLang="en-US" sz="2400" b="1" dirty="0"/>
              <a:t>Draw the structure of the dipeptide Val–</a:t>
            </a:r>
            <a:r>
              <a:rPr lang="en-US" altLang="en-US" sz="2400" b="1" dirty="0" err="1"/>
              <a:t>Gly</a:t>
            </a:r>
            <a:r>
              <a:rPr lang="en-US" altLang="en-US" sz="2400" b="1" dirty="0"/>
              <a:t>, and label the N-terminal and C-terminal amino acids.</a:t>
            </a:r>
            <a:endParaRPr lang="en-IN" sz="2400" b="1" kern="1200" dirty="0">
              <a:latin typeface="Arial" charset="0"/>
              <a:cs typeface="+mn-cs"/>
            </a:endParaRPr>
          </a:p>
        </p:txBody>
      </p:sp>
      <p:sp>
        <p:nvSpPr>
          <p:cNvPr id="5" name="Text Placeholder 4"/>
          <p:cNvSpPr>
            <a:spLocks noGrp="1"/>
          </p:cNvSpPr>
          <p:nvPr>
            <p:ph type="body" sz="quarter" idx="14"/>
          </p:nvPr>
        </p:nvSpPr>
        <p:spPr>
          <a:xfrm>
            <a:off x="976085" y="3534228"/>
            <a:ext cx="1421914" cy="484909"/>
          </a:xfrm>
        </p:spPr>
        <p:txBody>
          <a:bodyPr/>
          <a:lstStyle/>
          <a:p>
            <a:r>
              <a:rPr lang="en-US" sz="2400" b="1">
                <a:solidFill>
                  <a:schemeClr val="bg1"/>
                </a:solidFill>
              </a:rPr>
              <a:t>Step [1]</a:t>
            </a:r>
            <a:endParaRPr lang="en-IN" sz="2400"/>
          </a:p>
        </p:txBody>
      </p:sp>
      <p:sp>
        <p:nvSpPr>
          <p:cNvPr id="6" name="Text Placeholder 5"/>
          <p:cNvSpPr>
            <a:spLocks noGrp="1"/>
          </p:cNvSpPr>
          <p:nvPr>
            <p:ph type="body" sz="quarter" idx="15"/>
          </p:nvPr>
        </p:nvSpPr>
        <p:spPr>
          <a:xfrm>
            <a:off x="2405037" y="3429000"/>
            <a:ext cx="6510364" cy="780951"/>
          </a:xfrm>
        </p:spPr>
        <p:txBody>
          <a:bodyPr/>
          <a:lstStyle/>
          <a:p>
            <a:pPr eaLnBrk="1" hangingPunct="1">
              <a:spcBef>
                <a:spcPct val="0"/>
              </a:spcBef>
            </a:pPr>
            <a:r>
              <a:rPr lang="en-US" altLang="en-US" sz="2400" b="1" dirty="0"/>
              <a:t>Draw the structures of the individual amino acids from left to right.</a:t>
            </a:r>
            <a:endParaRPr lang="en-IN" sz="2400" dirty="0"/>
          </a:p>
        </p:txBody>
      </p:sp>
      <p:sp>
        <p:nvSpPr>
          <p:cNvPr id="7" name="Text Placeholder 6"/>
          <p:cNvSpPr>
            <a:spLocks noGrp="1"/>
          </p:cNvSpPr>
          <p:nvPr>
            <p:ph type="body" sz="quarter" idx="16"/>
          </p:nvPr>
        </p:nvSpPr>
        <p:spPr>
          <a:xfrm>
            <a:off x="1172028" y="4771572"/>
            <a:ext cx="4462577" cy="400751"/>
          </a:xfrm>
        </p:spPr>
        <p:txBody>
          <a:bodyPr/>
          <a:lstStyle/>
          <a:p>
            <a:pPr marL="176213" indent="-176213">
              <a:buFont typeface="Arial" panose="020B0604020202020204" pitchFamily="34" charset="0"/>
              <a:buChar char="•"/>
            </a:pPr>
            <a:r>
              <a:rPr lang="en-US" altLang="en-US" sz="2400" b="1" dirty="0"/>
              <a:t>Draw valine (Val) on the left.</a:t>
            </a:r>
            <a:endParaRPr lang="en-IN" sz="2400" dirty="0"/>
          </a:p>
        </p:txBody>
      </p:sp>
      <p:sp>
        <p:nvSpPr>
          <p:cNvPr id="8" name="Text Placeholder 7"/>
          <p:cNvSpPr>
            <a:spLocks noGrp="1"/>
          </p:cNvSpPr>
          <p:nvPr>
            <p:ph type="body" sz="quarter" idx="17"/>
          </p:nvPr>
        </p:nvSpPr>
        <p:spPr>
          <a:xfrm>
            <a:off x="1174456" y="5470116"/>
            <a:ext cx="5073943" cy="440826"/>
          </a:xfrm>
        </p:spPr>
        <p:txBody>
          <a:bodyPr/>
          <a:lstStyle/>
          <a:p>
            <a:pPr marL="176213" indent="-176213">
              <a:buFont typeface="Arial" panose="020B0604020202020204" pitchFamily="34" charset="0"/>
              <a:buChar char="•"/>
            </a:pPr>
            <a:r>
              <a:rPr lang="en-US" altLang="en-US" sz="2400" b="1" dirty="0"/>
              <a:t>Draw glycine (</a:t>
            </a:r>
            <a:r>
              <a:rPr lang="en-US" altLang="en-US" sz="2400" b="1" dirty="0" err="1"/>
              <a:t>Gly</a:t>
            </a:r>
            <a:r>
              <a:rPr lang="en-US" altLang="en-US" sz="2400" b="1" dirty="0"/>
              <a:t>) on the right.</a:t>
            </a:r>
            <a:endParaRPr lang="en-IN"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491281"/>
            <a:ext cx="8229600" cy="709714"/>
          </a:xfrm>
        </p:spPr>
        <p:txBody>
          <a:bodyPr/>
          <a:lstStyle/>
          <a:p>
            <a:pPr eaLnBrk="1" hangingPunct="1"/>
            <a:r>
              <a:rPr lang="en-US" altLang="en-US" sz="3200" b="1" dirty="0"/>
              <a:t>21.1	Introduction (1)</a:t>
            </a:r>
            <a:endParaRPr lang="en-US" altLang="en-US" dirty="0">
              <a:latin typeface="Calibri" pitchFamily="34" charset="0"/>
            </a:endParaRPr>
          </a:p>
        </p:txBody>
      </p:sp>
      <p:sp>
        <p:nvSpPr>
          <p:cNvPr id="2" name="Content Placeholder 1"/>
          <p:cNvSpPr>
            <a:spLocks noGrp="1"/>
          </p:cNvSpPr>
          <p:nvPr>
            <p:ph idx="1"/>
          </p:nvPr>
        </p:nvSpPr>
        <p:spPr>
          <a:xfrm>
            <a:off x="1071995" y="1508354"/>
            <a:ext cx="7481455" cy="83099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indent="0" defTabSz="457200" eaLnBrk="1" hangingPunct="1">
              <a:spcBef>
                <a:spcPct val="0"/>
              </a:spcBef>
              <a:buClr>
                <a:schemeClr val="tx1"/>
              </a:buClr>
              <a:buNone/>
            </a:pPr>
            <a:r>
              <a:rPr lang="en-US" altLang="en-US" sz="2400" b="1" kern="1200" dirty="0">
                <a:solidFill>
                  <a:srgbClr val="3366FF"/>
                </a:solidFill>
                <a:latin typeface="Arial" charset="0"/>
                <a:cs typeface="+mn-cs"/>
              </a:rPr>
              <a:t>Proteins </a:t>
            </a:r>
            <a:r>
              <a:rPr lang="en-US" altLang="en-US" sz="2400" b="1" kern="1200" dirty="0">
                <a:latin typeface="Arial" charset="0"/>
                <a:cs typeface="+mn-cs"/>
              </a:rPr>
              <a:t>are biomolecules that contain many amide bonds, formed by</a:t>
            </a:r>
            <a:r>
              <a:rPr lang="en-US" altLang="en-US" sz="2400" b="1" kern="1200" dirty="0">
                <a:solidFill>
                  <a:srgbClr val="3366FF"/>
                </a:solidFill>
                <a:latin typeface="Arial" charset="0"/>
                <a:cs typeface="+mn-cs"/>
              </a:rPr>
              <a:t> joining amino acids</a:t>
            </a:r>
            <a:r>
              <a:rPr lang="en-US" altLang="en-US" sz="2400" b="1" kern="1200" dirty="0">
                <a:latin typeface="Arial" charset="0"/>
                <a:cs typeface="+mn-cs"/>
              </a:rPr>
              <a:t>.</a:t>
            </a:r>
            <a:endParaRPr lang="en-IN" sz="2400" b="1" kern="1200" dirty="0">
              <a:latin typeface="Arial" charset="0"/>
              <a:cs typeface="+mn-cs"/>
            </a:endParaRPr>
          </a:p>
        </p:txBody>
      </p:sp>
      <p:pic>
        <p:nvPicPr>
          <p:cNvPr id="3077" name="Picture 9" descr="Proteins are polymers made up amino acids. There is an amide bond between two amino acid molecules. A long chain of amino acids containing amide bonds make a protein molecu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200400"/>
            <a:ext cx="853440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171339" y="333828"/>
            <a:ext cx="6801323" cy="645195"/>
          </a:xfrm>
        </p:spPr>
        <p:txBody>
          <a:bodyPr/>
          <a:lstStyle/>
          <a:p>
            <a:pPr eaLnBrk="1" hangingPunct="1"/>
            <a:r>
              <a:rPr lang="en-US" altLang="en-US" sz="3200" b="1" dirty="0"/>
              <a:t>21.4	Peptides (7)</a:t>
            </a:r>
            <a:endParaRPr lang="en-US" altLang="en-US" dirty="0">
              <a:latin typeface="Calibri" pitchFamily="34" charset="0"/>
            </a:endParaRPr>
          </a:p>
        </p:txBody>
      </p:sp>
      <p:sp>
        <p:nvSpPr>
          <p:cNvPr id="2" name="Content Placeholder 1"/>
          <p:cNvSpPr>
            <a:spLocks noGrp="1"/>
          </p:cNvSpPr>
          <p:nvPr>
            <p:ph idx="1"/>
          </p:nvPr>
        </p:nvSpPr>
        <p:spPr>
          <a:xfrm>
            <a:off x="1005114" y="1248228"/>
            <a:ext cx="7481455" cy="417728"/>
          </a:xfrm>
        </p:spPr>
        <p:txBody>
          <a:bodyPr/>
          <a:lstStyle/>
          <a:p>
            <a:pPr marL="0" indent="0">
              <a:buNone/>
            </a:pPr>
            <a:r>
              <a:rPr lang="en-US" sz="2400" b="1" dirty="0">
                <a:solidFill>
                  <a:schemeClr val="bg1"/>
                </a:solidFill>
              </a:rPr>
              <a:t>HOW TO Draw a Dipeptide from Two Amino Acids</a:t>
            </a:r>
            <a:endParaRPr lang="en-IN" sz="2400" dirty="0"/>
          </a:p>
        </p:txBody>
      </p:sp>
      <p:sp>
        <p:nvSpPr>
          <p:cNvPr id="3" name="Text Placeholder 2"/>
          <p:cNvSpPr>
            <a:spLocks noGrp="1"/>
          </p:cNvSpPr>
          <p:nvPr>
            <p:ph type="body" sz="quarter" idx="12"/>
          </p:nvPr>
        </p:nvSpPr>
        <p:spPr>
          <a:xfrm>
            <a:off x="998342" y="2167092"/>
            <a:ext cx="1421914" cy="457200"/>
          </a:xfrm>
        </p:spPr>
        <p:txBody>
          <a:bodyPr/>
          <a:lstStyle/>
          <a:p>
            <a:r>
              <a:rPr lang="en-US" sz="2400" b="1">
                <a:solidFill>
                  <a:schemeClr val="bg1"/>
                </a:solidFill>
              </a:rPr>
              <a:t>Step [1]</a:t>
            </a:r>
            <a:endParaRPr lang="en-IN" sz="2400"/>
          </a:p>
        </p:txBody>
      </p:sp>
      <p:pic>
        <p:nvPicPr>
          <p:cNvPr id="22534" name="Picture 8" descr="To draw the structure of the dipeptide Val–Gly, valine is placed on the left because its symbol appears  first in the structure. Then the COO− of valine is placed next to the −NH3+ group of the glycine to form a new amide bo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048000"/>
            <a:ext cx="5486400"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289213"/>
            <a:ext cx="8229600" cy="709714"/>
          </a:xfrm>
        </p:spPr>
        <p:txBody>
          <a:bodyPr/>
          <a:lstStyle/>
          <a:p>
            <a:pPr eaLnBrk="1" hangingPunct="1"/>
            <a:r>
              <a:rPr lang="en-US" altLang="en-US" sz="3200" b="1" dirty="0"/>
              <a:t>21.4	Peptides (8)</a:t>
            </a:r>
            <a:endParaRPr lang="en-US" altLang="en-US" dirty="0">
              <a:latin typeface="Calibri" pitchFamily="34" charset="0"/>
            </a:endParaRPr>
          </a:p>
        </p:txBody>
      </p:sp>
      <p:sp>
        <p:nvSpPr>
          <p:cNvPr id="2" name="Content Placeholder 1"/>
          <p:cNvSpPr>
            <a:spLocks noGrp="1"/>
          </p:cNvSpPr>
          <p:nvPr>
            <p:ph idx="1"/>
          </p:nvPr>
        </p:nvSpPr>
        <p:spPr>
          <a:xfrm>
            <a:off x="1019628" y="1248228"/>
            <a:ext cx="7405461" cy="459501"/>
          </a:xfrm>
        </p:spPr>
        <p:txBody>
          <a:bodyPr/>
          <a:lstStyle/>
          <a:p>
            <a:pPr marL="0" indent="0">
              <a:buNone/>
            </a:pPr>
            <a:r>
              <a:rPr lang="en-US" sz="2400" b="1" dirty="0">
                <a:solidFill>
                  <a:schemeClr val="bg1"/>
                </a:solidFill>
              </a:rPr>
              <a:t>HOW TO Draw a Dipeptide from Two Amino Acids</a:t>
            </a:r>
            <a:endParaRPr lang="en-IN" sz="2400" dirty="0"/>
          </a:p>
        </p:txBody>
      </p:sp>
      <p:sp>
        <p:nvSpPr>
          <p:cNvPr id="3" name="Text Placeholder 2"/>
          <p:cNvSpPr>
            <a:spLocks noGrp="1"/>
          </p:cNvSpPr>
          <p:nvPr>
            <p:ph type="body" sz="quarter" idx="12"/>
          </p:nvPr>
        </p:nvSpPr>
        <p:spPr>
          <a:xfrm>
            <a:off x="1005602" y="2167092"/>
            <a:ext cx="1421914" cy="457200"/>
          </a:xfrm>
        </p:spPr>
        <p:txBody>
          <a:bodyPr/>
          <a:lstStyle/>
          <a:p>
            <a:r>
              <a:rPr lang="en-US" sz="2400" b="1" dirty="0">
                <a:solidFill>
                  <a:schemeClr val="bg1"/>
                </a:solidFill>
              </a:rPr>
              <a:t>Step [2]</a:t>
            </a:r>
            <a:endParaRPr lang="en-IN" sz="2400" dirty="0"/>
          </a:p>
        </p:txBody>
      </p:sp>
      <p:sp>
        <p:nvSpPr>
          <p:cNvPr id="4" name="Text Placeholder 3"/>
          <p:cNvSpPr>
            <a:spLocks noGrp="1"/>
          </p:cNvSpPr>
          <p:nvPr>
            <p:ph type="body" sz="quarter" idx="13"/>
          </p:nvPr>
        </p:nvSpPr>
        <p:spPr>
          <a:xfrm>
            <a:off x="2321922" y="2133600"/>
            <a:ext cx="2781531" cy="46166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eaLnBrk="1" hangingPunct="1">
              <a:spcBef>
                <a:spcPct val="0"/>
              </a:spcBef>
            </a:pPr>
            <a:r>
              <a:rPr lang="en-US" altLang="en-US" sz="2400" b="1" dirty="0"/>
              <a:t>Join the adjacent </a:t>
            </a:r>
            <a:endParaRPr lang="en-IN" sz="2400" b="1" kern="1200" dirty="0">
              <a:latin typeface="Arial" charset="0"/>
              <a:cs typeface="+mn-cs"/>
            </a:endParaRPr>
          </a:p>
        </p:txBody>
      </p:sp>
      <p:graphicFrame>
        <p:nvGraphicFramePr>
          <p:cNvPr id="5" name="Object 4">
            <a:extLst>
              <a:ext uri="{FF2B5EF4-FFF2-40B4-BE49-F238E27FC236}">
                <a16:creationId xmlns:a16="http://schemas.microsoft.com/office/drawing/2014/main" id="{0620F926-98A1-4949-8FF9-E9F449B7916C}"/>
              </a:ext>
            </a:extLst>
          </p:cNvPr>
          <p:cNvGraphicFramePr>
            <a:graphicFrameLocks noChangeAspect="1"/>
          </p:cNvGraphicFramePr>
          <p:nvPr>
            <p:extLst>
              <p:ext uri="{D42A27DB-BD31-4B8C-83A1-F6EECF244321}">
                <p14:modId xmlns:p14="http://schemas.microsoft.com/office/powerpoint/2010/main" val="3133713957"/>
              </p:ext>
            </p:extLst>
          </p:nvPr>
        </p:nvGraphicFramePr>
        <p:xfrm>
          <a:off x="4957351" y="2157963"/>
          <a:ext cx="1028700" cy="342900"/>
        </p:xfrm>
        <a:graphic>
          <a:graphicData uri="http://schemas.openxmlformats.org/presentationml/2006/ole">
            <mc:AlternateContent xmlns:mc="http://schemas.openxmlformats.org/markup-compatibility/2006">
              <mc:Choice xmlns:v="urn:schemas-microsoft-com:vml" Requires="v">
                <p:oleObj spid="_x0000_s4456" name="Equation" r:id="rId4" imgW="1028520" imgH="342720" progId="Equation.DSMT4">
                  <p:embed/>
                </p:oleObj>
              </mc:Choice>
              <mc:Fallback>
                <p:oleObj name="Equation" r:id="rId4" imgW="1028520" imgH="342720" progId="Equation.DSMT4">
                  <p:embed/>
                  <p:pic>
                    <p:nvPicPr>
                      <p:cNvPr id="0" name=""/>
                      <p:cNvPicPr/>
                      <p:nvPr/>
                    </p:nvPicPr>
                    <p:blipFill>
                      <a:blip r:embed="rId5"/>
                      <a:stretch>
                        <a:fillRect/>
                      </a:stretch>
                    </p:blipFill>
                    <p:spPr>
                      <a:xfrm>
                        <a:off x="4957351" y="2157963"/>
                        <a:ext cx="1028700" cy="342900"/>
                      </a:xfrm>
                      <a:prstGeom prst="rect">
                        <a:avLst/>
                      </a:prstGeom>
                    </p:spPr>
                  </p:pic>
                </p:oleObj>
              </mc:Fallback>
            </mc:AlternateContent>
          </a:graphicData>
        </a:graphic>
      </p:graphicFrame>
      <p:sp>
        <p:nvSpPr>
          <p:cNvPr id="33" name="Content Placeholder 30">
            <a:extLst>
              <a:ext uri="{FF2B5EF4-FFF2-40B4-BE49-F238E27FC236}">
                <a16:creationId xmlns:a16="http://schemas.microsoft.com/office/drawing/2014/main" id="{BF81456A-D7E5-4D37-8174-54D0D1029A55}"/>
              </a:ext>
            </a:extLst>
          </p:cNvPr>
          <p:cNvSpPr>
            <a:spLocks noGrp="1"/>
          </p:cNvSpPr>
          <p:nvPr>
            <p:ph sz="quarter" idx="34"/>
          </p:nvPr>
        </p:nvSpPr>
        <p:spPr>
          <a:xfrm>
            <a:off x="5979025" y="2125723"/>
            <a:ext cx="1421914" cy="457200"/>
          </a:xfrm>
        </p:spPr>
        <p:txBody>
          <a:bodyPr/>
          <a:lstStyle/>
          <a:p>
            <a:pPr marL="0" lvl="0" indent="0">
              <a:buNone/>
            </a:pPr>
            <a:r>
              <a:rPr lang="en-GB" sz="2400" b="1" dirty="0"/>
              <a:t>and </a:t>
            </a:r>
          </a:p>
        </p:txBody>
      </p:sp>
      <p:graphicFrame>
        <p:nvGraphicFramePr>
          <p:cNvPr id="36" name="Object 35">
            <a:extLst>
              <a:ext uri="{FF2B5EF4-FFF2-40B4-BE49-F238E27FC236}">
                <a16:creationId xmlns:a16="http://schemas.microsoft.com/office/drawing/2014/main" id="{1734CD27-48DE-4224-A42F-F2AA5ACEE7B2}"/>
              </a:ext>
            </a:extLst>
          </p:cNvPr>
          <p:cNvGraphicFramePr>
            <a:graphicFrameLocks noChangeAspect="1"/>
          </p:cNvGraphicFramePr>
          <p:nvPr>
            <p:extLst>
              <p:ext uri="{D42A27DB-BD31-4B8C-83A1-F6EECF244321}">
                <p14:modId xmlns:p14="http://schemas.microsoft.com/office/powerpoint/2010/main" val="2752250621"/>
              </p:ext>
            </p:extLst>
          </p:nvPr>
        </p:nvGraphicFramePr>
        <p:xfrm>
          <a:off x="6704013" y="2160588"/>
          <a:ext cx="812800" cy="419100"/>
        </p:xfrm>
        <a:graphic>
          <a:graphicData uri="http://schemas.openxmlformats.org/presentationml/2006/ole">
            <mc:AlternateContent xmlns:mc="http://schemas.openxmlformats.org/markup-compatibility/2006">
              <mc:Choice xmlns:v="urn:schemas-microsoft-com:vml" Requires="v">
                <p:oleObj spid="_x0000_s4457" name="Equation" r:id="rId6" imgW="812520" imgH="419040" progId="Equation.DSMT4">
                  <p:embed/>
                </p:oleObj>
              </mc:Choice>
              <mc:Fallback>
                <p:oleObj name="Equation" r:id="rId6" imgW="812520" imgH="419040" progId="Equation.DSMT4">
                  <p:embed/>
                  <p:pic>
                    <p:nvPicPr>
                      <p:cNvPr id="0" name=""/>
                      <p:cNvPicPr/>
                      <p:nvPr/>
                    </p:nvPicPr>
                    <p:blipFill>
                      <a:blip r:embed="rId7"/>
                      <a:stretch>
                        <a:fillRect/>
                      </a:stretch>
                    </p:blipFill>
                    <p:spPr>
                      <a:xfrm>
                        <a:off x="6704013" y="2160588"/>
                        <a:ext cx="812800" cy="419100"/>
                      </a:xfrm>
                      <a:prstGeom prst="rect">
                        <a:avLst/>
                      </a:prstGeom>
                    </p:spPr>
                  </p:pic>
                </p:oleObj>
              </mc:Fallback>
            </mc:AlternateContent>
          </a:graphicData>
        </a:graphic>
      </p:graphicFrame>
      <p:sp>
        <p:nvSpPr>
          <p:cNvPr id="34" name="Content Placeholder 32">
            <a:extLst>
              <a:ext uri="{FF2B5EF4-FFF2-40B4-BE49-F238E27FC236}">
                <a16:creationId xmlns:a16="http://schemas.microsoft.com/office/drawing/2014/main" id="{34DE3D4E-FD11-4A90-AC1A-379B1F4892F5}"/>
              </a:ext>
            </a:extLst>
          </p:cNvPr>
          <p:cNvSpPr>
            <a:spLocks noGrp="1"/>
          </p:cNvSpPr>
          <p:nvPr>
            <p:ph sz="quarter" idx="35"/>
          </p:nvPr>
        </p:nvSpPr>
        <p:spPr>
          <a:xfrm>
            <a:off x="7525417" y="2126682"/>
            <a:ext cx="1299751" cy="486228"/>
          </a:xfrm>
        </p:spPr>
        <p:txBody>
          <a:bodyPr/>
          <a:lstStyle/>
          <a:p>
            <a:pPr marL="0" lvl="0" indent="0">
              <a:buNone/>
            </a:pPr>
            <a:r>
              <a:rPr lang="en-US" altLang="en-US" sz="2400" b="1" dirty="0">
                <a:solidFill>
                  <a:prstClr val="black"/>
                </a:solidFill>
              </a:rPr>
              <a:t>groups.</a:t>
            </a:r>
            <a:endParaRPr lang="en-GB" dirty="0"/>
          </a:p>
        </p:txBody>
      </p:sp>
      <p:pic>
        <p:nvPicPr>
          <p:cNvPr id="23559" name="Picture 9" descr="The COO− group of valine is placed next to the NH3+ group of the glycine to form a new amide bo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5400" y="3048000"/>
            <a:ext cx="69342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342900"/>
            <a:ext cx="8229600" cy="586541"/>
          </a:xfrm>
        </p:spPr>
        <p:txBody>
          <a:bodyPr/>
          <a:lstStyle/>
          <a:p>
            <a:pPr eaLnBrk="1" hangingPunct="1"/>
            <a:r>
              <a:rPr lang="en-US" altLang="en-US" sz="3200" b="1" dirty="0"/>
              <a:t>21.4	Peptides (9)</a:t>
            </a:r>
            <a:endParaRPr lang="en-US" altLang="en-US" dirty="0">
              <a:latin typeface="Calibri" pitchFamily="34" charset="0"/>
            </a:endParaRPr>
          </a:p>
        </p:txBody>
      </p:sp>
      <p:sp>
        <p:nvSpPr>
          <p:cNvPr id="2" name="Content Placeholder 1"/>
          <p:cNvSpPr>
            <a:spLocks noGrp="1"/>
          </p:cNvSpPr>
          <p:nvPr>
            <p:ph idx="1"/>
          </p:nvPr>
        </p:nvSpPr>
        <p:spPr>
          <a:xfrm>
            <a:off x="1002723" y="1242786"/>
            <a:ext cx="7481455" cy="459501"/>
          </a:xfrm>
        </p:spPr>
        <p:txBody>
          <a:bodyPr/>
          <a:lstStyle/>
          <a:p>
            <a:pPr marL="0" indent="0">
              <a:buNone/>
            </a:pPr>
            <a:r>
              <a:rPr lang="en-US" sz="2400" b="1" dirty="0">
                <a:solidFill>
                  <a:schemeClr val="bg1"/>
                </a:solidFill>
              </a:rPr>
              <a:t>HOW TO Draw a Dipeptide from Two Amino Acids</a:t>
            </a:r>
            <a:endParaRPr lang="en-IN" sz="2400" dirty="0"/>
          </a:p>
        </p:txBody>
      </p:sp>
      <p:sp>
        <p:nvSpPr>
          <p:cNvPr id="3" name="Text Placeholder 2"/>
          <p:cNvSpPr>
            <a:spLocks noGrp="1"/>
          </p:cNvSpPr>
          <p:nvPr>
            <p:ph type="body" sz="quarter" idx="12"/>
          </p:nvPr>
        </p:nvSpPr>
        <p:spPr>
          <a:xfrm>
            <a:off x="990600" y="2162556"/>
            <a:ext cx="1421914" cy="457200"/>
          </a:xfrm>
        </p:spPr>
        <p:txBody>
          <a:bodyPr/>
          <a:lstStyle/>
          <a:p>
            <a:r>
              <a:rPr lang="en-US" sz="2400" b="1">
                <a:solidFill>
                  <a:schemeClr val="bg1"/>
                </a:solidFill>
              </a:rPr>
              <a:t>Step [2]</a:t>
            </a:r>
            <a:endParaRPr lang="en-IN" sz="2400"/>
          </a:p>
        </p:txBody>
      </p:sp>
      <p:sp>
        <p:nvSpPr>
          <p:cNvPr id="4" name="Text Placeholder 3"/>
          <p:cNvSpPr>
            <a:spLocks noGrp="1"/>
          </p:cNvSpPr>
          <p:nvPr>
            <p:ph type="body" sz="quarter" idx="13"/>
          </p:nvPr>
        </p:nvSpPr>
        <p:spPr>
          <a:xfrm>
            <a:off x="3340677" y="2439030"/>
            <a:ext cx="2355273" cy="456570"/>
          </a:xfrm>
        </p:spPr>
        <p:txBody>
          <a:bodyPr/>
          <a:lstStyle/>
          <a:p>
            <a:r>
              <a:rPr lang="en-US" altLang="en-US" sz="2400" b="1" dirty="0"/>
              <a:t>Final Answer:</a:t>
            </a:r>
            <a:endParaRPr lang="en-IN" sz="2400" dirty="0"/>
          </a:p>
        </p:txBody>
      </p:sp>
      <p:pic>
        <p:nvPicPr>
          <p:cNvPr id="24583" name="Picture 9" descr="In Val-Gly dipeptide structure, valine is the N-terminal amino acid because it contains a free NH3+ group on the α carbon. Glycine is the C-terminal amino acid because it contains a free COO− group on the α carb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650" y="3276600"/>
            <a:ext cx="59245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327859"/>
            <a:ext cx="8229601" cy="586541"/>
          </a:xfrm>
        </p:spPr>
        <p:txBody>
          <a:bodyPr/>
          <a:lstStyle/>
          <a:p>
            <a:pPr eaLnBrk="1" hangingPunct="1"/>
            <a:r>
              <a:rPr lang="en-US" altLang="en-US" sz="3200" b="1" dirty="0"/>
              <a:t>21.5	Focus on the Human Body (1)</a:t>
            </a:r>
            <a:endParaRPr lang="en-US" altLang="en-US" dirty="0">
              <a:latin typeface="Calibri" pitchFamily="34" charset="0"/>
            </a:endParaRPr>
          </a:p>
        </p:txBody>
      </p:sp>
      <p:sp>
        <p:nvSpPr>
          <p:cNvPr id="3" name="Text Placeholder 2"/>
          <p:cNvSpPr>
            <a:spLocks noGrp="1"/>
          </p:cNvSpPr>
          <p:nvPr>
            <p:ph type="body" sz="quarter" idx="12"/>
          </p:nvPr>
        </p:nvSpPr>
        <p:spPr>
          <a:xfrm>
            <a:off x="206987" y="808672"/>
            <a:ext cx="8746513" cy="502920"/>
          </a:xfrm>
        </p:spPr>
        <p:txBody>
          <a:bodyPr/>
          <a:lstStyle/>
          <a:p>
            <a:pPr marL="180000" indent="-180000" algn="ctr">
              <a:spcBef>
                <a:spcPts val="0"/>
              </a:spcBef>
              <a:buFont typeface="+mj-lt"/>
              <a:buAutoNum type="alphaUcPeriod"/>
            </a:pPr>
            <a:r>
              <a:rPr lang="en-US" altLang="en-US" sz="2800" b="1"/>
              <a:t> Neuropeptides—Enkephalins and Pain Relief</a:t>
            </a:r>
            <a:endParaRPr lang="en-IN" sz="2800" dirty="0"/>
          </a:p>
        </p:txBody>
      </p:sp>
      <p:sp>
        <p:nvSpPr>
          <p:cNvPr id="2" name="Content Placeholder 1"/>
          <p:cNvSpPr>
            <a:spLocks noGrp="1"/>
          </p:cNvSpPr>
          <p:nvPr>
            <p:ph idx="1"/>
          </p:nvPr>
        </p:nvSpPr>
        <p:spPr>
          <a:xfrm>
            <a:off x="1071795" y="1512820"/>
            <a:ext cx="7462605" cy="472180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indent="0" defTabSz="457200" eaLnBrk="1" hangingPunct="1">
              <a:spcBef>
                <a:spcPct val="0"/>
              </a:spcBef>
              <a:spcAft>
                <a:spcPts val="3400"/>
              </a:spcAft>
              <a:buClr>
                <a:schemeClr val="tx1"/>
              </a:buClr>
              <a:buNone/>
            </a:pPr>
            <a:r>
              <a:rPr lang="en-US" altLang="en-US" sz="2400" b="1" dirty="0">
                <a:solidFill>
                  <a:srgbClr val="3366FF"/>
                </a:solidFill>
              </a:rPr>
              <a:t>Enkephalins</a:t>
            </a:r>
            <a:r>
              <a:rPr lang="en-US" altLang="en-US" sz="2400" b="1" dirty="0"/>
              <a:t>, pentapeptides made in the brain, act as pain killers and sedatives by </a:t>
            </a:r>
            <a:r>
              <a:rPr lang="en-US" altLang="en-US" sz="2400" b="1" dirty="0">
                <a:solidFill>
                  <a:srgbClr val="3366FF"/>
                </a:solidFill>
              </a:rPr>
              <a:t>binding to pain receptors</a:t>
            </a:r>
            <a:r>
              <a:rPr lang="en-US" altLang="en-US" sz="2400" b="1" dirty="0"/>
              <a:t>.</a:t>
            </a:r>
          </a:p>
          <a:p>
            <a:pPr marL="0" indent="0" defTabSz="457200" eaLnBrk="1" hangingPunct="1">
              <a:spcBef>
                <a:spcPct val="0"/>
              </a:spcBef>
              <a:spcAft>
                <a:spcPts val="2500"/>
              </a:spcAft>
              <a:buClr>
                <a:schemeClr val="tx1"/>
              </a:buClr>
              <a:buNone/>
            </a:pPr>
            <a:r>
              <a:rPr lang="en-US" altLang="en-US" sz="2400" b="1" dirty="0"/>
              <a:t>Addictive drugs </a:t>
            </a:r>
            <a:r>
              <a:rPr lang="en-US" altLang="en-US" sz="2400" b="1" dirty="0">
                <a:solidFill>
                  <a:srgbClr val="3366FF"/>
                </a:solidFill>
              </a:rPr>
              <a:t>morphine</a:t>
            </a:r>
            <a:r>
              <a:rPr lang="en-US" altLang="en-US" sz="2400" b="1" dirty="0">
                <a:solidFill>
                  <a:srgbClr val="3344FF"/>
                </a:solidFill>
              </a:rPr>
              <a:t> </a:t>
            </a:r>
            <a:r>
              <a:rPr lang="en-US" altLang="en-US" sz="2400" b="1" dirty="0"/>
              <a:t>and </a:t>
            </a:r>
            <a:r>
              <a:rPr lang="en-US" altLang="en-US" sz="2400" b="1" dirty="0">
                <a:solidFill>
                  <a:srgbClr val="3366FF"/>
                </a:solidFill>
              </a:rPr>
              <a:t>heroin</a:t>
            </a:r>
            <a:r>
              <a:rPr lang="en-US" altLang="en-US" sz="2400" b="1" dirty="0">
                <a:solidFill>
                  <a:srgbClr val="3344FF"/>
                </a:solidFill>
              </a:rPr>
              <a:t> </a:t>
            </a:r>
            <a:r>
              <a:rPr lang="en-US" altLang="en-US" sz="2400" b="1" dirty="0"/>
              <a:t>bind to these </a:t>
            </a:r>
            <a:r>
              <a:rPr lang="en-US" altLang="en-US" sz="2400" b="1" dirty="0">
                <a:solidFill>
                  <a:srgbClr val="3366FF"/>
                </a:solidFill>
              </a:rPr>
              <a:t>same pain receptors</a:t>
            </a:r>
            <a:r>
              <a:rPr lang="en-US" altLang="en-US" sz="2400" b="1" dirty="0"/>
              <a:t>, thus producing a similar physiological response, though longer lasting.</a:t>
            </a:r>
          </a:p>
          <a:p>
            <a:pPr marL="0" indent="0" defTabSz="457200" eaLnBrk="1" hangingPunct="1">
              <a:spcBef>
                <a:spcPct val="0"/>
              </a:spcBef>
              <a:spcAft>
                <a:spcPts val="3000"/>
              </a:spcAft>
              <a:buClr>
                <a:schemeClr val="tx1"/>
              </a:buClr>
              <a:buNone/>
            </a:pPr>
            <a:r>
              <a:rPr lang="en-US" altLang="en-US" sz="2400" b="1" dirty="0"/>
              <a:t>Enkephalins belong to the family of polypeptides called </a:t>
            </a:r>
            <a:r>
              <a:rPr lang="en-US" altLang="en-US" sz="2400" b="1" dirty="0">
                <a:solidFill>
                  <a:srgbClr val="3366FF"/>
                </a:solidFill>
              </a:rPr>
              <a:t>endorphins</a:t>
            </a:r>
            <a:r>
              <a:rPr lang="en-US" altLang="en-US" sz="2400" b="1" dirty="0"/>
              <a:t>, which are known for their </a:t>
            </a:r>
            <a:r>
              <a:rPr lang="en-US" altLang="en-US" sz="2400" b="1" dirty="0">
                <a:solidFill>
                  <a:srgbClr val="3366FF"/>
                </a:solidFill>
              </a:rPr>
              <a:t>pain reducing </a:t>
            </a:r>
            <a:r>
              <a:rPr lang="en-US" altLang="en-US" sz="2400" b="1" dirty="0"/>
              <a:t>and </a:t>
            </a:r>
            <a:r>
              <a:rPr lang="en-US" altLang="en-US" sz="2400" b="1" dirty="0">
                <a:solidFill>
                  <a:srgbClr val="3366FF"/>
                </a:solidFill>
              </a:rPr>
              <a:t>mood enhancing </a:t>
            </a:r>
            <a:r>
              <a:rPr lang="en-US" altLang="en-US" sz="2400" b="1" dirty="0"/>
              <a:t>effects.</a:t>
            </a:r>
            <a:endParaRPr lang="en-IN" sz="2400" b="1" kern="1200" dirty="0">
              <a:solidFill>
                <a:srgbClr val="3366FF"/>
              </a:solidFill>
              <a:latin typeface="Arial" charset="0"/>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 y="361950"/>
            <a:ext cx="9052560" cy="533219"/>
          </a:xfrm>
        </p:spPr>
        <p:txBody>
          <a:bodyPr/>
          <a:lstStyle/>
          <a:p>
            <a:pPr eaLnBrk="1" hangingPunct="1"/>
            <a:r>
              <a:rPr lang="en-US" altLang="en-US" sz="3200" b="1" dirty="0"/>
              <a:t>21.5	Focus on the Human Body (2)</a:t>
            </a:r>
            <a:endParaRPr lang="en-US" altLang="en-US" sz="2400" dirty="0">
              <a:latin typeface="Calibri" pitchFamily="34" charset="0"/>
            </a:endParaRPr>
          </a:p>
        </p:txBody>
      </p:sp>
      <p:sp>
        <p:nvSpPr>
          <p:cNvPr id="2" name="Content Placeholder 1"/>
          <p:cNvSpPr>
            <a:spLocks noGrp="1"/>
          </p:cNvSpPr>
          <p:nvPr>
            <p:ph idx="1"/>
          </p:nvPr>
        </p:nvSpPr>
        <p:spPr>
          <a:xfrm>
            <a:off x="350256" y="819150"/>
            <a:ext cx="8443488" cy="485729"/>
          </a:xfrm>
        </p:spPr>
        <p:txBody>
          <a:bodyPr/>
          <a:lstStyle/>
          <a:p>
            <a:pPr marL="180000" indent="-180000" algn="ctr">
              <a:spcBef>
                <a:spcPts val="0"/>
              </a:spcBef>
              <a:buFont typeface="+mj-lt"/>
              <a:buAutoNum type="alphaUcPeriod"/>
            </a:pPr>
            <a:r>
              <a:rPr lang="en-US" altLang="en-US" sz="2800" b="1" dirty="0"/>
              <a:t> Neuropeptides—</a:t>
            </a:r>
            <a:r>
              <a:rPr lang="en-US" altLang="en-US" sz="2800" b="1" dirty="0" err="1"/>
              <a:t>Enkephalins</a:t>
            </a:r>
            <a:r>
              <a:rPr lang="en-US" altLang="en-US" sz="2800" b="1" dirty="0"/>
              <a:t> and Pain Relief</a:t>
            </a:r>
            <a:endParaRPr lang="en-IN" sz="2800" dirty="0"/>
          </a:p>
        </p:txBody>
      </p:sp>
      <p:sp>
        <p:nvSpPr>
          <p:cNvPr id="3" name="Text Placeholder 2"/>
          <p:cNvSpPr>
            <a:spLocks noGrp="1"/>
          </p:cNvSpPr>
          <p:nvPr>
            <p:ph type="body" sz="quarter" idx="12"/>
          </p:nvPr>
        </p:nvSpPr>
        <p:spPr>
          <a:xfrm>
            <a:off x="1068738" y="1509486"/>
            <a:ext cx="6094062" cy="457200"/>
          </a:xfrm>
        </p:spPr>
        <p:txBody>
          <a:bodyPr/>
          <a:lstStyle/>
          <a:p>
            <a:r>
              <a:rPr lang="en-US" altLang="en-US" sz="2400" b="1" dirty="0"/>
              <a:t>One of the enkephalins, </a:t>
            </a:r>
            <a:r>
              <a:rPr lang="en-US" altLang="en-US" sz="2400" b="1" dirty="0">
                <a:solidFill>
                  <a:srgbClr val="3366FF"/>
                </a:solidFill>
              </a:rPr>
              <a:t>met-enkephalin</a:t>
            </a:r>
            <a:r>
              <a:rPr lang="en-US" altLang="en-US" sz="2400" b="1" dirty="0"/>
              <a:t>:</a:t>
            </a:r>
            <a:endParaRPr lang="en-IN" sz="2400" dirty="0"/>
          </a:p>
        </p:txBody>
      </p:sp>
      <p:pic>
        <p:nvPicPr>
          <p:cNvPr id="26629" name="Picture 7" descr="Met-enkephalin is a pentapeptide made up of tyrosine, glycine, glcyine, phenylalanine and methionine amion acids. It contains a C-terminal methionine resid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438400"/>
            <a:ext cx="7848600"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173006" y="385025"/>
            <a:ext cx="8874189" cy="484745"/>
          </a:xfrm>
        </p:spPr>
        <p:txBody>
          <a:bodyPr/>
          <a:lstStyle/>
          <a:p>
            <a:pPr eaLnBrk="1" hangingPunct="1"/>
            <a:r>
              <a:rPr lang="en-US" altLang="en-US" sz="3200" b="1" dirty="0"/>
              <a:t>21.5	Focus on the Human Body (3)</a:t>
            </a:r>
            <a:endParaRPr lang="en-US" altLang="en-US" sz="2400" dirty="0">
              <a:latin typeface="Calibri" pitchFamily="34" charset="0"/>
            </a:endParaRPr>
          </a:p>
        </p:txBody>
      </p:sp>
      <p:sp>
        <p:nvSpPr>
          <p:cNvPr id="2" name="Content Placeholder 1"/>
          <p:cNvSpPr>
            <a:spLocks noGrp="1"/>
          </p:cNvSpPr>
          <p:nvPr>
            <p:ph idx="1"/>
          </p:nvPr>
        </p:nvSpPr>
        <p:spPr>
          <a:xfrm>
            <a:off x="128635" y="819150"/>
            <a:ext cx="8962931" cy="505451"/>
          </a:xfrm>
        </p:spPr>
        <p:txBody>
          <a:bodyPr/>
          <a:lstStyle/>
          <a:p>
            <a:pPr marL="180000" indent="-180000" algn="ctr">
              <a:spcBef>
                <a:spcPts val="0"/>
              </a:spcBef>
              <a:buFont typeface="+mj-lt"/>
              <a:buAutoNum type="alphaUcPeriod"/>
            </a:pPr>
            <a:r>
              <a:rPr lang="en-US" altLang="en-US" sz="2800" b="1" dirty="0"/>
              <a:t> Neuropeptides—</a:t>
            </a:r>
            <a:r>
              <a:rPr lang="en-US" altLang="en-US" sz="2800" b="1" dirty="0" err="1"/>
              <a:t>Enkephalins</a:t>
            </a:r>
            <a:r>
              <a:rPr lang="en-US" altLang="en-US" sz="2800" b="1" dirty="0"/>
              <a:t> and Pain Relief</a:t>
            </a:r>
            <a:endParaRPr lang="en-IN" sz="2800" dirty="0"/>
          </a:p>
        </p:txBody>
      </p:sp>
      <p:sp>
        <p:nvSpPr>
          <p:cNvPr id="3" name="Text Placeholder 2"/>
          <p:cNvSpPr>
            <a:spLocks noGrp="1"/>
          </p:cNvSpPr>
          <p:nvPr>
            <p:ph type="body" sz="quarter" idx="12"/>
          </p:nvPr>
        </p:nvSpPr>
        <p:spPr>
          <a:xfrm>
            <a:off x="1067055" y="1509486"/>
            <a:ext cx="6533660" cy="457200"/>
          </a:xfrm>
        </p:spPr>
        <p:txBody>
          <a:bodyPr/>
          <a:lstStyle/>
          <a:p>
            <a:r>
              <a:rPr lang="en-US" altLang="en-US" sz="2400" b="1" dirty="0"/>
              <a:t>The other main enkephalin, </a:t>
            </a:r>
            <a:r>
              <a:rPr lang="en-US" altLang="en-US" sz="2400" b="1" dirty="0">
                <a:solidFill>
                  <a:srgbClr val="3366FF"/>
                </a:solidFill>
              </a:rPr>
              <a:t>leu-enkephalin</a:t>
            </a:r>
            <a:r>
              <a:rPr lang="en-US" altLang="en-US" sz="2400" b="1" dirty="0"/>
              <a:t>:</a:t>
            </a:r>
            <a:endParaRPr lang="en-IN" sz="2400" dirty="0"/>
          </a:p>
        </p:txBody>
      </p:sp>
      <p:pic>
        <p:nvPicPr>
          <p:cNvPr id="27653" name="Picture 7" descr="Leu-enkephalin is a pentapeptide made up of tyrosine, glycine, glcyine, phenylalanine and leucine amion acids. It contains a C-terminal leucine resid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319338"/>
            <a:ext cx="7192963" cy="309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385025"/>
            <a:ext cx="8229600" cy="484745"/>
          </a:xfrm>
        </p:spPr>
        <p:txBody>
          <a:bodyPr/>
          <a:lstStyle/>
          <a:p>
            <a:pPr eaLnBrk="1" hangingPunct="1"/>
            <a:r>
              <a:rPr lang="en-US" altLang="en-US" sz="3200" b="1" dirty="0"/>
              <a:t>21.5	Focus on the Human Body (4)</a:t>
            </a:r>
            <a:endParaRPr lang="en-US" altLang="en-US" sz="4000" dirty="0">
              <a:latin typeface="Calibri" pitchFamily="34" charset="0"/>
            </a:endParaRPr>
          </a:p>
        </p:txBody>
      </p:sp>
      <p:sp>
        <p:nvSpPr>
          <p:cNvPr id="2" name="Content Placeholder 1"/>
          <p:cNvSpPr>
            <a:spLocks noGrp="1"/>
          </p:cNvSpPr>
          <p:nvPr>
            <p:ph idx="1"/>
          </p:nvPr>
        </p:nvSpPr>
        <p:spPr>
          <a:xfrm>
            <a:off x="457200" y="819150"/>
            <a:ext cx="8229600" cy="459501"/>
          </a:xfrm>
        </p:spPr>
        <p:txBody>
          <a:bodyPr/>
          <a:lstStyle/>
          <a:p>
            <a:pPr marL="180000" indent="-180000" algn="ctr">
              <a:spcBef>
                <a:spcPts val="0"/>
              </a:spcBef>
              <a:buFont typeface="+mj-lt"/>
              <a:buAutoNum type="alphaUcPeriod" startAt="2"/>
            </a:pPr>
            <a:r>
              <a:rPr lang="en-US" altLang="en-US" sz="2800" b="1" dirty="0"/>
              <a:t> Peptide Hormones</a:t>
            </a:r>
            <a:endParaRPr lang="en-IN" sz="2800" dirty="0"/>
          </a:p>
        </p:txBody>
      </p:sp>
      <p:sp>
        <p:nvSpPr>
          <p:cNvPr id="3" name="Text Placeholder 2"/>
          <p:cNvSpPr>
            <a:spLocks noGrp="1"/>
          </p:cNvSpPr>
          <p:nvPr>
            <p:ph type="body" sz="quarter" idx="12"/>
          </p:nvPr>
        </p:nvSpPr>
        <p:spPr>
          <a:xfrm>
            <a:off x="1066800" y="1509486"/>
            <a:ext cx="7447554" cy="113558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eaLnBrk="1" hangingPunct="1">
              <a:spcBef>
                <a:spcPct val="0"/>
              </a:spcBef>
              <a:buClr>
                <a:schemeClr val="tx1"/>
              </a:buClr>
            </a:pPr>
            <a:r>
              <a:rPr lang="en-US" altLang="en-US" sz="2400" b="1" dirty="0">
                <a:solidFill>
                  <a:srgbClr val="3366FF"/>
                </a:solidFill>
              </a:rPr>
              <a:t>Oxytocin</a:t>
            </a:r>
            <a:r>
              <a:rPr lang="en-US" altLang="en-US" sz="2400" b="1" dirty="0">
                <a:solidFill>
                  <a:srgbClr val="3344FF"/>
                </a:solidFill>
              </a:rPr>
              <a:t> </a:t>
            </a:r>
            <a:r>
              <a:rPr lang="en-US" altLang="en-US" sz="2400" b="1" dirty="0"/>
              <a:t>and </a:t>
            </a:r>
            <a:r>
              <a:rPr lang="en-US" altLang="en-US" sz="2400" b="1" dirty="0">
                <a:solidFill>
                  <a:srgbClr val="3366FF"/>
                </a:solidFill>
              </a:rPr>
              <a:t>vasopressin</a:t>
            </a:r>
            <a:r>
              <a:rPr lang="en-US" altLang="en-US" sz="2400" b="1" dirty="0">
                <a:solidFill>
                  <a:srgbClr val="3344FF"/>
                </a:solidFill>
              </a:rPr>
              <a:t> </a:t>
            </a:r>
            <a:r>
              <a:rPr lang="en-US" altLang="en-US" sz="2400" b="1" dirty="0"/>
              <a:t>are cyclic nonapeptide hormones, which have </a:t>
            </a:r>
            <a:r>
              <a:rPr lang="en-US" altLang="en-US" sz="2400" b="1" dirty="0">
                <a:solidFill>
                  <a:srgbClr val="3366FF"/>
                </a:solidFill>
              </a:rPr>
              <a:t>identical</a:t>
            </a:r>
            <a:r>
              <a:rPr lang="en-US" altLang="en-US" sz="2400" b="1" dirty="0">
                <a:solidFill>
                  <a:srgbClr val="3344FF"/>
                </a:solidFill>
              </a:rPr>
              <a:t> </a:t>
            </a:r>
            <a:r>
              <a:rPr lang="en-US" altLang="en-US" sz="2400" b="1" dirty="0"/>
              <a:t>sequences </a:t>
            </a:r>
            <a:r>
              <a:rPr lang="en-US" altLang="en-US" sz="2400" b="1" dirty="0">
                <a:solidFill>
                  <a:srgbClr val="3366FF"/>
                </a:solidFill>
              </a:rPr>
              <a:t>except for two amino acids</a:t>
            </a:r>
            <a:r>
              <a:rPr lang="en-US" altLang="en-US" sz="2400" b="1" dirty="0"/>
              <a:t>.</a:t>
            </a:r>
            <a:endParaRPr lang="en-IN" sz="2400" b="1" kern="1200" dirty="0">
              <a:solidFill>
                <a:srgbClr val="3366FF"/>
              </a:solidFill>
              <a:latin typeface="Arial" charset="0"/>
              <a:cs typeface="+mn-cs"/>
            </a:endParaRPr>
          </a:p>
        </p:txBody>
      </p:sp>
      <p:pic>
        <p:nvPicPr>
          <p:cNvPr id="28677" name="Picture 7" descr="Structures of oxytocin and vasopressin: The N-terminal amino acid in both hormones is a cysteine residue, and the C-terminal residue is glycine. Both peptides have an amide (−CONH2) at the C-terminal end, which is indicated with the additional NH2 group drawn at the end of the chain. The disulfide bonds present make the peptides cycl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850" y="3100388"/>
            <a:ext cx="7321550"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427090"/>
            <a:ext cx="8229600" cy="400615"/>
          </a:xfrm>
        </p:spPr>
        <p:txBody>
          <a:bodyPr/>
          <a:lstStyle/>
          <a:p>
            <a:pPr eaLnBrk="1" hangingPunct="1"/>
            <a:r>
              <a:rPr lang="en-US" altLang="en-US" sz="3200" b="1" dirty="0"/>
              <a:t>21.5	Focus on the Human Body (5)</a:t>
            </a:r>
            <a:endParaRPr lang="en-US" altLang="en-US" dirty="0">
              <a:latin typeface="Calibri" pitchFamily="34" charset="0"/>
            </a:endParaRPr>
          </a:p>
        </p:txBody>
      </p:sp>
      <p:sp>
        <p:nvSpPr>
          <p:cNvPr id="2" name="Content Placeholder 1"/>
          <p:cNvSpPr>
            <a:spLocks noGrp="1"/>
          </p:cNvSpPr>
          <p:nvPr>
            <p:ph idx="1"/>
          </p:nvPr>
        </p:nvSpPr>
        <p:spPr>
          <a:xfrm>
            <a:off x="457200" y="810066"/>
            <a:ext cx="8229600" cy="505451"/>
          </a:xfrm>
        </p:spPr>
        <p:txBody>
          <a:bodyPr/>
          <a:lstStyle/>
          <a:p>
            <a:pPr marL="180000" indent="-180000" algn="ctr">
              <a:spcBef>
                <a:spcPts val="0"/>
              </a:spcBef>
              <a:buFont typeface="+mj-lt"/>
              <a:buAutoNum type="alphaUcPeriod" startAt="2"/>
            </a:pPr>
            <a:r>
              <a:rPr lang="en-US" altLang="en-US" sz="2800" b="1"/>
              <a:t> Peptide Hormones</a:t>
            </a:r>
            <a:endParaRPr lang="en-IN" sz="2800" dirty="0"/>
          </a:p>
        </p:txBody>
      </p:sp>
      <p:sp>
        <p:nvSpPr>
          <p:cNvPr id="3" name="Text Placeholder 2"/>
          <p:cNvSpPr>
            <a:spLocks noGrp="1"/>
          </p:cNvSpPr>
          <p:nvPr>
            <p:ph type="body" sz="quarter" idx="12"/>
          </p:nvPr>
        </p:nvSpPr>
        <p:spPr>
          <a:xfrm>
            <a:off x="1066821" y="1509486"/>
            <a:ext cx="7619979" cy="83099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eaLnBrk="1" hangingPunct="1">
              <a:spcBef>
                <a:spcPct val="0"/>
              </a:spcBef>
              <a:buClr>
                <a:schemeClr val="tx1"/>
              </a:buClr>
            </a:pPr>
            <a:r>
              <a:rPr lang="en-US" altLang="en-US" sz="2400" b="1"/>
              <a:t>The slightly different sequence gives the two peptides </a:t>
            </a:r>
            <a:r>
              <a:rPr lang="en-US" altLang="en-US" sz="2400" b="1">
                <a:solidFill>
                  <a:srgbClr val="3366FF"/>
                </a:solidFill>
              </a:rPr>
              <a:t>vastly different </a:t>
            </a:r>
            <a:r>
              <a:rPr lang="en-US" altLang="en-US" sz="2400" b="1"/>
              <a:t>effects on the body.</a:t>
            </a:r>
            <a:endParaRPr lang="en-IN" sz="2400" b="1" kern="1200" dirty="0">
              <a:latin typeface="Arial" charset="0"/>
              <a:cs typeface="+mn-cs"/>
            </a:endParaRPr>
          </a:p>
        </p:txBody>
      </p:sp>
      <p:sp>
        <p:nvSpPr>
          <p:cNvPr id="4" name="Text Placeholder 3"/>
          <p:cNvSpPr>
            <a:spLocks noGrp="1"/>
          </p:cNvSpPr>
          <p:nvPr>
            <p:ph type="body" sz="quarter" idx="13"/>
          </p:nvPr>
        </p:nvSpPr>
        <p:spPr>
          <a:xfrm>
            <a:off x="1066800" y="2595336"/>
            <a:ext cx="6991350" cy="120032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eaLnBrk="1" hangingPunct="1">
              <a:spcBef>
                <a:spcPct val="0"/>
              </a:spcBef>
              <a:buClr>
                <a:schemeClr val="tx1"/>
              </a:buClr>
            </a:pPr>
            <a:r>
              <a:rPr lang="en-US" altLang="en-US" sz="2400" b="1">
                <a:solidFill>
                  <a:srgbClr val="3366FF"/>
                </a:solidFill>
              </a:rPr>
              <a:t>Oxytocin</a:t>
            </a:r>
            <a:r>
              <a:rPr lang="en-US" altLang="en-US" sz="2400" b="1">
                <a:solidFill>
                  <a:srgbClr val="3344FF"/>
                </a:solidFill>
              </a:rPr>
              <a:t> </a:t>
            </a:r>
            <a:r>
              <a:rPr lang="en-US" altLang="en-US" sz="2400" b="1"/>
              <a:t>stimulates the contraction of uterine muscles, and signals for milk production; it is often used to induce labor.</a:t>
            </a:r>
            <a:endParaRPr lang="en-IN" sz="2400" b="1" kern="1200" dirty="0">
              <a:solidFill>
                <a:srgbClr val="3366FF"/>
              </a:solidFill>
              <a:latin typeface="Arial" charset="0"/>
              <a:cs typeface="+mn-cs"/>
            </a:endParaRPr>
          </a:p>
        </p:txBody>
      </p:sp>
      <p:sp>
        <p:nvSpPr>
          <p:cNvPr id="5" name="Text Placeholder 4"/>
          <p:cNvSpPr>
            <a:spLocks noGrp="1"/>
          </p:cNvSpPr>
          <p:nvPr>
            <p:ph type="body" sz="quarter" idx="14"/>
          </p:nvPr>
        </p:nvSpPr>
        <p:spPr>
          <a:xfrm>
            <a:off x="1070728" y="4057650"/>
            <a:ext cx="7673222" cy="129222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eaLnBrk="1" hangingPunct="1">
              <a:spcBef>
                <a:spcPct val="0"/>
              </a:spcBef>
              <a:buClr>
                <a:schemeClr val="tx1"/>
              </a:buClr>
            </a:pPr>
            <a:r>
              <a:rPr lang="en-US" altLang="en-US" sz="2400" b="1">
                <a:solidFill>
                  <a:srgbClr val="3366FF"/>
                </a:solidFill>
              </a:rPr>
              <a:t>Vasopressin</a:t>
            </a:r>
            <a:r>
              <a:rPr lang="en-US" altLang="en-US" sz="2400" b="1"/>
              <a:t>, antidiuretic hormone (ADH) targets the kidneys and helps to limit urine production to keep body fluids up during dehydration.</a:t>
            </a:r>
            <a:endParaRPr lang="en-IN" sz="2400" b="1" kern="1200" dirty="0">
              <a:solidFill>
                <a:srgbClr val="3366FF"/>
              </a:solidFill>
              <a:latin typeface="Arial" charset="0"/>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323850"/>
            <a:ext cx="8229600" cy="586541"/>
          </a:xfrm>
        </p:spPr>
        <p:txBody>
          <a:bodyPr/>
          <a:lstStyle/>
          <a:p>
            <a:pPr eaLnBrk="1" hangingPunct="1"/>
            <a:r>
              <a:rPr lang="en-US" altLang="en-US" sz="3200" b="1" dirty="0"/>
              <a:t>21.5	Focus on the Human Body (6)</a:t>
            </a:r>
            <a:endParaRPr lang="en-US" altLang="en-US" dirty="0">
              <a:latin typeface="Calibri" pitchFamily="34" charset="0"/>
            </a:endParaRPr>
          </a:p>
        </p:txBody>
      </p:sp>
      <p:sp>
        <p:nvSpPr>
          <p:cNvPr id="2" name="Content Placeholder 1"/>
          <p:cNvSpPr>
            <a:spLocks noGrp="1"/>
          </p:cNvSpPr>
          <p:nvPr>
            <p:ph idx="1"/>
          </p:nvPr>
        </p:nvSpPr>
        <p:spPr>
          <a:xfrm>
            <a:off x="1761536" y="813755"/>
            <a:ext cx="5620928" cy="459501"/>
          </a:xfrm>
        </p:spPr>
        <p:txBody>
          <a:bodyPr/>
          <a:lstStyle/>
          <a:p>
            <a:pPr marL="180000" indent="-180000" algn="ctr">
              <a:spcBef>
                <a:spcPts val="0"/>
              </a:spcBef>
              <a:buFont typeface="+mj-lt"/>
              <a:buAutoNum type="alphaUcPeriod" startAt="2"/>
            </a:pPr>
            <a:r>
              <a:rPr lang="en-US" altLang="en-US" sz="2800" b="1" dirty="0"/>
              <a:t> Peptide Hormones</a:t>
            </a:r>
            <a:endParaRPr lang="en-IN" sz="2800" dirty="0"/>
          </a:p>
        </p:txBody>
      </p:sp>
      <p:pic>
        <p:nvPicPr>
          <p:cNvPr id="25" name="Picture 24" descr="A human body sketch to illustrate physiological effects of oxytocin. It stimulates the contraction of uterine muscles to induce labor, and initiates the flow of milk in nursing mothers. "/>
          <p:cNvPicPr>
            <a:picLocks noChangeAspect="1"/>
          </p:cNvPicPr>
          <p:nvPr/>
        </p:nvPicPr>
        <p:blipFill rotWithShape="1">
          <a:blip r:embed="rId3">
            <a:extLst>
              <a:ext uri="{28A0092B-C50C-407E-A947-70E740481C1C}">
                <a14:useLocalDpi xmlns:a14="http://schemas.microsoft.com/office/drawing/2010/main" val="0"/>
              </a:ext>
            </a:extLst>
          </a:blip>
          <a:srcRect l="15001" t="18889" r="14999" b="785"/>
          <a:stretch/>
        </p:blipFill>
        <p:spPr>
          <a:xfrm>
            <a:off x="1371600" y="1295400"/>
            <a:ext cx="6400800" cy="5508812"/>
          </a:xfrm>
          <a:prstGeom prst="rect">
            <a:avLst/>
          </a:prstGeom>
        </p:spPr>
      </p:pic>
      <p:sp>
        <p:nvSpPr>
          <p:cNvPr id="3" name="Text Placeholder 2"/>
          <p:cNvSpPr>
            <a:spLocks noGrp="1"/>
          </p:cNvSpPr>
          <p:nvPr>
            <p:ph type="body" sz="quarter" idx="12"/>
          </p:nvPr>
        </p:nvSpPr>
        <p:spPr>
          <a:xfrm>
            <a:off x="1520807" y="2751364"/>
            <a:ext cx="1675427" cy="1297327"/>
          </a:xfrm>
        </p:spPr>
        <p:txBody>
          <a:bodyPr/>
          <a:lstStyle/>
          <a:p>
            <a:pPr marL="90000" indent="-90000">
              <a:lnSpc>
                <a:spcPct val="90000"/>
              </a:lnSpc>
              <a:spcBef>
                <a:spcPts val="0"/>
              </a:spcBef>
              <a:spcAft>
                <a:spcPts val="800"/>
              </a:spcAft>
              <a:buFont typeface="Arial" panose="020B0604020202020204" pitchFamily="34" charset="0"/>
              <a:buChar char="•"/>
            </a:pPr>
            <a:r>
              <a:rPr lang="en-IN" sz="1030" b="1" dirty="0"/>
              <a:t>Oxytocin</a:t>
            </a:r>
            <a:r>
              <a:rPr lang="en-IN" sz="1030" dirty="0"/>
              <a:t> induces labor by stimulating the uterus to contract.</a:t>
            </a:r>
          </a:p>
          <a:p>
            <a:pPr marL="90000" indent="-90000">
              <a:lnSpc>
                <a:spcPct val="90000"/>
              </a:lnSpc>
              <a:spcBef>
                <a:spcPts val="0"/>
              </a:spcBef>
              <a:spcAft>
                <a:spcPts val="800"/>
              </a:spcAft>
              <a:buFont typeface="Arial" panose="020B0604020202020204" pitchFamily="34" charset="0"/>
              <a:buChar char="•"/>
            </a:pPr>
            <a:r>
              <a:rPr lang="en-IN" sz="1030" dirty="0"/>
              <a:t>After delivery, </a:t>
            </a:r>
            <a:r>
              <a:rPr lang="en-IN" sz="1030" b="1" dirty="0"/>
              <a:t>oxytocin </a:t>
            </a:r>
            <a:r>
              <a:rPr lang="en-IN" sz="1030" dirty="0"/>
              <a:t>stimulates weak uterine contractions so that the uterus may return to its normal size.</a:t>
            </a:r>
          </a:p>
        </p:txBody>
      </p:sp>
      <p:sp>
        <p:nvSpPr>
          <p:cNvPr id="4" name="Text Placeholder 3"/>
          <p:cNvSpPr>
            <a:spLocks noGrp="1"/>
          </p:cNvSpPr>
          <p:nvPr>
            <p:ph type="body" sz="quarter" idx="13"/>
          </p:nvPr>
        </p:nvSpPr>
        <p:spPr>
          <a:xfrm>
            <a:off x="5691187" y="3855910"/>
            <a:ext cx="1924050" cy="668465"/>
          </a:xfrm>
        </p:spPr>
        <p:txBody>
          <a:bodyPr/>
          <a:lstStyle/>
          <a:p>
            <a:pPr marL="90000" indent="-90000">
              <a:buFont typeface="Arial" panose="020B0604020202020204" pitchFamily="34" charset="0"/>
              <a:buChar char="•"/>
            </a:pPr>
            <a:r>
              <a:rPr lang="en-IN" sz="1030" b="1" dirty="0"/>
              <a:t>Oxytocin</a:t>
            </a:r>
            <a:r>
              <a:rPr lang="en-IN" sz="1030" dirty="0"/>
              <a:t> causes weak muscle contractions in the breast, making breast milk available to a nursing infant.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57200" y="323850"/>
            <a:ext cx="8229601" cy="586541"/>
          </a:xfrm>
        </p:spPr>
        <p:txBody>
          <a:bodyPr/>
          <a:lstStyle/>
          <a:p>
            <a:pPr eaLnBrk="1" hangingPunct="1"/>
            <a:r>
              <a:rPr lang="en-US" altLang="en-US" sz="3200" b="1" dirty="0"/>
              <a:t>21.5	Focus on the Human Body (7)</a:t>
            </a:r>
            <a:endParaRPr lang="en-US" altLang="en-US" dirty="0">
              <a:latin typeface="Calibri" pitchFamily="34" charset="0"/>
            </a:endParaRPr>
          </a:p>
        </p:txBody>
      </p:sp>
      <p:sp>
        <p:nvSpPr>
          <p:cNvPr id="2" name="Content Placeholder 1"/>
          <p:cNvSpPr>
            <a:spLocks noGrp="1"/>
          </p:cNvSpPr>
          <p:nvPr>
            <p:ph idx="1"/>
          </p:nvPr>
        </p:nvSpPr>
        <p:spPr>
          <a:xfrm>
            <a:off x="2249303" y="819150"/>
            <a:ext cx="4645395" cy="505451"/>
          </a:xfrm>
        </p:spPr>
        <p:txBody>
          <a:bodyPr/>
          <a:lstStyle/>
          <a:p>
            <a:pPr marL="180000" indent="-180000" algn="ctr">
              <a:spcBef>
                <a:spcPts val="0"/>
              </a:spcBef>
              <a:buFont typeface="+mj-lt"/>
              <a:buAutoNum type="alphaUcPeriod" startAt="2"/>
            </a:pPr>
            <a:r>
              <a:rPr lang="en-US" altLang="en-US" sz="2800" b="1" dirty="0"/>
              <a:t> Peptide Hormones</a:t>
            </a:r>
            <a:endParaRPr lang="en-IN" sz="2800" dirty="0"/>
          </a:p>
        </p:txBody>
      </p:sp>
      <p:pic>
        <p:nvPicPr>
          <p:cNvPr id="31748" name="Picture 6" descr="A human body sketch to illustrate physiological effects of vasopressin: It is a hormone secreted by the pituitary gland when the body is dehydrated and causes the kidneys to retain fluid, thus decreasing the volume of the ur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938" y="1371600"/>
            <a:ext cx="6324600" cy="533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523541"/>
            <a:ext cx="8229600" cy="645195"/>
          </a:xfrm>
        </p:spPr>
        <p:txBody>
          <a:bodyPr/>
          <a:lstStyle/>
          <a:p>
            <a:pPr eaLnBrk="1" hangingPunct="1"/>
            <a:r>
              <a:rPr lang="en-US" altLang="en-US" sz="3200" b="1" dirty="0"/>
              <a:t>21.1	Introduction (2)</a:t>
            </a:r>
            <a:endParaRPr lang="en-US" altLang="en-US" dirty="0">
              <a:latin typeface="Calibri" pitchFamily="34" charset="0"/>
            </a:endParaRPr>
          </a:p>
        </p:txBody>
      </p:sp>
      <p:sp>
        <p:nvSpPr>
          <p:cNvPr id="2" name="Content Placeholder 1"/>
          <p:cNvSpPr>
            <a:spLocks noGrp="1"/>
          </p:cNvSpPr>
          <p:nvPr>
            <p:ph idx="1"/>
          </p:nvPr>
        </p:nvSpPr>
        <p:spPr>
          <a:xfrm>
            <a:off x="1002723" y="1513114"/>
            <a:ext cx="7684077" cy="3581400"/>
          </a:xfrm>
        </p:spPr>
        <p:txBody>
          <a:bodyPr/>
          <a:lstStyle/>
          <a:p>
            <a:pPr marL="0" indent="0">
              <a:spcBef>
                <a:spcPts val="0"/>
              </a:spcBef>
              <a:spcAft>
                <a:spcPts val="1500"/>
              </a:spcAft>
              <a:buNone/>
            </a:pPr>
            <a:r>
              <a:rPr lang="en-US" altLang="en-US" sz="2400" b="1" dirty="0"/>
              <a:t>Proteins account for </a:t>
            </a:r>
            <a:r>
              <a:rPr lang="en-US" altLang="en-US" sz="2400" b="1" dirty="0">
                <a:solidFill>
                  <a:srgbClr val="3366FF"/>
                </a:solidFill>
              </a:rPr>
              <a:t>50%</a:t>
            </a:r>
            <a:r>
              <a:rPr lang="en-US" altLang="en-US" sz="2400" b="1" dirty="0">
                <a:solidFill>
                  <a:srgbClr val="3344FF"/>
                </a:solidFill>
              </a:rPr>
              <a:t> </a:t>
            </a:r>
            <a:r>
              <a:rPr lang="en-US" altLang="en-US" sz="2400" b="1" dirty="0"/>
              <a:t>of the dry weight of the human body.</a:t>
            </a:r>
          </a:p>
          <a:p>
            <a:pPr marL="0" indent="0">
              <a:spcBef>
                <a:spcPts val="0"/>
              </a:spcBef>
              <a:spcAft>
                <a:spcPts val="1500"/>
              </a:spcAft>
              <a:buNone/>
            </a:pPr>
            <a:r>
              <a:rPr lang="en-US" altLang="en-US" sz="2400" b="1" dirty="0"/>
              <a:t>Unlike lipids and carbohydrates, proteins are not stored, so they </a:t>
            </a:r>
            <a:r>
              <a:rPr lang="en-US" altLang="en-US" sz="2400" b="1" dirty="0">
                <a:solidFill>
                  <a:srgbClr val="3366FF"/>
                </a:solidFill>
              </a:rPr>
              <a:t>must be consumed daily</a:t>
            </a:r>
            <a:r>
              <a:rPr lang="en-US" altLang="en-US" sz="2400" b="1" dirty="0"/>
              <a:t>.</a:t>
            </a:r>
          </a:p>
          <a:p>
            <a:pPr marL="0" indent="0">
              <a:spcBef>
                <a:spcPts val="0"/>
              </a:spcBef>
              <a:spcAft>
                <a:spcPts val="1500"/>
              </a:spcAft>
              <a:buNone/>
            </a:pPr>
            <a:r>
              <a:rPr lang="en-US" altLang="en-US" sz="2400" b="1" dirty="0"/>
              <a:t>Current </a:t>
            </a:r>
            <a:r>
              <a:rPr lang="en-US" altLang="en-US" sz="2400" b="1" dirty="0">
                <a:solidFill>
                  <a:srgbClr val="3366FF"/>
                </a:solidFill>
              </a:rPr>
              <a:t>recommended daily intake </a:t>
            </a:r>
            <a:r>
              <a:rPr lang="en-US" altLang="en-US" sz="2400" b="1" dirty="0"/>
              <a:t>for adults is 0.8 grams of protein per kg of body weight (more is needed for children).</a:t>
            </a:r>
          </a:p>
          <a:p>
            <a:pPr marL="0" indent="0">
              <a:spcBef>
                <a:spcPts val="0"/>
              </a:spcBef>
              <a:spcAft>
                <a:spcPts val="1500"/>
              </a:spcAft>
              <a:buNone/>
            </a:pPr>
            <a:r>
              <a:rPr lang="en-US" altLang="en-US" sz="2400" b="1" dirty="0"/>
              <a:t>Dietary protein comes from eating </a:t>
            </a:r>
            <a:r>
              <a:rPr lang="en-US" altLang="en-US" sz="2400" b="1" dirty="0">
                <a:solidFill>
                  <a:srgbClr val="3366FF"/>
                </a:solidFill>
              </a:rPr>
              <a:t>meat</a:t>
            </a:r>
            <a:r>
              <a:rPr lang="en-US" altLang="en-US" sz="2400" b="1" dirty="0">
                <a:solidFill>
                  <a:srgbClr val="3344FF"/>
                </a:solidFill>
              </a:rPr>
              <a:t> </a:t>
            </a:r>
            <a:r>
              <a:rPr lang="en-US" altLang="en-US" sz="2400" b="1" dirty="0"/>
              <a:t>and </a:t>
            </a:r>
            <a:r>
              <a:rPr lang="en-US" altLang="en-US" sz="2400" b="1" dirty="0">
                <a:solidFill>
                  <a:srgbClr val="3366FF"/>
                </a:solidFill>
              </a:rPr>
              <a:t>milk</a:t>
            </a:r>
            <a:r>
              <a:rPr lang="en-US" altLang="en-US" sz="2400" b="1" dirty="0"/>
              <a:t>.</a:t>
            </a:r>
            <a:endParaRPr lang="en-IN"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381000"/>
            <a:ext cx="8229600" cy="484745"/>
          </a:xfrm>
        </p:spPr>
        <p:txBody>
          <a:bodyPr/>
          <a:lstStyle/>
          <a:p>
            <a:pPr eaLnBrk="1" hangingPunct="1"/>
            <a:r>
              <a:rPr lang="en-US" altLang="en-US" sz="3200" b="1" dirty="0"/>
              <a:t>21.6	Proteins (1)</a:t>
            </a:r>
            <a:endParaRPr lang="en-US" altLang="en-US" dirty="0">
              <a:latin typeface="Calibri" pitchFamily="34" charset="0"/>
            </a:endParaRPr>
          </a:p>
        </p:txBody>
      </p:sp>
      <p:sp>
        <p:nvSpPr>
          <p:cNvPr id="2" name="Content Placeholder 1"/>
          <p:cNvSpPr>
            <a:spLocks noGrp="1"/>
          </p:cNvSpPr>
          <p:nvPr>
            <p:ph idx="1"/>
          </p:nvPr>
        </p:nvSpPr>
        <p:spPr>
          <a:xfrm>
            <a:off x="457200" y="819150"/>
            <a:ext cx="8229600" cy="555996"/>
          </a:xfrm>
        </p:spPr>
        <p:txBody>
          <a:bodyPr/>
          <a:lstStyle/>
          <a:p>
            <a:pPr marL="180000" indent="-180000" algn="ctr">
              <a:spcBef>
                <a:spcPts val="0"/>
              </a:spcBef>
              <a:buFont typeface="+mj-lt"/>
              <a:buAutoNum type="alphaUcPeriod"/>
            </a:pPr>
            <a:r>
              <a:rPr lang="en-US" altLang="en-US" sz="2800" b="1" dirty="0"/>
              <a:t> Primary Structure</a:t>
            </a:r>
            <a:endParaRPr lang="en-IN" sz="2800" dirty="0"/>
          </a:p>
        </p:txBody>
      </p:sp>
      <p:sp>
        <p:nvSpPr>
          <p:cNvPr id="3" name="Text Placeholder 2"/>
          <p:cNvSpPr>
            <a:spLocks noGrp="1"/>
          </p:cNvSpPr>
          <p:nvPr>
            <p:ph type="body" sz="quarter" idx="12"/>
          </p:nvPr>
        </p:nvSpPr>
        <p:spPr>
          <a:xfrm>
            <a:off x="1070462" y="1509486"/>
            <a:ext cx="7673222" cy="139268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eaLnBrk="1" hangingPunct="1">
              <a:spcBef>
                <a:spcPct val="0"/>
              </a:spcBef>
              <a:spcAft>
                <a:spcPts val="1500"/>
              </a:spcAft>
            </a:pPr>
            <a:r>
              <a:rPr lang="en-US" altLang="en-US" sz="2400" b="1" dirty="0"/>
              <a:t>The </a:t>
            </a:r>
            <a:r>
              <a:rPr lang="en-US" altLang="en-US" sz="2400" b="1" dirty="0">
                <a:solidFill>
                  <a:srgbClr val="3366FF"/>
                </a:solidFill>
              </a:rPr>
              <a:t>primary</a:t>
            </a:r>
            <a:r>
              <a:rPr lang="en-US" altLang="en-US" sz="2400" b="1" dirty="0">
                <a:solidFill>
                  <a:srgbClr val="3344FF"/>
                </a:solidFill>
              </a:rPr>
              <a:t> </a:t>
            </a:r>
            <a:r>
              <a:rPr lang="en-US" altLang="en-US" sz="2400" b="1" dirty="0"/>
              <a:t>structure of a protein is the </a:t>
            </a:r>
            <a:r>
              <a:rPr lang="en-US" altLang="en-US" sz="2400" b="1" dirty="0">
                <a:solidFill>
                  <a:srgbClr val="3366FF"/>
                </a:solidFill>
              </a:rPr>
              <a:t>sequence of amino acids </a:t>
            </a:r>
            <a:r>
              <a:rPr lang="en-US" altLang="en-US" sz="2400" b="1" dirty="0"/>
              <a:t>joined together by peptide bonds.</a:t>
            </a:r>
          </a:p>
          <a:p>
            <a:pPr defTabSz="457200" eaLnBrk="1" hangingPunct="1">
              <a:spcBef>
                <a:spcPct val="0"/>
              </a:spcBef>
              <a:spcAft>
                <a:spcPts val="1500"/>
              </a:spcAft>
            </a:pPr>
            <a:r>
              <a:rPr lang="en-US" altLang="en-US" sz="2400" b="1" dirty="0"/>
              <a:t>All bond angles are</a:t>
            </a:r>
            <a:endParaRPr lang="en-IN" sz="2400" b="1" kern="1200" dirty="0">
              <a:cs typeface="+mn-cs"/>
            </a:endParaRPr>
          </a:p>
        </p:txBody>
      </p:sp>
      <p:graphicFrame>
        <p:nvGraphicFramePr>
          <p:cNvPr id="4" name="Object 3">
            <a:extLst>
              <a:ext uri="{FF2B5EF4-FFF2-40B4-BE49-F238E27FC236}">
                <a16:creationId xmlns:a16="http://schemas.microsoft.com/office/drawing/2014/main" id="{6B621731-BBA7-4FDC-93E6-EFF22BFFDF95}"/>
              </a:ext>
            </a:extLst>
          </p:cNvPr>
          <p:cNvGraphicFramePr>
            <a:graphicFrameLocks noChangeAspect="1"/>
          </p:cNvGraphicFramePr>
          <p:nvPr>
            <p:extLst>
              <p:ext uri="{D42A27DB-BD31-4B8C-83A1-F6EECF244321}">
                <p14:modId xmlns:p14="http://schemas.microsoft.com/office/powerpoint/2010/main" val="579861161"/>
              </p:ext>
            </p:extLst>
          </p:nvPr>
        </p:nvGraphicFramePr>
        <p:xfrm>
          <a:off x="4081457" y="2542969"/>
          <a:ext cx="596900" cy="279400"/>
        </p:xfrm>
        <a:graphic>
          <a:graphicData uri="http://schemas.openxmlformats.org/presentationml/2006/ole">
            <mc:AlternateContent xmlns:mc="http://schemas.openxmlformats.org/markup-compatibility/2006">
              <mc:Choice xmlns:v="urn:schemas-microsoft-com:vml" Requires="v">
                <p:oleObj spid="_x0000_s14379" name="Equation" r:id="rId4" imgW="596880" imgH="279360" progId="Equation.DSMT4">
                  <p:embed/>
                </p:oleObj>
              </mc:Choice>
              <mc:Fallback>
                <p:oleObj name="Equation" r:id="rId4" imgW="596880" imgH="279360" progId="Equation.DSMT4">
                  <p:embed/>
                  <p:pic>
                    <p:nvPicPr>
                      <p:cNvPr id="0" name=""/>
                      <p:cNvPicPr/>
                      <p:nvPr/>
                    </p:nvPicPr>
                    <p:blipFill>
                      <a:blip r:embed="rId5"/>
                      <a:stretch>
                        <a:fillRect/>
                      </a:stretch>
                    </p:blipFill>
                    <p:spPr>
                      <a:xfrm>
                        <a:off x="4081457" y="2542969"/>
                        <a:ext cx="596900" cy="279400"/>
                      </a:xfrm>
                      <a:prstGeom prst="rect">
                        <a:avLst/>
                      </a:prstGeom>
                    </p:spPr>
                  </p:pic>
                </p:oleObj>
              </mc:Fallback>
            </mc:AlternateContent>
          </a:graphicData>
        </a:graphic>
      </p:graphicFrame>
      <p:sp>
        <p:nvSpPr>
          <p:cNvPr id="6" name="Text Placeholder 5">
            <a:extLst>
              <a:ext uri="{FF2B5EF4-FFF2-40B4-BE49-F238E27FC236}">
                <a16:creationId xmlns:a16="http://schemas.microsoft.com/office/drawing/2014/main" id="{911B0FB9-03CC-4A6D-98CB-9EE3FF654D33}"/>
              </a:ext>
            </a:extLst>
          </p:cNvPr>
          <p:cNvSpPr>
            <a:spLocks noGrp="1"/>
          </p:cNvSpPr>
          <p:nvPr>
            <p:ph type="body" sz="quarter" idx="56"/>
          </p:nvPr>
        </p:nvSpPr>
        <p:spPr>
          <a:xfrm>
            <a:off x="4586219" y="2440266"/>
            <a:ext cx="3619500" cy="514844"/>
          </a:xfrm>
        </p:spPr>
        <p:txBody>
          <a:bodyPr/>
          <a:lstStyle/>
          <a:p>
            <a:pPr marL="0" indent="0">
              <a:buNone/>
            </a:pPr>
            <a:r>
              <a:rPr lang="en-US" altLang="en-US" sz="2400" b="1" dirty="0">
                <a:solidFill>
                  <a:prstClr val="black"/>
                </a:solidFill>
              </a:rPr>
              <a:t>, giving the protein a</a:t>
            </a:r>
            <a:endParaRPr lang="en-US" dirty="0"/>
          </a:p>
        </p:txBody>
      </p:sp>
      <p:sp>
        <p:nvSpPr>
          <p:cNvPr id="32769" name="Text Placeholder 32768">
            <a:extLst>
              <a:ext uri="{FF2B5EF4-FFF2-40B4-BE49-F238E27FC236}">
                <a16:creationId xmlns:a16="http://schemas.microsoft.com/office/drawing/2014/main" id="{ECB70BC0-7E8C-4233-93E6-B5BC67C70A54}"/>
              </a:ext>
            </a:extLst>
          </p:cNvPr>
          <p:cNvSpPr>
            <a:spLocks noGrp="1"/>
          </p:cNvSpPr>
          <p:nvPr>
            <p:ph type="body" sz="quarter" idx="57"/>
          </p:nvPr>
        </p:nvSpPr>
        <p:spPr>
          <a:xfrm>
            <a:off x="1068728" y="2793279"/>
            <a:ext cx="3429000" cy="555996"/>
          </a:xfrm>
        </p:spPr>
        <p:txBody>
          <a:bodyPr/>
          <a:lstStyle/>
          <a:p>
            <a:pPr marL="0" indent="0">
              <a:buNone/>
            </a:pPr>
            <a:r>
              <a:rPr lang="en-US" altLang="en-US" sz="2400" b="1" dirty="0">
                <a:solidFill>
                  <a:srgbClr val="3366FF"/>
                </a:solidFill>
              </a:rPr>
              <a:t>zigzag</a:t>
            </a:r>
            <a:r>
              <a:rPr lang="en-US" altLang="en-US" sz="2400" b="1" dirty="0">
                <a:solidFill>
                  <a:srgbClr val="3344FF"/>
                </a:solidFill>
              </a:rPr>
              <a:t> </a:t>
            </a:r>
            <a:r>
              <a:rPr lang="en-US" altLang="en-US" sz="2400" b="1" dirty="0">
                <a:solidFill>
                  <a:prstClr val="black"/>
                </a:solidFill>
              </a:rPr>
              <a:t>arrangement:</a:t>
            </a:r>
            <a:endParaRPr lang="en-US" dirty="0"/>
          </a:p>
        </p:txBody>
      </p:sp>
      <p:pic>
        <p:nvPicPr>
          <p:cNvPr id="32774" name="Picture 9" descr="Three-dimensional structure of a portion of a protein molecule. The carbonyl carbon of the amide has trigonal planar geometry. All six atoms involved in the peptide bond lie in the same plane. All bond angles are 120° and the CO and NH bonds are oriented 180° from each other. As a result, the backbone of the protein adopts a zigzag arrangem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0888" y="3810000"/>
            <a:ext cx="5218112"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7200" y="374748"/>
            <a:ext cx="8229600" cy="484745"/>
          </a:xfrm>
        </p:spPr>
        <p:txBody>
          <a:bodyPr anchor="ctr"/>
          <a:lstStyle/>
          <a:p>
            <a:pPr eaLnBrk="1" hangingPunct="1"/>
            <a:r>
              <a:rPr lang="en-US" altLang="en-US" sz="3200" b="1" dirty="0"/>
              <a:t>21.6	Proteins (2)</a:t>
            </a:r>
            <a:endParaRPr lang="en-US" altLang="en-US" dirty="0">
              <a:latin typeface="Calibri" pitchFamily="34" charset="0"/>
            </a:endParaRPr>
          </a:p>
        </p:txBody>
      </p:sp>
      <p:sp>
        <p:nvSpPr>
          <p:cNvPr id="2" name="Content Placeholder 1"/>
          <p:cNvSpPr>
            <a:spLocks noGrp="1"/>
          </p:cNvSpPr>
          <p:nvPr>
            <p:ph idx="1"/>
          </p:nvPr>
        </p:nvSpPr>
        <p:spPr>
          <a:xfrm>
            <a:off x="462642" y="826363"/>
            <a:ext cx="8229600" cy="505451"/>
          </a:xfrm>
        </p:spPr>
        <p:txBody>
          <a:bodyPr anchor="ctr"/>
          <a:lstStyle/>
          <a:p>
            <a:pPr marL="180000" indent="-180000" algn="ctr">
              <a:spcBef>
                <a:spcPts val="0"/>
              </a:spcBef>
              <a:buFont typeface="+mj-lt"/>
              <a:buAutoNum type="alphaUcPeriod" startAt="2"/>
            </a:pPr>
            <a:r>
              <a:rPr lang="en-US" altLang="en-US" sz="2800" b="1" dirty="0"/>
              <a:t> Secondary Structure</a:t>
            </a:r>
            <a:endParaRPr lang="en-IN" sz="2800" dirty="0"/>
          </a:p>
        </p:txBody>
      </p:sp>
      <p:sp>
        <p:nvSpPr>
          <p:cNvPr id="3" name="Text Placeholder 2"/>
          <p:cNvSpPr>
            <a:spLocks noGrp="1"/>
          </p:cNvSpPr>
          <p:nvPr>
            <p:ph type="body" sz="quarter" idx="12"/>
          </p:nvPr>
        </p:nvSpPr>
        <p:spPr>
          <a:xfrm>
            <a:off x="1014662" y="1509486"/>
            <a:ext cx="7839052" cy="29495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eaLnBrk="1" hangingPunct="1">
              <a:spcBef>
                <a:spcPct val="0"/>
              </a:spcBef>
              <a:spcAft>
                <a:spcPts val="2500"/>
              </a:spcAft>
            </a:pPr>
            <a:r>
              <a:rPr lang="en-US" altLang="en-US" sz="2400" b="1" dirty="0"/>
              <a:t>The </a:t>
            </a:r>
            <a:r>
              <a:rPr lang="en-US" altLang="en-US" sz="2400" b="1" dirty="0">
                <a:solidFill>
                  <a:srgbClr val="3366FF"/>
                </a:solidFill>
              </a:rPr>
              <a:t>secondary</a:t>
            </a:r>
            <a:r>
              <a:rPr lang="en-US" altLang="en-US" sz="2400" b="1" dirty="0">
                <a:solidFill>
                  <a:srgbClr val="3344FF"/>
                </a:solidFill>
              </a:rPr>
              <a:t> </a:t>
            </a:r>
            <a:r>
              <a:rPr lang="en-US" altLang="en-US" sz="2400" b="1" dirty="0"/>
              <a:t>structure is the </a:t>
            </a:r>
            <a:r>
              <a:rPr lang="en-US" altLang="en-US" sz="2400" b="1" dirty="0">
                <a:solidFill>
                  <a:srgbClr val="3366FF"/>
                </a:solidFill>
              </a:rPr>
              <a:t>3D arrangement of localized regions </a:t>
            </a:r>
            <a:r>
              <a:rPr lang="en-US" altLang="en-US" sz="2400" b="1" dirty="0"/>
              <a:t>of a protein.</a:t>
            </a:r>
          </a:p>
          <a:p>
            <a:pPr defTabSz="457200" eaLnBrk="1" hangingPunct="1">
              <a:spcBef>
                <a:spcPct val="0"/>
              </a:spcBef>
              <a:spcAft>
                <a:spcPts val="2500"/>
              </a:spcAft>
            </a:pPr>
            <a:r>
              <a:rPr lang="en-US" altLang="en-US" sz="2400" b="1" dirty="0"/>
              <a:t>These regions arise due to </a:t>
            </a:r>
            <a:r>
              <a:rPr lang="en-US" altLang="en-US" sz="2400" b="1" dirty="0">
                <a:solidFill>
                  <a:srgbClr val="3366FF"/>
                </a:solidFill>
              </a:rPr>
              <a:t>hydrogen bonding </a:t>
            </a:r>
            <a:r>
              <a:rPr lang="en-US" altLang="en-US" sz="2400" b="1" dirty="0"/>
              <a:t>between the N—H group of one amide with the </a:t>
            </a:r>
            <a:r>
              <a:rPr lang="en-US" altLang="en-US" sz="2400" b="1" i="0" dirty="0">
                <a:latin typeface="+mj-lt"/>
              </a:rPr>
              <a:t>C═O</a:t>
            </a:r>
            <a:r>
              <a:rPr lang="en-US" altLang="en-US" sz="2400" b="1" dirty="0"/>
              <a:t> group of another.</a:t>
            </a:r>
          </a:p>
          <a:p>
            <a:pPr defTabSz="457200" eaLnBrk="1" hangingPunct="1">
              <a:spcBef>
                <a:spcPct val="0"/>
              </a:spcBef>
              <a:spcAft>
                <a:spcPts val="2500"/>
              </a:spcAft>
            </a:pPr>
            <a:r>
              <a:rPr lang="en-US" altLang="en-US" sz="2400" b="1" dirty="0"/>
              <a:t>Two stable arrangements are the </a:t>
            </a:r>
          </a:p>
        </p:txBody>
      </p:sp>
      <p:graphicFrame>
        <p:nvGraphicFramePr>
          <p:cNvPr id="4" name="Object 3">
            <a:extLst>
              <a:ext uri="{FF2B5EF4-FFF2-40B4-BE49-F238E27FC236}">
                <a16:creationId xmlns:a16="http://schemas.microsoft.com/office/drawing/2014/main" id="{2F0F6363-03BB-4697-95BF-BC4DDADE9462}"/>
              </a:ext>
            </a:extLst>
          </p:cNvPr>
          <p:cNvGraphicFramePr>
            <a:graphicFrameLocks noChangeAspect="1"/>
          </p:cNvGraphicFramePr>
          <p:nvPr>
            <p:extLst>
              <p:ext uri="{D42A27DB-BD31-4B8C-83A1-F6EECF244321}">
                <p14:modId xmlns:p14="http://schemas.microsoft.com/office/powerpoint/2010/main" val="3239870878"/>
              </p:ext>
            </p:extLst>
          </p:nvPr>
        </p:nvGraphicFramePr>
        <p:xfrm>
          <a:off x="5957165" y="4052888"/>
          <a:ext cx="1052513" cy="280987"/>
        </p:xfrm>
        <a:graphic>
          <a:graphicData uri="http://schemas.openxmlformats.org/presentationml/2006/ole">
            <mc:AlternateContent xmlns:mc="http://schemas.openxmlformats.org/markup-compatibility/2006">
              <mc:Choice xmlns:v="urn:schemas-microsoft-com:vml" Requires="v">
                <p:oleObj spid="_x0000_s5804" name="Equation" r:id="rId4" imgW="1041120" imgH="279360" progId="Equation.DSMT4">
                  <p:embed/>
                </p:oleObj>
              </mc:Choice>
              <mc:Fallback>
                <p:oleObj name="Equation" r:id="rId4" imgW="1041120" imgH="279360" progId="Equation.DSMT4">
                  <p:embed/>
                  <p:pic>
                    <p:nvPicPr>
                      <p:cNvPr id="0" name=""/>
                      <p:cNvPicPr/>
                      <p:nvPr/>
                    </p:nvPicPr>
                    <p:blipFill>
                      <a:blip r:embed="rId5"/>
                      <a:stretch>
                        <a:fillRect/>
                      </a:stretch>
                    </p:blipFill>
                    <p:spPr>
                      <a:xfrm>
                        <a:off x="5957165" y="4052888"/>
                        <a:ext cx="1052513" cy="280987"/>
                      </a:xfrm>
                      <a:prstGeom prst="rect">
                        <a:avLst/>
                      </a:prstGeom>
                    </p:spPr>
                  </p:pic>
                </p:oleObj>
              </mc:Fallback>
            </mc:AlternateContent>
          </a:graphicData>
        </a:graphic>
      </p:graphicFrame>
      <p:sp>
        <p:nvSpPr>
          <p:cNvPr id="5" name="Content Placeholder 55">
            <a:extLst>
              <a:ext uri="{FF2B5EF4-FFF2-40B4-BE49-F238E27FC236}">
                <a16:creationId xmlns:a16="http://schemas.microsoft.com/office/drawing/2014/main" id="{A56EADD1-FEAB-4580-997A-262A692E32D3}"/>
              </a:ext>
            </a:extLst>
          </p:cNvPr>
          <p:cNvSpPr>
            <a:spLocks noGrp="1"/>
          </p:cNvSpPr>
          <p:nvPr>
            <p:ph sz="quarter" idx="62"/>
          </p:nvPr>
        </p:nvSpPr>
        <p:spPr>
          <a:xfrm>
            <a:off x="7004966" y="3966214"/>
            <a:ext cx="1524000" cy="505451"/>
          </a:xfrm>
        </p:spPr>
        <p:txBody>
          <a:bodyPr/>
          <a:lstStyle/>
          <a:p>
            <a:pPr marL="0" lvl="0" indent="0">
              <a:buNone/>
            </a:pPr>
            <a:r>
              <a:rPr lang="en-US" altLang="en-US" sz="2400" b="1" dirty="0">
                <a:solidFill>
                  <a:prstClr val="black"/>
                </a:solidFill>
              </a:rPr>
              <a:t>and the</a:t>
            </a:r>
            <a:endParaRPr lang="en-GB" dirty="0"/>
          </a:p>
        </p:txBody>
      </p:sp>
      <p:graphicFrame>
        <p:nvGraphicFramePr>
          <p:cNvPr id="10" name="Object 9">
            <a:extLst>
              <a:ext uri="{FF2B5EF4-FFF2-40B4-BE49-F238E27FC236}">
                <a16:creationId xmlns:a16="http://schemas.microsoft.com/office/drawing/2014/main" id="{B7C231DE-9841-4711-938E-28B817C706D1}"/>
              </a:ext>
            </a:extLst>
          </p:cNvPr>
          <p:cNvGraphicFramePr>
            <a:graphicFrameLocks noChangeAspect="1"/>
          </p:cNvGraphicFramePr>
          <p:nvPr>
            <p:extLst>
              <p:ext uri="{D42A27DB-BD31-4B8C-83A1-F6EECF244321}">
                <p14:modId xmlns:p14="http://schemas.microsoft.com/office/powerpoint/2010/main" val="2003237423"/>
              </p:ext>
            </p:extLst>
          </p:nvPr>
        </p:nvGraphicFramePr>
        <p:xfrm>
          <a:off x="1103745" y="4433888"/>
          <a:ext cx="2133600" cy="342900"/>
        </p:xfrm>
        <a:graphic>
          <a:graphicData uri="http://schemas.openxmlformats.org/presentationml/2006/ole">
            <mc:AlternateContent xmlns:mc="http://schemas.openxmlformats.org/markup-compatibility/2006">
              <mc:Choice xmlns:v="urn:schemas-microsoft-com:vml" Requires="v">
                <p:oleObj spid="_x0000_s5805" name="Equation" r:id="rId6" imgW="2133360" imgH="342720" progId="Equation.DSMT4">
                  <p:embed/>
                </p:oleObj>
              </mc:Choice>
              <mc:Fallback>
                <p:oleObj name="Equation" r:id="rId6" imgW="2133360" imgH="342720" progId="Equation.DSMT4">
                  <p:embed/>
                  <p:pic>
                    <p:nvPicPr>
                      <p:cNvPr id="0" name=""/>
                      <p:cNvPicPr/>
                      <p:nvPr/>
                    </p:nvPicPr>
                    <p:blipFill>
                      <a:blip r:embed="rId7"/>
                      <a:stretch>
                        <a:fillRect/>
                      </a:stretch>
                    </p:blipFill>
                    <p:spPr>
                      <a:xfrm>
                        <a:off x="1103745" y="4433888"/>
                        <a:ext cx="2133600" cy="342900"/>
                      </a:xfrm>
                      <a:prstGeom prst="rect">
                        <a:avLst/>
                      </a:prstGeom>
                    </p:spPr>
                  </p:pic>
                </p:oleObj>
              </mc:Fallback>
            </mc:AlternateContent>
          </a:graphicData>
        </a:graphic>
      </p:graphicFrame>
      <p:sp>
        <p:nvSpPr>
          <p:cNvPr id="7" name="Content Placeholder 63">
            <a:extLst>
              <a:ext uri="{FF2B5EF4-FFF2-40B4-BE49-F238E27FC236}">
                <a16:creationId xmlns:a16="http://schemas.microsoft.com/office/drawing/2014/main" id="{D6C67A76-323F-44B8-B5A9-A07F986ED198}"/>
              </a:ext>
            </a:extLst>
          </p:cNvPr>
          <p:cNvSpPr>
            <a:spLocks noGrp="1"/>
          </p:cNvSpPr>
          <p:nvPr>
            <p:ph sz="quarter" idx="64"/>
          </p:nvPr>
        </p:nvSpPr>
        <p:spPr>
          <a:xfrm>
            <a:off x="1014662" y="5016500"/>
            <a:ext cx="4724400" cy="505451"/>
          </a:xfrm>
        </p:spPr>
        <p:txBody>
          <a:bodyPr/>
          <a:lstStyle/>
          <a:p>
            <a:pPr marL="0" lvl="0" indent="0">
              <a:buNone/>
            </a:pPr>
            <a:r>
              <a:rPr lang="en-US" altLang="en-US" sz="2400" b="1" dirty="0">
                <a:solidFill>
                  <a:prstClr val="black"/>
                </a:solidFill>
              </a:rPr>
              <a:t>Most proteins have regions of</a:t>
            </a:r>
            <a:endParaRPr lang="en-GB" dirty="0"/>
          </a:p>
        </p:txBody>
      </p:sp>
      <p:graphicFrame>
        <p:nvGraphicFramePr>
          <p:cNvPr id="11" name="Object 10">
            <a:extLst>
              <a:ext uri="{FF2B5EF4-FFF2-40B4-BE49-F238E27FC236}">
                <a16:creationId xmlns:a16="http://schemas.microsoft.com/office/drawing/2014/main" id="{A66EFE28-9B55-45E8-A004-233FC1A2683C}"/>
              </a:ext>
            </a:extLst>
          </p:cNvPr>
          <p:cNvGraphicFramePr>
            <a:graphicFrameLocks noChangeAspect="1"/>
          </p:cNvGraphicFramePr>
          <p:nvPr>
            <p:extLst>
              <p:ext uri="{D42A27DB-BD31-4B8C-83A1-F6EECF244321}">
                <p14:modId xmlns:p14="http://schemas.microsoft.com/office/powerpoint/2010/main" val="39873046"/>
              </p:ext>
            </p:extLst>
          </p:nvPr>
        </p:nvGraphicFramePr>
        <p:xfrm>
          <a:off x="5550333" y="5105400"/>
          <a:ext cx="1050925" cy="282575"/>
        </p:xfrm>
        <a:graphic>
          <a:graphicData uri="http://schemas.openxmlformats.org/presentationml/2006/ole">
            <mc:AlternateContent xmlns:mc="http://schemas.openxmlformats.org/markup-compatibility/2006">
              <mc:Choice xmlns:v="urn:schemas-microsoft-com:vml" Requires="v">
                <p:oleObj spid="_x0000_s5806" name="Equation" r:id="rId8" imgW="1041120" imgH="279360" progId="Equation.DSMT4">
                  <p:embed/>
                </p:oleObj>
              </mc:Choice>
              <mc:Fallback>
                <p:oleObj name="Equation" r:id="rId8" imgW="1041120" imgH="279360" progId="Equation.DSMT4">
                  <p:embed/>
                  <p:pic>
                    <p:nvPicPr>
                      <p:cNvPr id="0" name=""/>
                      <p:cNvPicPr/>
                      <p:nvPr/>
                    </p:nvPicPr>
                    <p:blipFill>
                      <a:blip r:embed="rId9"/>
                      <a:stretch>
                        <a:fillRect/>
                      </a:stretch>
                    </p:blipFill>
                    <p:spPr>
                      <a:xfrm>
                        <a:off x="5550333" y="5105400"/>
                        <a:ext cx="1050925" cy="282575"/>
                      </a:xfrm>
                      <a:prstGeom prst="rect">
                        <a:avLst/>
                      </a:prstGeom>
                    </p:spPr>
                  </p:pic>
                </p:oleObj>
              </mc:Fallback>
            </mc:AlternateContent>
          </a:graphicData>
        </a:graphic>
      </p:graphicFrame>
      <p:sp>
        <p:nvSpPr>
          <p:cNvPr id="8" name="Content Placeholder 67">
            <a:extLst>
              <a:ext uri="{FF2B5EF4-FFF2-40B4-BE49-F238E27FC236}">
                <a16:creationId xmlns:a16="http://schemas.microsoft.com/office/drawing/2014/main" id="{83FA7981-6AE1-4F28-8B3A-29F85B1BB060}"/>
              </a:ext>
            </a:extLst>
          </p:cNvPr>
          <p:cNvSpPr>
            <a:spLocks noGrp="1"/>
          </p:cNvSpPr>
          <p:nvPr>
            <p:ph sz="quarter" idx="65"/>
          </p:nvPr>
        </p:nvSpPr>
        <p:spPr>
          <a:xfrm>
            <a:off x="6629630" y="5015106"/>
            <a:ext cx="1104900" cy="558800"/>
          </a:xfrm>
        </p:spPr>
        <p:txBody>
          <a:bodyPr/>
          <a:lstStyle/>
          <a:p>
            <a:pPr marL="0" lvl="0" indent="0">
              <a:buNone/>
            </a:pPr>
            <a:r>
              <a:rPr lang="en-GB" sz="2400" b="1" dirty="0"/>
              <a:t>and </a:t>
            </a:r>
          </a:p>
        </p:txBody>
      </p:sp>
      <p:graphicFrame>
        <p:nvGraphicFramePr>
          <p:cNvPr id="12" name="Object 11">
            <a:extLst>
              <a:ext uri="{FF2B5EF4-FFF2-40B4-BE49-F238E27FC236}">
                <a16:creationId xmlns:a16="http://schemas.microsoft.com/office/drawing/2014/main" id="{AE0DD51C-747F-40BF-8DF4-045644F91EAC}"/>
              </a:ext>
            </a:extLst>
          </p:cNvPr>
          <p:cNvGraphicFramePr>
            <a:graphicFrameLocks noChangeAspect="1"/>
          </p:cNvGraphicFramePr>
          <p:nvPr>
            <p:extLst>
              <p:ext uri="{D42A27DB-BD31-4B8C-83A1-F6EECF244321}">
                <p14:modId xmlns:p14="http://schemas.microsoft.com/office/powerpoint/2010/main" val="826509932"/>
              </p:ext>
            </p:extLst>
          </p:nvPr>
        </p:nvGraphicFramePr>
        <p:xfrm>
          <a:off x="1106920" y="5495493"/>
          <a:ext cx="2044700" cy="342900"/>
        </p:xfrm>
        <a:graphic>
          <a:graphicData uri="http://schemas.openxmlformats.org/presentationml/2006/ole">
            <mc:AlternateContent xmlns:mc="http://schemas.openxmlformats.org/markup-compatibility/2006">
              <mc:Choice xmlns:v="urn:schemas-microsoft-com:vml" Requires="v">
                <p:oleObj spid="_x0000_s5807" name="Equation" r:id="rId10" imgW="2044440" imgH="342720" progId="Equation.DSMT4">
                  <p:embed/>
                </p:oleObj>
              </mc:Choice>
              <mc:Fallback>
                <p:oleObj name="Equation" r:id="rId10" imgW="2044440" imgH="342720" progId="Equation.DSMT4">
                  <p:embed/>
                  <p:pic>
                    <p:nvPicPr>
                      <p:cNvPr id="0" name=""/>
                      <p:cNvPicPr/>
                      <p:nvPr/>
                    </p:nvPicPr>
                    <p:blipFill>
                      <a:blip r:embed="rId11"/>
                      <a:stretch>
                        <a:fillRect/>
                      </a:stretch>
                    </p:blipFill>
                    <p:spPr>
                      <a:xfrm>
                        <a:off x="1106920" y="5495493"/>
                        <a:ext cx="2044700" cy="342900"/>
                      </a:xfrm>
                      <a:prstGeom prst="rect">
                        <a:avLst/>
                      </a:prstGeom>
                    </p:spPr>
                  </p:pic>
                </p:oleObj>
              </mc:Fallback>
            </mc:AlternateContent>
          </a:graphicData>
        </a:graphic>
      </p:graphicFrame>
      <p:sp>
        <p:nvSpPr>
          <p:cNvPr id="9" name="Content Placeholder 72">
            <a:extLst>
              <a:ext uri="{FF2B5EF4-FFF2-40B4-BE49-F238E27FC236}">
                <a16:creationId xmlns:a16="http://schemas.microsoft.com/office/drawing/2014/main" id="{3CA433FE-6852-4B94-BEA4-19FCCBBE3D61}"/>
              </a:ext>
            </a:extLst>
          </p:cNvPr>
          <p:cNvSpPr>
            <a:spLocks noGrp="1"/>
          </p:cNvSpPr>
          <p:nvPr>
            <p:ph sz="quarter" idx="66"/>
          </p:nvPr>
        </p:nvSpPr>
        <p:spPr>
          <a:xfrm>
            <a:off x="3046497" y="5401793"/>
            <a:ext cx="5807217" cy="437964"/>
          </a:xfrm>
        </p:spPr>
        <p:txBody>
          <a:bodyPr/>
          <a:lstStyle/>
          <a:p>
            <a:pPr marL="0" lvl="0" indent="0">
              <a:buNone/>
            </a:pPr>
            <a:r>
              <a:rPr lang="en-US" altLang="en-US" sz="2400" b="1" dirty="0">
                <a:solidFill>
                  <a:prstClr val="black"/>
                </a:solidFill>
              </a:rPr>
              <a:t>, and other regions that are </a:t>
            </a:r>
            <a:r>
              <a:rPr lang="en-US" altLang="en-US" sz="2400" b="1" dirty="0">
                <a:solidFill>
                  <a:srgbClr val="3366FF"/>
                </a:solidFill>
              </a:rPr>
              <a:t>random</a:t>
            </a:r>
            <a:r>
              <a:rPr lang="en-US" altLang="en-US" sz="2400" b="1" dirty="0">
                <a:solidFill>
                  <a:srgbClr val="3344FF"/>
                </a:solidFill>
              </a:rPr>
              <a:t> </a:t>
            </a:r>
            <a:endParaRPr lang="en-GB" dirty="0"/>
          </a:p>
        </p:txBody>
      </p:sp>
      <p:sp>
        <p:nvSpPr>
          <p:cNvPr id="14" name="Content Placeholder 74">
            <a:extLst>
              <a:ext uri="{FF2B5EF4-FFF2-40B4-BE49-F238E27FC236}">
                <a16:creationId xmlns:a16="http://schemas.microsoft.com/office/drawing/2014/main" id="{DA8FE4B0-8B88-4B5E-8D0B-060E7AE03285}"/>
              </a:ext>
            </a:extLst>
          </p:cNvPr>
          <p:cNvSpPr>
            <a:spLocks noGrp="1"/>
          </p:cNvSpPr>
          <p:nvPr>
            <p:ph sz="quarter" idx="67"/>
          </p:nvPr>
        </p:nvSpPr>
        <p:spPr>
          <a:xfrm>
            <a:off x="1014662" y="5807318"/>
            <a:ext cx="4114800" cy="503765"/>
          </a:xfrm>
        </p:spPr>
        <p:txBody>
          <a:bodyPr/>
          <a:lstStyle/>
          <a:p>
            <a:pPr marL="0" lvl="0" indent="0">
              <a:buNone/>
            </a:pPr>
            <a:r>
              <a:rPr lang="en-US" altLang="en-US" sz="2400" b="1" dirty="0">
                <a:solidFill>
                  <a:prstClr val="black"/>
                </a:solidFill>
              </a:rPr>
              <a:t>arrangements.</a:t>
            </a:r>
            <a:endParaRPr lang="en-GB"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831273" y="428252"/>
            <a:ext cx="7481455" cy="400615"/>
          </a:xfrm>
        </p:spPr>
        <p:txBody>
          <a:bodyPr/>
          <a:lstStyle/>
          <a:p>
            <a:pPr eaLnBrk="1" hangingPunct="1"/>
            <a:r>
              <a:rPr lang="en-US" altLang="en-US" sz="3200" b="1" dirty="0"/>
              <a:t>21.6	Proteins (3)</a:t>
            </a:r>
            <a:endParaRPr lang="en-US" altLang="en-US" dirty="0">
              <a:latin typeface="Calibri" pitchFamily="34" charset="0"/>
            </a:endParaRPr>
          </a:p>
        </p:txBody>
      </p:sp>
      <p:sp>
        <p:nvSpPr>
          <p:cNvPr id="2" name="Content Placeholder 1"/>
          <p:cNvSpPr>
            <a:spLocks noGrp="1"/>
          </p:cNvSpPr>
          <p:nvPr>
            <p:ph idx="1"/>
          </p:nvPr>
        </p:nvSpPr>
        <p:spPr>
          <a:xfrm>
            <a:off x="1480490" y="852714"/>
            <a:ext cx="6183021" cy="459501"/>
          </a:xfrm>
        </p:spPr>
        <p:txBody>
          <a:bodyPr anchor="ctr"/>
          <a:lstStyle/>
          <a:p>
            <a:pPr marL="180000" indent="-180000" algn="ctr">
              <a:spcBef>
                <a:spcPts val="0"/>
              </a:spcBef>
              <a:buFont typeface="+mj-lt"/>
              <a:buAutoNum type="alphaUcPeriod" startAt="2"/>
            </a:pPr>
            <a:r>
              <a:rPr lang="en-US" altLang="en-US" sz="2800" b="1" dirty="0"/>
              <a:t> Secondary Structure</a:t>
            </a:r>
            <a:endParaRPr lang="en-IN" sz="2800" dirty="0"/>
          </a:p>
        </p:txBody>
      </p:sp>
      <p:sp>
        <p:nvSpPr>
          <p:cNvPr id="3" name="Text Placeholder 2"/>
          <p:cNvSpPr>
            <a:spLocks noGrp="1"/>
          </p:cNvSpPr>
          <p:nvPr>
            <p:ph type="body" sz="quarter" idx="12"/>
          </p:nvPr>
        </p:nvSpPr>
        <p:spPr>
          <a:xfrm>
            <a:off x="3576025" y="1524000"/>
            <a:ext cx="2081825" cy="457200"/>
          </a:xfrm>
        </p:spPr>
        <p:txBody>
          <a:bodyPr/>
          <a:lstStyle/>
          <a:p>
            <a:r>
              <a:rPr lang="en-US" altLang="en-US" sz="2400" b="1" dirty="0"/>
              <a:t>The </a:t>
            </a:r>
            <a:endParaRPr lang="en-IN" sz="2400" dirty="0"/>
          </a:p>
        </p:txBody>
      </p:sp>
      <p:graphicFrame>
        <p:nvGraphicFramePr>
          <p:cNvPr id="67" name="Object 66">
            <a:extLst>
              <a:ext uri="{FF2B5EF4-FFF2-40B4-BE49-F238E27FC236}">
                <a16:creationId xmlns:a16="http://schemas.microsoft.com/office/drawing/2014/main" id="{8C2A0533-B5E1-4D8A-BD33-14F1820E0CFE}"/>
              </a:ext>
            </a:extLst>
          </p:cNvPr>
          <p:cNvGraphicFramePr>
            <a:graphicFrameLocks noChangeAspect="1"/>
          </p:cNvGraphicFramePr>
          <p:nvPr>
            <p:extLst>
              <p:ext uri="{D42A27DB-BD31-4B8C-83A1-F6EECF244321}">
                <p14:modId xmlns:p14="http://schemas.microsoft.com/office/powerpoint/2010/main" val="888652327"/>
              </p:ext>
            </p:extLst>
          </p:nvPr>
        </p:nvGraphicFramePr>
        <p:xfrm>
          <a:off x="4298228" y="1609725"/>
          <a:ext cx="1117600" cy="279400"/>
        </p:xfrm>
        <a:graphic>
          <a:graphicData uri="http://schemas.openxmlformats.org/presentationml/2006/ole">
            <mc:AlternateContent xmlns:mc="http://schemas.openxmlformats.org/markup-compatibility/2006">
              <mc:Choice xmlns:v="urn:schemas-microsoft-com:vml" Requires="v">
                <p:oleObj spid="_x0000_s6300" name="Equation" r:id="rId4" imgW="1117440" imgH="279360" progId="Equation.DSMT4">
                  <p:embed/>
                </p:oleObj>
              </mc:Choice>
              <mc:Fallback>
                <p:oleObj name="Equation" r:id="rId4" imgW="1117440" imgH="279360" progId="Equation.DSMT4">
                  <p:embed/>
                  <p:pic>
                    <p:nvPicPr>
                      <p:cNvPr id="0" name=""/>
                      <p:cNvPicPr/>
                      <p:nvPr/>
                    </p:nvPicPr>
                    <p:blipFill>
                      <a:blip r:embed="rId5"/>
                      <a:stretch>
                        <a:fillRect/>
                      </a:stretch>
                    </p:blipFill>
                    <p:spPr>
                      <a:xfrm>
                        <a:off x="4298228" y="1609725"/>
                        <a:ext cx="1117600" cy="279400"/>
                      </a:xfrm>
                      <a:prstGeom prst="rect">
                        <a:avLst/>
                      </a:prstGeom>
                    </p:spPr>
                  </p:pic>
                </p:oleObj>
              </mc:Fallback>
            </mc:AlternateContent>
          </a:graphicData>
        </a:graphic>
      </p:graphicFrame>
      <p:pic>
        <p:nvPicPr>
          <p:cNvPr id="34821" name="Picture 8" descr="Two different Illustrations of the α-Helix: on the left is the right handed alpha helix where All atoms of the α-helix are drawn in this representation. All CO bonds are pointing up and all NH bonds are pointing down. On the right only the peptide backbone is drawn. The hydrogen bonds between the CO and NH of amino acids four residues away from each other are shown."/>
          <p:cNvPicPr>
            <a:picLocks noChangeAspect="1" noChangeArrowheads="1"/>
          </p:cNvPicPr>
          <p:nvPr/>
        </p:nvPicPr>
        <p:blipFill>
          <a:blip r:embed="rId6">
            <a:extLst>
              <a:ext uri="{28A0092B-C50C-407E-A947-70E740481C1C}">
                <a14:useLocalDpi xmlns:a14="http://schemas.microsoft.com/office/drawing/2010/main" val="0"/>
              </a:ext>
            </a:extLst>
          </a:blip>
          <a:srcRect t="8037"/>
          <a:stretch>
            <a:fillRect/>
          </a:stretch>
        </p:blipFill>
        <p:spPr bwMode="auto">
          <a:xfrm>
            <a:off x="2286000" y="2024063"/>
            <a:ext cx="4876800" cy="469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381000"/>
            <a:ext cx="8229600" cy="484745"/>
          </a:xfrm>
        </p:spPr>
        <p:txBody>
          <a:bodyPr/>
          <a:lstStyle/>
          <a:p>
            <a:pPr eaLnBrk="1" hangingPunct="1"/>
            <a:r>
              <a:rPr lang="en-US" altLang="en-US" sz="3200" b="1" dirty="0"/>
              <a:t>21.6	Proteins (4)</a:t>
            </a:r>
            <a:endParaRPr lang="en-US" altLang="en-US" sz="2800" dirty="0">
              <a:latin typeface="Calibri" pitchFamily="34" charset="0"/>
            </a:endParaRPr>
          </a:p>
        </p:txBody>
      </p:sp>
      <p:sp>
        <p:nvSpPr>
          <p:cNvPr id="2" name="Content Placeholder 1"/>
          <p:cNvSpPr>
            <a:spLocks noGrp="1"/>
          </p:cNvSpPr>
          <p:nvPr>
            <p:ph idx="1"/>
          </p:nvPr>
        </p:nvSpPr>
        <p:spPr>
          <a:xfrm>
            <a:off x="457200" y="857909"/>
            <a:ext cx="8229600" cy="417728"/>
          </a:xfrm>
        </p:spPr>
        <p:txBody>
          <a:bodyPr anchor="ctr"/>
          <a:lstStyle/>
          <a:p>
            <a:pPr marL="180000" indent="-180000" algn="ctr">
              <a:spcBef>
                <a:spcPts val="0"/>
              </a:spcBef>
              <a:buFont typeface="+mj-lt"/>
              <a:buAutoNum type="alphaUcPeriod" startAt="2"/>
            </a:pPr>
            <a:r>
              <a:rPr lang="en-US" altLang="en-US" sz="2800" b="1" dirty="0"/>
              <a:t> Secondary Structure</a:t>
            </a:r>
            <a:endParaRPr lang="en-IN" sz="2800" dirty="0"/>
          </a:p>
        </p:txBody>
      </p:sp>
      <p:sp>
        <p:nvSpPr>
          <p:cNvPr id="3" name="Text Placeholder 2"/>
          <p:cNvSpPr>
            <a:spLocks noGrp="1"/>
          </p:cNvSpPr>
          <p:nvPr>
            <p:ph type="body" sz="quarter" idx="12"/>
          </p:nvPr>
        </p:nvSpPr>
        <p:spPr>
          <a:xfrm>
            <a:off x="2952750" y="1508760"/>
            <a:ext cx="933450" cy="457200"/>
          </a:xfrm>
        </p:spPr>
        <p:txBody>
          <a:bodyPr/>
          <a:lstStyle/>
          <a:p>
            <a:r>
              <a:rPr lang="en-US" altLang="en-US" sz="2400" b="1" dirty="0"/>
              <a:t>The </a:t>
            </a:r>
            <a:endParaRPr lang="en-IN" sz="2400" dirty="0"/>
          </a:p>
        </p:txBody>
      </p:sp>
      <p:graphicFrame>
        <p:nvGraphicFramePr>
          <p:cNvPr id="4" name="Object 3">
            <a:extLst>
              <a:ext uri="{FF2B5EF4-FFF2-40B4-BE49-F238E27FC236}">
                <a16:creationId xmlns:a16="http://schemas.microsoft.com/office/drawing/2014/main" id="{C7124F71-E723-4A68-AEE9-24619C7332D6}"/>
              </a:ext>
            </a:extLst>
          </p:cNvPr>
          <p:cNvGraphicFramePr>
            <a:graphicFrameLocks noChangeAspect="1"/>
          </p:cNvGraphicFramePr>
          <p:nvPr>
            <p:extLst>
              <p:ext uri="{D42A27DB-BD31-4B8C-83A1-F6EECF244321}">
                <p14:modId xmlns:p14="http://schemas.microsoft.com/office/powerpoint/2010/main" val="944729582"/>
              </p:ext>
            </p:extLst>
          </p:nvPr>
        </p:nvGraphicFramePr>
        <p:xfrm>
          <a:off x="3692191" y="1587500"/>
          <a:ext cx="2120900" cy="342900"/>
        </p:xfrm>
        <a:graphic>
          <a:graphicData uri="http://schemas.openxmlformats.org/presentationml/2006/ole">
            <mc:AlternateContent xmlns:mc="http://schemas.openxmlformats.org/markup-compatibility/2006">
              <mc:Choice xmlns:v="urn:schemas-microsoft-com:vml" Requires="v">
                <p:oleObj spid="_x0000_s7323" name="Equation" r:id="rId4" imgW="2120760" imgH="342720" progId="Equation.DSMT4">
                  <p:embed/>
                </p:oleObj>
              </mc:Choice>
              <mc:Fallback>
                <p:oleObj name="Equation" r:id="rId4" imgW="2120760" imgH="342720" progId="Equation.DSMT4">
                  <p:embed/>
                  <p:pic>
                    <p:nvPicPr>
                      <p:cNvPr id="0" name=""/>
                      <p:cNvPicPr/>
                      <p:nvPr/>
                    </p:nvPicPr>
                    <p:blipFill>
                      <a:blip r:embed="rId5"/>
                      <a:stretch>
                        <a:fillRect/>
                      </a:stretch>
                    </p:blipFill>
                    <p:spPr>
                      <a:xfrm>
                        <a:off x="3692191" y="1587500"/>
                        <a:ext cx="2120900" cy="342900"/>
                      </a:xfrm>
                      <a:prstGeom prst="rect">
                        <a:avLst/>
                      </a:prstGeom>
                    </p:spPr>
                  </p:pic>
                </p:oleObj>
              </mc:Fallback>
            </mc:AlternateContent>
          </a:graphicData>
        </a:graphic>
      </p:graphicFrame>
      <p:pic>
        <p:nvPicPr>
          <p:cNvPr id="35845" name="Picture 7" descr="Three-Dimensional Structure of the β-Pleated sheet consists of extended strands of the peptide chains held together by hydrogen bonding. The CO and NH bonds lie in the plane of the sheet, while the R groups alternate above and below the pla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2275" y="2268538"/>
            <a:ext cx="6156325" cy="405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368300"/>
            <a:ext cx="8229600" cy="533219"/>
          </a:xfrm>
        </p:spPr>
        <p:txBody>
          <a:bodyPr/>
          <a:lstStyle/>
          <a:p>
            <a:pPr eaLnBrk="1" hangingPunct="1"/>
            <a:r>
              <a:rPr lang="en-US" altLang="en-US" sz="3200" b="1" dirty="0"/>
              <a:t>21.6	Proteins (5)</a:t>
            </a:r>
            <a:endParaRPr lang="en-US" altLang="en-US" dirty="0">
              <a:latin typeface="Calibri" pitchFamily="34" charset="0"/>
            </a:endParaRPr>
          </a:p>
        </p:txBody>
      </p:sp>
      <p:sp>
        <p:nvSpPr>
          <p:cNvPr id="2" name="Content Placeholder 1"/>
          <p:cNvSpPr>
            <a:spLocks noGrp="1"/>
          </p:cNvSpPr>
          <p:nvPr>
            <p:ph idx="1"/>
          </p:nvPr>
        </p:nvSpPr>
        <p:spPr>
          <a:xfrm>
            <a:off x="831273" y="857681"/>
            <a:ext cx="7481455" cy="417728"/>
          </a:xfrm>
        </p:spPr>
        <p:txBody>
          <a:bodyPr anchor="ctr"/>
          <a:lstStyle/>
          <a:p>
            <a:pPr marL="180000" indent="-180000" algn="ctr">
              <a:spcBef>
                <a:spcPts val="0"/>
              </a:spcBef>
              <a:buFont typeface="+mj-lt"/>
              <a:buAutoNum type="alphaUcPeriod" startAt="2"/>
            </a:pPr>
            <a:r>
              <a:rPr lang="en-US" altLang="en-US" sz="2800" b="1" dirty="0"/>
              <a:t> Secondary Structure</a:t>
            </a:r>
            <a:endParaRPr lang="en-IN" sz="2800" dirty="0"/>
          </a:p>
        </p:txBody>
      </p:sp>
      <p:sp>
        <p:nvSpPr>
          <p:cNvPr id="3" name="Text Placeholder 2"/>
          <p:cNvSpPr>
            <a:spLocks noGrp="1"/>
          </p:cNvSpPr>
          <p:nvPr>
            <p:ph type="body" sz="quarter" idx="12"/>
          </p:nvPr>
        </p:nvSpPr>
        <p:spPr>
          <a:xfrm>
            <a:off x="1083485" y="1509711"/>
            <a:ext cx="7905729" cy="457200"/>
          </a:xfrm>
        </p:spPr>
        <p:txBody>
          <a:bodyPr/>
          <a:lstStyle/>
          <a:p>
            <a:r>
              <a:rPr lang="en-US" altLang="en-US" sz="2400" b="1"/>
              <a:t>Shorthand symbols on a protein ribbon diagram:</a:t>
            </a:r>
            <a:endParaRPr lang="en-IN" sz="2400"/>
          </a:p>
        </p:txBody>
      </p:sp>
      <p:pic>
        <p:nvPicPr>
          <p:cNvPr id="36869" name="Picture 7" descr="A flat helical ribbon is used to represent α-helix, a flat wide arrow for the β-pleated sheet and a loop for random reg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314575"/>
            <a:ext cx="7315200"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397523"/>
            <a:ext cx="8229600" cy="440677"/>
          </a:xfrm>
        </p:spPr>
        <p:txBody>
          <a:bodyPr/>
          <a:lstStyle/>
          <a:p>
            <a:pPr eaLnBrk="1" hangingPunct="1"/>
            <a:r>
              <a:rPr lang="en-US" altLang="en-US" sz="3200" b="1" dirty="0"/>
              <a:t>21.6	Proteins (6)</a:t>
            </a:r>
            <a:endParaRPr lang="en-US" altLang="en-US" dirty="0">
              <a:latin typeface="Calibri" pitchFamily="34" charset="0"/>
            </a:endParaRPr>
          </a:p>
        </p:txBody>
      </p:sp>
      <p:sp>
        <p:nvSpPr>
          <p:cNvPr id="2" name="Content Placeholder 1"/>
          <p:cNvSpPr>
            <a:spLocks noGrp="1"/>
          </p:cNvSpPr>
          <p:nvPr>
            <p:ph idx="1"/>
          </p:nvPr>
        </p:nvSpPr>
        <p:spPr>
          <a:xfrm>
            <a:off x="1761536" y="814819"/>
            <a:ext cx="5620928" cy="505451"/>
          </a:xfrm>
        </p:spPr>
        <p:txBody>
          <a:bodyPr anchor="ctr"/>
          <a:lstStyle/>
          <a:p>
            <a:pPr marL="180000" indent="-180000" algn="ctr">
              <a:spcBef>
                <a:spcPts val="0"/>
              </a:spcBef>
              <a:buFont typeface="+mj-lt"/>
              <a:buAutoNum type="alphaUcPeriod" startAt="2"/>
            </a:pPr>
            <a:r>
              <a:rPr lang="en-US" altLang="en-US" sz="2800" b="1" dirty="0"/>
              <a:t> Secondary Structure</a:t>
            </a:r>
            <a:endParaRPr lang="en-IN" sz="2800" dirty="0"/>
          </a:p>
        </p:txBody>
      </p:sp>
      <p:pic>
        <p:nvPicPr>
          <p:cNvPr id="37892" name="Picture 7" descr="a. The ball-and-stick model of lysozyme shows the protein backbone with color-coded C, N, O, and S atoms. Individual amino acids are most clearly located using this represent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0"/>
            <a:ext cx="4621213" cy="391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8" descr="b. The ribbon diagram shows regions of α-helix and β-sheet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1688" y="1682750"/>
            <a:ext cx="4532312" cy="399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381000"/>
            <a:ext cx="8229600" cy="484745"/>
          </a:xfrm>
        </p:spPr>
        <p:txBody>
          <a:bodyPr/>
          <a:lstStyle/>
          <a:p>
            <a:pPr eaLnBrk="1" hangingPunct="1"/>
            <a:r>
              <a:rPr lang="en-US" altLang="en-US" sz="3200" b="1" dirty="0"/>
              <a:t>21.6	Proteins (7)</a:t>
            </a:r>
            <a:endParaRPr lang="en-US" altLang="en-US" dirty="0">
              <a:latin typeface="Calibri" pitchFamily="34" charset="0"/>
            </a:endParaRPr>
          </a:p>
        </p:txBody>
      </p:sp>
      <p:sp>
        <p:nvSpPr>
          <p:cNvPr id="2" name="Content Placeholder 1"/>
          <p:cNvSpPr>
            <a:spLocks noGrp="1"/>
          </p:cNvSpPr>
          <p:nvPr>
            <p:ph idx="1"/>
          </p:nvPr>
        </p:nvSpPr>
        <p:spPr>
          <a:xfrm>
            <a:off x="457200" y="876959"/>
            <a:ext cx="8229600" cy="379753"/>
          </a:xfrm>
        </p:spPr>
        <p:txBody>
          <a:bodyPr anchor="ctr"/>
          <a:lstStyle/>
          <a:p>
            <a:pPr marL="180000" indent="-180000" algn="ctr">
              <a:spcBef>
                <a:spcPts val="0"/>
              </a:spcBef>
              <a:buFont typeface="+mj-lt"/>
              <a:buAutoNum type="alphaUcPeriod" startAt="2"/>
            </a:pPr>
            <a:r>
              <a:rPr lang="en-US" altLang="en-US" sz="2800" b="1" dirty="0"/>
              <a:t> Secondary Structure</a:t>
            </a:r>
            <a:endParaRPr lang="en-IN" sz="2800" dirty="0"/>
          </a:p>
        </p:txBody>
      </p:sp>
      <p:pic>
        <p:nvPicPr>
          <p:cNvPr id="38916" name="Picture 6" descr="Illustration of secondary structures present in Spider Dragline Silk: The green coils represent the α-helical regions, while the purple arrows represent the β-pleated sheet regions. The thin gray lines represents other areas of the protein that are neither α-helix nor β-pleated sh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66850"/>
            <a:ext cx="71628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401219"/>
            <a:ext cx="8229600" cy="440677"/>
          </a:xfrm>
        </p:spPr>
        <p:txBody>
          <a:bodyPr/>
          <a:lstStyle/>
          <a:p>
            <a:pPr eaLnBrk="1" hangingPunct="1"/>
            <a:r>
              <a:rPr lang="en-US" altLang="en-US" sz="3200" b="1" dirty="0"/>
              <a:t>21.6	Proteins (8)</a:t>
            </a:r>
            <a:endParaRPr lang="en-US" altLang="en-US" dirty="0">
              <a:latin typeface="Calibri" pitchFamily="34" charset="0"/>
            </a:endParaRPr>
          </a:p>
        </p:txBody>
      </p:sp>
      <p:sp>
        <p:nvSpPr>
          <p:cNvPr id="2" name="Content Placeholder 1"/>
          <p:cNvSpPr>
            <a:spLocks noGrp="1"/>
          </p:cNvSpPr>
          <p:nvPr>
            <p:ph idx="1"/>
          </p:nvPr>
        </p:nvSpPr>
        <p:spPr>
          <a:xfrm>
            <a:off x="457200" y="838859"/>
            <a:ext cx="8229600" cy="459501"/>
          </a:xfrm>
        </p:spPr>
        <p:txBody>
          <a:bodyPr anchor="ctr"/>
          <a:lstStyle/>
          <a:p>
            <a:pPr marL="180000" indent="-180000" algn="ctr">
              <a:spcBef>
                <a:spcPts val="0"/>
              </a:spcBef>
              <a:buFont typeface="+mj-lt"/>
              <a:buAutoNum type="alphaUcPeriod" startAt="3"/>
            </a:pPr>
            <a:r>
              <a:rPr lang="en-US" altLang="en-US" sz="2800" b="1" dirty="0"/>
              <a:t> Tertiary and Quaternary Structure</a:t>
            </a:r>
            <a:endParaRPr lang="en-IN" sz="2800" dirty="0"/>
          </a:p>
        </p:txBody>
      </p:sp>
      <p:sp>
        <p:nvSpPr>
          <p:cNvPr id="3" name="Text Placeholder 2"/>
          <p:cNvSpPr>
            <a:spLocks noGrp="1"/>
          </p:cNvSpPr>
          <p:nvPr>
            <p:ph type="body" sz="quarter" idx="12"/>
          </p:nvPr>
        </p:nvSpPr>
        <p:spPr>
          <a:xfrm>
            <a:off x="1069564" y="1509486"/>
            <a:ext cx="7541036" cy="49244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eaLnBrk="1" hangingPunct="1">
              <a:spcBef>
                <a:spcPct val="0"/>
              </a:spcBef>
              <a:spcAft>
                <a:spcPts val="1500"/>
              </a:spcAft>
            </a:pPr>
            <a:r>
              <a:rPr lang="en-US" altLang="en-US" sz="2400" b="1" dirty="0"/>
              <a:t>The </a:t>
            </a:r>
            <a:r>
              <a:rPr lang="en-US" altLang="en-US" sz="2400" b="1" dirty="0">
                <a:solidFill>
                  <a:srgbClr val="3366FF"/>
                </a:solidFill>
              </a:rPr>
              <a:t>tertiary</a:t>
            </a:r>
            <a:r>
              <a:rPr lang="en-US" altLang="en-US" sz="2400" b="1" dirty="0">
                <a:solidFill>
                  <a:srgbClr val="3344FF"/>
                </a:solidFill>
              </a:rPr>
              <a:t> </a:t>
            </a:r>
            <a:r>
              <a:rPr lang="en-US" altLang="en-US" sz="2400" b="1" dirty="0"/>
              <a:t>structure is the 3D shape adopted by the </a:t>
            </a:r>
            <a:r>
              <a:rPr lang="en-US" altLang="en-US" sz="2400" b="1" dirty="0">
                <a:solidFill>
                  <a:srgbClr val="3366FF"/>
                </a:solidFill>
              </a:rPr>
              <a:t>entire peptide chain</a:t>
            </a:r>
            <a:r>
              <a:rPr lang="en-US" altLang="en-US" sz="2400" b="1" dirty="0"/>
              <a:t>.</a:t>
            </a:r>
          </a:p>
          <a:p>
            <a:pPr defTabSz="457200" eaLnBrk="1" hangingPunct="1">
              <a:spcBef>
                <a:spcPct val="0"/>
              </a:spcBef>
              <a:spcAft>
                <a:spcPts val="1500"/>
              </a:spcAft>
            </a:pPr>
            <a:r>
              <a:rPr lang="en-US" altLang="en-US" sz="2400" b="1" dirty="0"/>
              <a:t>To maximize hydrogen bonding with water, the nonpolar side chains are </a:t>
            </a:r>
            <a:r>
              <a:rPr lang="en-US" altLang="en-US" sz="2400" b="1" dirty="0">
                <a:solidFill>
                  <a:srgbClr val="3366FF"/>
                </a:solidFill>
              </a:rPr>
              <a:t>stabilized by London dispersion forces</a:t>
            </a:r>
            <a:r>
              <a:rPr lang="en-US" altLang="en-US" sz="2400" b="1" dirty="0">
                <a:solidFill>
                  <a:srgbClr val="3344FF"/>
                </a:solidFill>
              </a:rPr>
              <a:t> </a:t>
            </a:r>
            <a:r>
              <a:rPr lang="en-US" altLang="en-US" sz="2400" b="1" dirty="0"/>
              <a:t>in the interior of the structure.</a:t>
            </a:r>
          </a:p>
          <a:p>
            <a:pPr defTabSz="457200" eaLnBrk="1" hangingPunct="1">
              <a:spcBef>
                <a:spcPct val="0"/>
              </a:spcBef>
              <a:spcAft>
                <a:spcPts val="1500"/>
              </a:spcAft>
            </a:pPr>
            <a:r>
              <a:rPr lang="en-US" altLang="en-US" sz="2400" b="1" dirty="0">
                <a:solidFill>
                  <a:srgbClr val="3366FF"/>
                </a:solidFill>
              </a:rPr>
              <a:t>Polar</a:t>
            </a:r>
            <a:r>
              <a:rPr lang="en-US" altLang="en-US" sz="2400" b="1" dirty="0">
                <a:solidFill>
                  <a:srgbClr val="3344FF"/>
                </a:solidFill>
              </a:rPr>
              <a:t> </a:t>
            </a:r>
            <a:r>
              <a:rPr lang="en-US" altLang="en-US" sz="2400" b="1" dirty="0"/>
              <a:t>functional groups can </a:t>
            </a:r>
            <a:r>
              <a:rPr lang="en-US" altLang="en-US" sz="2400" b="1" dirty="0">
                <a:solidFill>
                  <a:srgbClr val="3366FF"/>
                </a:solidFill>
              </a:rPr>
              <a:t>hydrogen bond </a:t>
            </a:r>
            <a:r>
              <a:rPr lang="en-US" altLang="en-US" sz="2400" b="1" dirty="0"/>
              <a:t>to each other.</a:t>
            </a:r>
          </a:p>
          <a:p>
            <a:pPr defTabSz="457200" eaLnBrk="1" hangingPunct="1">
              <a:spcBef>
                <a:spcPct val="0"/>
              </a:spcBef>
              <a:spcAft>
                <a:spcPts val="1500"/>
              </a:spcAft>
            </a:pPr>
            <a:r>
              <a:rPr lang="en-US" altLang="en-US" sz="2400" b="1" dirty="0"/>
              <a:t>Amino acids with charged side chains are attracted by </a:t>
            </a:r>
            <a:r>
              <a:rPr lang="en-US" altLang="en-US" sz="2400" b="1" dirty="0">
                <a:solidFill>
                  <a:srgbClr val="3366FF"/>
                </a:solidFill>
              </a:rPr>
              <a:t>electrostatic interactions</a:t>
            </a:r>
            <a:r>
              <a:rPr lang="en-US" altLang="en-US" sz="2400" b="1" dirty="0"/>
              <a:t>.</a:t>
            </a:r>
          </a:p>
          <a:p>
            <a:pPr defTabSz="457200" eaLnBrk="1" hangingPunct="1">
              <a:spcBef>
                <a:spcPct val="0"/>
              </a:spcBef>
              <a:spcAft>
                <a:spcPts val="1500"/>
              </a:spcAft>
            </a:pPr>
            <a:r>
              <a:rPr lang="en-US" altLang="en-US" sz="2400" b="1" dirty="0">
                <a:solidFill>
                  <a:srgbClr val="3366FF"/>
                </a:solidFill>
              </a:rPr>
              <a:t>Disulfide bonds </a:t>
            </a:r>
            <a:r>
              <a:rPr lang="en-US" altLang="en-US" sz="2400" b="1" dirty="0"/>
              <a:t>form covalent bonds that stabilize the tertiary structure.</a:t>
            </a:r>
            <a:endParaRPr lang="en-IN" sz="2400" b="1" kern="1200" dirty="0">
              <a:latin typeface="Arial" charset="0"/>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457200" y="387530"/>
            <a:ext cx="8229600" cy="484745"/>
          </a:xfrm>
        </p:spPr>
        <p:txBody>
          <a:bodyPr/>
          <a:lstStyle/>
          <a:p>
            <a:pPr eaLnBrk="1" hangingPunct="1"/>
            <a:r>
              <a:rPr lang="en-US" altLang="en-US" sz="3200" b="1" dirty="0"/>
              <a:t>21.6	Proteins (9)</a:t>
            </a:r>
            <a:endParaRPr lang="en-US" altLang="en-US" dirty="0">
              <a:latin typeface="Calibri" pitchFamily="34" charset="0"/>
            </a:endParaRPr>
          </a:p>
        </p:txBody>
      </p:sp>
      <p:sp>
        <p:nvSpPr>
          <p:cNvPr id="2" name="Content Placeholder 1"/>
          <p:cNvSpPr>
            <a:spLocks noGrp="1"/>
          </p:cNvSpPr>
          <p:nvPr>
            <p:ph idx="1"/>
          </p:nvPr>
        </p:nvSpPr>
        <p:spPr>
          <a:xfrm>
            <a:off x="457200" y="838859"/>
            <a:ext cx="8229600" cy="459501"/>
          </a:xfrm>
        </p:spPr>
        <p:txBody>
          <a:bodyPr anchor="ctr"/>
          <a:lstStyle/>
          <a:p>
            <a:pPr marL="180000" indent="-180000" algn="ctr">
              <a:spcBef>
                <a:spcPts val="0"/>
              </a:spcBef>
              <a:buFont typeface="+mj-lt"/>
              <a:buAutoNum type="alphaUcPeriod" startAt="3"/>
            </a:pPr>
            <a:r>
              <a:rPr lang="en-US" altLang="en-US" sz="2800" b="1" dirty="0"/>
              <a:t> Tertiary and Quaternary Structure</a:t>
            </a:r>
            <a:endParaRPr lang="en-IN" sz="2800" dirty="0"/>
          </a:p>
        </p:txBody>
      </p:sp>
      <p:sp>
        <p:nvSpPr>
          <p:cNvPr id="3" name="Text Placeholder 2"/>
          <p:cNvSpPr>
            <a:spLocks noGrp="1"/>
          </p:cNvSpPr>
          <p:nvPr>
            <p:ph type="body" sz="quarter" idx="12"/>
          </p:nvPr>
        </p:nvSpPr>
        <p:spPr>
          <a:xfrm>
            <a:off x="1067562" y="1509486"/>
            <a:ext cx="4056888" cy="457200"/>
          </a:xfrm>
        </p:spPr>
        <p:txBody>
          <a:bodyPr/>
          <a:lstStyle/>
          <a:p>
            <a:r>
              <a:rPr lang="en-US" altLang="en-US" sz="2400" b="1"/>
              <a:t>Forming disulfide bonds:</a:t>
            </a:r>
            <a:endParaRPr lang="en-IN" sz="2400"/>
          </a:p>
        </p:txBody>
      </p:sp>
      <p:sp>
        <p:nvSpPr>
          <p:cNvPr id="7" name="Text Placeholder 68"/>
          <p:cNvSpPr>
            <a:spLocks noGrp="1"/>
          </p:cNvSpPr>
          <p:nvPr>
            <p:ph type="body" sz="quarter" idx="54"/>
          </p:nvPr>
        </p:nvSpPr>
        <p:spPr>
          <a:xfrm>
            <a:off x="2143126" y="2484352"/>
            <a:ext cx="4447535" cy="417478"/>
          </a:xfrm>
          <a:solidFill>
            <a:srgbClr val="F3E7D1"/>
          </a:solidFill>
          <a:ln w="22860">
            <a:solidFill>
              <a:srgbClr val="D7B37D"/>
            </a:solidFill>
          </a:ln>
        </p:spPr>
        <p:txBody>
          <a:bodyPr lIns="0" rIns="0" anchor="ctr"/>
          <a:lstStyle>
            <a:lvl1pPr marL="0" indent="0">
              <a:buNone/>
              <a:defRPr/>
            </a:lvl1pPr>
          </a:lstStyle>
          <a:p>
            <a:pPr lvl="0" algn="ctr"/>
            <a:r>
              <a:rPr lang="en-IN" sz="1500" b="1" dirty="0"/>
              <a:t>Disulfide bonds can form in two different ways.</a:t>
            </a:r>
          </a:p>
        </p:txBody>
      </p:sp>
      <p:pic>
        <p:nvPicPr>
          <p:cNvPr id="5" name="Picture 4" descr="Intramolecular disulfide bond is formed by the oxidation of two cysteine residues on the same polypeptide chain. Intermolecular disulfide bond is formed by the oxidation of two cysteine residues on different polypeptide chains.">
            <a:extLst>
              <a:ext uri="{FF2B5EF4-FFF2-40B4-BE49-F238E27FC236}">
                <a16:creationId xmlns:a16="http://schemas.microsoft.com/office/drawing/2014/main" id="{3D288A56-6869-4966-97DC-80F02CB13BED}"/>
              </a:ext>
            </a:extLst>
          </p:cNvPr>
          <p:cNvPicPr>
            <a:picLocks noChangeAspect="1"/>
          </p:cNvPicPr>
          <p:nvPr/>
        </p:nvPicPr>
        <p:blipFill rotWithShape="1">
          <a:blip r:embed="rId3"/>
          <a:srcRect l="1892" t="44190" r="5000" b="20000"/>
          <a:stretch/>
        </p:blipFill>
        <p:spPr>
          <a:xfrm>
            <a:off x="173038" y="3030526"/>
            <a:ext cx="8513762" cy="2455874"/>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400050"/>
            <a:ext cx="8229600" cy="440677"/>
          </a:xfrm>
        </p:spPr>
        <p:txBody>
          <a:bodyPr/>
          <a:lstStyle/>
          <a:p>
            <a:pPr eaLnBrk="1" hangingPunct="1"/>
            <a:r>
              <a:rPr lang="en-US" altLang="en-US" sz="3200" b="1" dirty="0"/>
              <a:t>21.6	Proteins (10)</a:t>
            </a:r>
            <a:endParaRPr lang="en-US" altLang="en-US" dirty="0">
              <a:latin typeface="Calibri" pitchFamily="34" charset="0"/>
            </a:endParaRPr>
          </a:p>
        </p:txBody>
      </p:sp>
      <p:sp>
        <p:nvSpPr>
          <p:cNvPr id="2" name="Content Placeholder 1"/>
          <p:cNvSpPr>
            <a:spLocks noGrp="1"/>
          </p:cNvSpPr>
          <p:nvPr>
            <p:ph idx="1"/>
          </p:nvPr>
        </p:nvSpPr>
        <p:spPr>
          <a:xfrm>
            <a:off x="457200" y="800100"/>
            <a:ext cx="8229600" cy="555996"/>
          </a:xfrm>
        </p:spPr>
        <p:txBody>
          <a:bodyPr anchor="ctr"/>
          <a:lstStyle/>
          <a:p>
            <a:pPr marL="180000" indent="-180000" algn="ctr">
              <a:spcBef>
                <a:spcPts val="0"/>
              </a:spcBef>
              <a:buFont typeface="+mj-lt"/>
              <a:buAutoNum type="alphaUcPeriod" startAt="3"/>
            </a:pPr>
            <a:r>
              <a:rPr lang="en-US" altLang="en-US" sz="2800" b="1" dirty="0"/>
              <a:t> Tertiary and Quaternary Structure</a:t>
            </a:r>
            <a:endParaRPr lang="en-IN" sz="2800" dirty="0"/>
          </a:p>
        </p:txBody>
      </p:sp>
      <p:pic>
        <p:nvPicPr>
          <p:cNvPr id="41988" name="Picture 6" descr="Schematic illustration of the stabilizing interactions in secondary and tertiary protein structures: Nearby amino acid residues that have only nonpolar C-C and C-H bonds are stabilized by London dispersion forces. Amino acids that contain hydroxyl (OH) and amino groups (NH2) in their side chains can intermolecularly hydrogen bond to each other.&#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600200"/>
            <a:ext cx="6781800" cy="482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625800"/>
            <a:ext cx="8229600" cy="440677"/>
          </a:xfrm>
        </p:spPr>
        <p:txBody>
          <a:bodyPr/>
          <a:lstStyle/>
          <a:p>
            <a:pPr eaLnBrk="1" hangingPunct="1"/>
            <a:r>
              <a:rPr lang="en-US" altLang="en-US" sz="3200" b="1" dirty="0"/>
              <a:t>21.1	Introduction (3)</a:t>
            </a:r>
            <a:endParaRPr lang="en-US" altLang="en-US" dirty="0">
              <a:latin typeface="Calibri" pitchFamily="34" charset="0"/>
            </a:endParaRPr>
          </a:p>
        </p:txBody>
      </p:sp>
      <p:pic>
        <p:nvPicPr>
          <p:cNvPr id="15" name="Picture 14" descr="A human body sketch to illustrate proteins in the human body.  Keratin and collagen proteins  form long insoluble fibers, giving strength and support to tissues. Hair, horns, hooves, and fingernails are all made up of keratin. Collagen is found in bone, connective tissue, tendons, and cartilage. Insulin, the hormone that regulates blood glucose levels, myoglobin that stores oxygen in tissues and hemoglobin, which transports oxygen from the lungs to tissues, are proteins."/>
          <p:cNvPicPr>
            <a:picLocks noChangeAspect="1"/>
          </p:cNvPicPr>
          <p:nvPr/>
        </p:nvPicPr>
        <p:blipFill rotWithShape="1">
          <a:blip r:embed="rId3">
            <a:extLst>
              <a:ext uri="{28A0092B-C50C-407E-A947-70E740481C1C}">
                <a14:useLocalDpi xmlns:a14="http://schemas.microsoft.com/office/drawing/2010/main" val="0"/>
              </a:ext>
            </a:extLst>
          </a:blip>
          <a:srcRect l="9999" t="15556" r="10001" b="1586"/>
          <a:stretch/>
        </p:blipFill>
        <p:spPr>
          <a:xfrm>
            <a:off x="914400" y="1066801"/>
            <a:ext cx="7315200" cy="5682342"/>
          </a:xfrm>
          <a:prstGeom prst="rect">
            <a:avLst/>
          </a:prstGeom>
        </p:spPr>
      </p:pic>
      <p:sp>
        <p:nvSpPr>
          <p:cNvPr id="2" name="Content Placeholder 1"/>
          <p:cNvSpPr>
            <a:spLocks noGrp="1"/>
          </p:cNvSpPr>
          <p:nvPr>
            <p:ph idx="1"/>
          </p:nvPr>
        </p:nvSpPr>
        <p:spPr>
          <a:xfrm>
            <a:off x="1004047" y="2667000"/>
            <a:ext cx="1885306" cy="605541"/>
          </a:xfrm>
        </p:spPr>
        <p:txBody>
          <a:bodyPr/>
          <a:lstStyle/>
          <a:p>
            <a:pPr marL="0" indent="0">
              <a:buNone/>
            </a:pPr>
            <a:r>
              <a:rPr lang="en-IN" sz="1200" b="1" dirty="0"/>
              <a:t>hemoglobin</a:t>
            </a:r>
          </a:p>
          <a:p>
            <a:pPr marL="95250" indent="-95250">
              <a:spcBef>
                <a:spcPts val="0"/>
              </a:spcBef>
            </a:pPr>
            <a:r>
              <a:rPr lang="en-IN" sz="1200" dirty="0"/>
              <a:t>transport protein that carries </a:t>
            </a:r>
            <a:r>
              <a:rPr lang="en-IN" sz="1200" b="0" i="0" dirty="0"/>
              <a:t>O</a:t>
            </a:r>
            <a:r>
              <a:rPr lang="en-IN" sz="1200" b="0" i="0" baseline="-25000" dirty="0"/>
              <a:t>2</a:t>
            </a:r>
            <a:r>
              <a:rPr lang="en-IN" sz="1200" dirty="0"/>
              <a:t> in the blood</a:t>
            </a:r>
          </a:p>
        </p:txBody>
      </p:sp>
      <p:sp>
        <p:nvSpPr>
          <p:cNvPr id="3" name="Text Placeholder 2"/>
          <p:cNvSpPr>
            <a:spLocks noGrp="1"/>
          </p:cNvSpPr>
          <p:nvPr>
            <p:ph type="body" sz="quarter" idx="12"/>
          </p:nvPr>
        </p:nvSpPr>
        <p:spPr>
          <a:xfrm>
            <a:off x="1009172" y="3531636"/>
            <a:ext cx="1880179" cy="118585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0"/>
              </a:spcBef>
              <a:spcAft>
                <a:spcPts val="0"/>
              </a:spcAft>
            </a:pPr>
            <a:r>
              <a:rPr lang="en-IN" sz="1200" b="1" dirty="0"/>
              <a:t>collagen</a:t>
            </a:r>
          </a:p>
          <a:p>
            <a:pPr marL="91440" indent="-91440">
              <a:spcBef>
                <a:spcPts val="0"/>
              </a:spcBef>
              <a:spcAft>
                <a:spcPts val="0"/>
              </a:spcAft>
              <a:buFont typeface="Arial" panose="020B0604020202020204" pitchFamily="34" charset="0"/>
              <a:buChar char="•"/>
            </a:pPr>
            <a:r>
              <a:rPr lang="en-IN" sz="1200" dirty="0"/>
              <a:t>fibrous protein in connective tissue</a:t>
            </a:r>
          </a:p>
          <a:p>
            <a:pPr marL="91440" indent="-91440">
              <a:spcBef>
                <a:spcPts val="0"/>
              </a:spcBef>
              <a:spcAft>
                <a:spcPts val="0"/>
              </a:spcAft>
              <a:buFont typeface="Arial" panose="020B0604020202020204" pitchFamily="34" charset="0"/>
              <a:buChar char="•"/>
            </a:pPr>
            <a:r>
              <a:rPr lang="en-IN" sz="1200" dirty="0"/>
              <a:t>found in tendons, bone, cartilage, and blood vessels</a:t>
            </a:r>
          </a:p>
        </p:txBody>
      </p:sp>
      <p:sp>
        <p:nvSpPr>
          <p:cNvPr id="4" name="Text Placeholder 3"/>
          <p:cNvSpPr>
            <a:spLocks noGrp="1"/>
          </p:cNvSpPr>
          <p:nvPr>
            <p:ph type="body" sz="quarter" idx="13"/>
          </p:nvPr>
        </p:nvSpPr>
        <p:spPr>
          <a:xfrm>
            <a:off x="1015769" y="4943475"/>
            <a:ext cx="1946506" cy="66846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0"/>
              </a:spcBef>
              <a:spcAft>
                <a:spcPts val="0"/>
              </a:spcAft>
            </a:pPr>
            <a:r>
              <a:rPr lang="en-IN" sz="1200" b="1" dirty="0"/>
              <a:t>ferritin</a:t>
            </a:r>
          </a:p>
          <a:p>
            <a:pPr marL="91440" indent="-91440">
              <a:spcBef>
                <a:spcPts val="0"/>
              </a:spcBef>
              <a:spcAft>
                <a:spcPts val="0"/>
              </a:spcAft>
              <a:buFont typeface="Arial" panose="020B0604020202020204" pitchFamily="34" charset="0"/>
              <a:buChar char="•"/>
            </a:pPr>
            <a:r>
              <a:rPr lang="en-IN" sz="1200" dirty="0"/>
              <a:t>protein that stores iron in the liver</a:t>
            </a:r>
          </a:p>
        </p:txBody>
      </p:sp>
      <p:sp>
        <p:nvSpPr>
          <p:cNvPr id="5" name="Text Placeholder 4"/>
          <p:cNvSpPr>
            <a:spLocks noGrp="1"/>
          </p:cNvSpPr>
          <p:nvPr>
            <p:ph type="body" sz="quarter" idx="14"/>
          </p:nvPr>
        </p:nvSpPr>
        <p:spPr>
          <a:xfrm>
            <a:off x="1009649" y="5819775"/>
            <a:ext cx="1879703" cy="64541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0"/>
              </a:spcBef>
              <a:spcAft>
                <a:spcPts val="0"/>
              </a:spcAft>
            </a:pPr>
            <a:r>
              <a:rPr lang="en-IN" sz="1200" b="1" dirty="0"/>
              <a:t>actin and myosin</a:t>
            </a:r>
          </a:p>
          <a:p>
            <a:pPr marL="91440" indent="-91440">
              <a:spcBef>
                <a:spcPts val="0"/>
              </a:spcBef>
              <a:spcAft>
                <a:spcPts val="0"/>
              </a:spcAft>
              <a:buFont typeface="Arial" panose="020B0604020202020204" pitchFamily="34" charset="0"/>
              <a:buChar char="•"/>
            </a:pPr>
            <a:r>
              <a:rPr lang="en-IN" sz="1200" dirty="0"/>
              <a:t>proteins that control muscle contractions</a:t>
            </a:r>
          </a:p>
        </p:txBody>
      </p:sp>
      <p:sp>
        <p:nvSpPr>
          <p:cNvPr id="6" name="Text Placeholder 5"/>
          <p:cNvSpPr>
            <a:spLocks noGrp="1"/>
          </p:cNvSpPr>
          <p:nvPr>
            <p:ph type="body" sz="quarter" idx="15"/>
          </p:nvPr>
        </p:nvSpPr>
        <p:spPr>
          <a:xfrm>
            <a:off x="5848650" y="2355850"/>
            <a:ext cx="1815800" cy="63269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0"/>
              </a:spcBef>
              <a:spcAft>
                <a:spcPts val="0"/>
              </a:spcAft>
            </a:pPr>
            <a:r>
              <a:rPr lang="en-IN" sz="1200" b="1" dirty="0"/>
              <a:t>keratin</a:t>
            </a:r>
          </a:p>
          <a:p>
            <a:pPr marL="91440" indent="-91440">
              <a:spcBef>
                <a:spcPts val="0"/>
              </a:spcBef>
              <a:spcAft>
                <a:spcPts val="0"/>
              </a:spcAft>
              <a:buFont typeface="Arial" panose="020B0604020202020204" pitchFamily="34" charset="0"/>
              <a:buChar char="•"/>
            </a:pPr>
            <a:r>
              <a:rPr lang="en-IN" sz="1200" dirty="0"/>
              <a:t>fibrous protein in hair, skin, and nails</a:t>
            </a:r>
          </a:p>
        </p:txBody>
      </p:sp>
      <p:sp>
        <p:nvSpPr>
          <p:cNvPr id="7" name="Text Placeholder 6"/>
          <p:cNvSpPr>
            <a:spLocks noGrp="1"/>
          </p:cNvSpPr>
          <p:nvPr>
            <p:ph type="body" sz="quarter" idx="16"/>
          </p:nvPr>
        </p:nvSpPr>
        <p:spPr>
          <a:xfrm>
            <a:off x="5852161" y="3378299"/>
            <a:ext cx="1996440" cy="666651"/>
          </a:xfrm>
        </p:spPr>
        <p:txBody>
          <a:bodyPr/>
          <a:lstStyle/>
          <a:p>
            <a:pPr>
              <a:spcBef>
                <a:spcPts val="0"/>
              </a:spcBef>
            </a:pPr>
            <a:r>
              <a:rPr lang="en-IN" sz="1200" b="1" dirty="0"/>
              <a:t>myoglobin</a:t>
            </a:r>
          </a:p>
          <a:p>
            <a:pPr marL="91440" indent="-91440">
              <a:spcBef>
                <a:spcPts val="0"/>
              </a:spcBef>
              <a:buFont typeface="Arial" panose="020B0604020202020204" pitchFamily="34" charset="0"/>
              <a:buChar char="•"/>
            </a:pPr>
            <a:r>
              <a:rPr lang="en-IN" sz="1200" dirty="0"/>
              <a:t>protein that stores </a:t>
            </a:r>
            <a:r>
              <a:rPr lang="en-IN" sz="1200" b="0" i="0" dirty="0"/>
              <a:t>O</a:t>
            </a:r>
            <a:r>
              <a:rPr lang="en-IN" sz="1200" b="0" i="0" baseline="-25000" dirty="0"/>
              <a:t>2</a:t>
            </a:r>
            <a:r>
              <a:rPr lang="en-IN" sz="1200" dirty="0"/>
              <a:t> in tissues </a:t>
            </a:r>
          </a:p>
        </p:txBody>
      </p:sp>
      <p:sp>
        <p:nvSpPr>
          <p:cNvPr id="8" name="Text Placeholder 7"/>
          <p:cNvSpPr>
            <a:spLocks noGrp="1"/>
          </p:cNvSpPr>
          <p:nvPr>
            <p:ph type="body" sz="quarter" idx="17"/>
          </p:nvPr>
        </p:nvSpPr>
        <p:spPr>
          <a:xfrm>
            <a:off x="5851445" y="4405549"/>
            <a:ext cx="2346361" cy="859046"/>
          </a:xfrm>
        </p:spPr>
        <p:txBody>
          <a:bodyPr/>
          <a:lstStyle/>
          <a:p>
            <a:r>
              <a:rPr lang="en-IN" sz="1200" b="1" dirty="0"/>
              <a:t>insulin</a:t>
            </a:r>
          </a:p>
          <a:p>
            <a:pPr marL="91440" indent="-91440">
              <a:spcBef>
                <a:spcPts val="0"/>
              </a:spcBef>
              <a:spcAft>
                <a:spcPts val="0"/>
              </a:spcAft>
              <a:buFont typeface="Arial" panose="020B0604020202020204" pitchFamily="34" charset="0"/>
              <a:buChar char="•"/>
            </a:pPr>
            <a:r>
              <a:rPr lang="en-IN" sz="1200" dirty="0"/>
              <a:t>protein hormone synthesized in the pancreas</a:t>
            </a:r>
          </a:p>
          <a:p>
            <a:pPr marL="91440" indent="-91440">
              <a:spcBef>
                <a:spcPts val="0"/>
              </a:spcBef>
              <a:spcAft>
                <a:spcPts val="0"/>
              </a:spcAft>
              <a:buFont typeface="Arial" panose="020B0604020202020204" pitchFamily="34" charset="0"/>
              <a:buChar char="•"/>
            </a:pPr>
            <a:r>
              <a:rPr lang="en-IN" sz="1200" dirty="0"/>
              <a:t>controls blood glucose levels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57200" y="391555"/>
            <a:ext cx="8229600" cy="484745"/>
          </a:xfrm>
        </p:spPr>
        <p:txBody>
          <a:bodyPr/>
          <a:lstStyle/>
          <a:p>
            <a:pPr eaLnBrk="1" hangingPunct="1"/>
            <a:r>
              <a:rPr lang="en-US" altLang="en-US" sz="3200" b="1" dirty="0"/>
              <a:t>21.6	Proteins (11)</a:t>
            </a:r>
            <a:endParaRPr lang="en-US" altLang="en-US" sz="2800" dirty="0">
              <a:latin typeface="Calibri" pitchFamily="34" charset="0"/>
            </a:endParaRPr>
          </a:p>
        </p:txBody>
      </p:sp>
      <p:sp>
        <p:nvSpPr>
          <p:cNvPr id="2" name="Content Placeholder 1"/>
          <p:cNvSpPr>
            <a:spLocks noGrp="1"/>
          </p:cNvSpPr>
          <p:nvPr>
            <p:ph idx="1"/>
          </p:nvPr>
        </p:nvSpPr>
        <p:spPr>
          <a:xfrm>
            <a:off x="457200" y="857909"/>
            <a:ext cx="8229600" cy="417728"/>
          </a:xfrm>
        </p:spPr>
        <p:txBody>
          <a:bodyPr anchor="ctr"/>
          <a:lstStyle/>
          <a:p>
            <a:pPr marL="180000" indent="-180000" algn="ctr">
              <a:spcBef>
                <a:spcPts val="0"/>
              </a:spcBef>
              <a:buFont typeface="+mj-lt"/>
              <a:buAutoNum type="alphaUcPeriod" startAt="3"/>
            </a:pPr>
            <a:r>
              <a:rPr lang="en-US" altLang="en-US" sz="2800" b="1" dirty="0"/>
              <a:t> Tertiary and Quaternary Structure</a:t>
            </a:r>
            <a:endParaRPr lang="en-IN" sz="2800" dirty="0"/>
          </a:p>
        </p:txBody>
      </p:sp>
      <p:sp>
        <p:nvSpPr>
          <p:cNvPr id="3" name="Text Placeholder 2"/>
          <p:cNvSpPr>
            <a:spLocks noGrp="1"/>
          </p:cNvSpPr>
          <p:nvPr>
            <p:ph type="body" sz="quarter" idx="12"/>
          </p:nvPr>
        </p:nvSpPr>
        <p:spPr>
          <a:xfrm>
            <a:off x="1066800" y="1511305"/>
            <a:ext cx="7373816" cy="222112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eaLnBrk="1" hangingPunct="1">
              <a:spcBef>
                <a:spcPct val="0"/>
              </a:spcBef>
              <a:spcAft>
                <a:spcPts val="2200"/>
              </a:spcAft>
            </a:pPr>
            <a:r>
              <a:rPr lang="en-US" altLang="en-US" sz="2400" b="1" dirty="0"/>
              <a:t>The </a:t>
            </a:r>
            <a:r>
              <a:rPr lang="en-US" altLang="en-US" sz="2400" b="1" dirty="0">
                <a:solidFill>
                  <a:srgbClr val="3366FF"/>
                </a:solidFill>
              </a:rPr>
              <a:t>quaternary</a:t>
            </a:r>
            <a:r>
              <a:rPr lang="en-US" altLang="en-US" sz="2400" b="1" dirty="0">
                <a:solidFill>
                  <a:srgbClr val="3344FF"/>
                </a:solidFill>
              </a:rPr>
              <a:t> </a:t>
            </a:r>
            <a:r>
              <a:rPr lang="en-US" altLang="en-US" sz="2400" b="1" dirty="0"/>
              <a:t>structure of the protein is the shape adopted when </a:t>
            </a:r>
            <a:r>
              <a:rPr lang="en-US" altLang="en-US" sz="2400" b="1" dirty="0">
                <a:solidFill>
                  <a:srgbClr val="3366FF"/>
                </a:solidFill>
              </a:rPr>
              <a:t>two or more folded poly-peptide chains </a:t>
            </a:r>
            <a:r>
              <a:rPr lang="en-US" altLang="en-US" sz="2400" b="1" dirty="0"/>
              <a:t>come together into one complex.</a:t>
            </a:r>
          </a:p>
          <a:p>
            <a:pPr defTabSz="457200" eaLnBrk="1" hangingPunct="1">
              <a:spcBef>
                <a:spcPct val="0"/>
              </a:spcBef>
              <a:spcAft>
                <a:spcPts val="2200"/>
              </a:spcAft>
            </a:pPr>
            <a:r>
              <a:rPr lang="en-US" altLang="en-US" sz="2400" b="1" dirty="0">
                <a:solidFill>
                  <a:srgbClr val="3366FF"/>
                </a:solidFill>
              </a:rPr>
              <a:t>Insulin</a:t>
            </a:r>
            <a:r>
              <a:rPr lang="en-US" altLang="en-US" sz="2400" b="1" dirty="0">
                <a:solidFill>
                  <a:srgbClr val="3344FF"/>
                </a:solidFill>
              </a:rPr>
              <a:t> </a:t>
            </a:r>
            <a:r>
              <a:rPr lang="en-US" altLang="en-US" sz="2400" b="1" dirty="0"/>
              <a:t>consists of two separate polypeptide chains linked by intermolecular disulfide bonds.</a:t>
            </a:r>
            <a:endParaRPr lang="en-IN" sz="2400" b="1" kern="1200" dirty="0">
              <a:latin typeface="Arial" charset="0"/>
              <a:cs typeface="+mn-cs"/>
            </a:endParaRPr>
          </a:p>
        </p:txBody>
      </p:sp>
      <p:pic>
        <p:nvPicPr>
          <p:cNvPr id="43014" name="Picture 8" descr="Insulin is a small protein consisting of two polypeptide chains (designated as the A and B chains), held together by two disulfide bonds. An additional disulfide bond joins two cysteine residues within the A ch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3797300"/>
            <a:ext cx="710565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457200" y="141521"/>
            <a:ext cx="8229600" cy="440677"/>
          </a:xfrm>
        </p:spPr>
        <p:txBody>
          <a:bodyPr/>
          <a:lstStyle/>
          <a:p>
            <a:pPr eaLnBrk="1" hangingPunct="1"/>
            <a:r>
              <a:rPr lang="en-US" altLang="en-US" sz="3200" b="1" dirty="0"/>
              <a:t>21.6	Proteins (12)</a:t>
            </a:r>
            <a:endParaRPr lang="en-US" altLang="en-US" sz="4000" dirty="0">
              <a:latin typeface="Calibri" pitchFamily="34" charset="0"/>
            </a:endParaRPr>
          </a:p>
        </p:txBody>
      </p:sp>
      <p:sp>
        <p:nvSpPr>
          <p:cNvPr id="2" name="Content Placeholder 1"/>
          <p:cNvSpPr>
            <a:spLocks noGrp="1"/>
          </p:cNvSpPr>
          <p:nvPr>
            <p:ph idx="1"/>
          </p:nvPr>
        </p:nvSpPr>
        <p:spPr>
          <a:xfrm>
            <a:off x="457200" y="538595"/>
            <a:ext cx="8229600" cy="505451"/>
          </a:xfrm>
        </p:spPr>
        <p:txBody>
          <a:bodyPr anchor="ctr"/>
          <a:lstStyle/>
          <a:p>
            <a:pPr marL="180000" indent="-180000" algn="ctr">
              <a:spcBef>
                <a:spcPts val="0"/>
              </a:spcBef>
              <a:buFont typeface="+mj-lt"/>
              <a:buAutoNum type="alphaUcPeriod" startAt="3"/>
            </a:pPr>
            <a:r>
              <a:rPr lang="en-US" altLang="en-US" sz="2800" b="1" dirty="0"/>
              <a:t> Tertiary and Quaternary Structure</a:t>
            </a:r>
            <a:endParaRPr lang="en-IN" sz="2800" dirty="0"/>
          </a:p>
        </p:txBody>
      </p:sp>
      <p:pic>
        <p:nvPicPr>
          <p:cNvPr id="44036" name="Picture 6" descr="This figure summarizes the first two levels of protein structures. The primary structure of a protein is the particular sequence of amino acids that is joined together by peptide bonds. The three-dimensional arrangement of localized regions of a protein is called its secondary structure shown as alpha helix and beta pleated she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066800"/>
            <a:ext cx="56388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361950"/>
            <a:ext cx="8229600" cy="533219"/>
          </a:xfrm>
        </p:spPr>
        <p:txBody>
          <a:bodyPr/>
          <a:lstStyle/>
          <a:p>
            <a:pPr eaLnBrk="1" hangingPunct="1"/>
            <a:r>
              <a:rPr lang="en-US" altLang="en-US" sz="3200" b="1" dirty="0"/>
              <a:t>21.6	Proteins (13)</a:t>
            </a:r>
            <a:endParaRPr lang="en-US" altLang="en-US" sz="4000" dirty="0">
              <a:latin typeface="Calibri" pitchFamily="34" charset="0"/>
            </a:endParaRPr>
          </a:p>
        </p:txBody>
      </p:sp>
      <p:sp>
        <p:nvSpPr>
          <p:cNvPr id="3" name="Content Placeholder 2"/>
          <p:cNvSpPr>
            <a:spLocks noGrp="1"/>
          </p:cNvSpPr>
          <p:nvPr>
            <p:ph idx="1"/>
          </p:nvPr>
        </p:nvSpPr>
        <p:spPr>
          <a:xfrm>
            <a:off x="457200" y="838859"/>
            <a:ext cx="8229600" cy="459501"/>
          </a:xfrm>
        </p:spPr>
        <p:txBody>
          <a:bodyPr anchor="ctr"/>
          <a:lstStyle/>
          <a:p>
            <a:pPr marL="180000" indent="-180000" algn="ctr">
              <a:spcBef>
                <a:spcPts val="0"/>
              </a:spcBef>
              <a:buFont typeface="+mj-lt"/>
              <a:buAutoNum type="alphaUcPeriod" startAt="3"/>
            </a:pPr>
            <a:r>
              <a:rPr lang="en-US" altLang="en-US" sz="2800" b="1" dirty="0"/>
              <a:t> Tertiary and Quaternary Structure</a:t>
            </a:r>
            <a:endParaRPr lang="en-IN" sz="2800" dirty="0"/>
          </a:p>
        </p:txBody>
      </p:sp>
      <p:pic>
        <p:nvPicPr>
          <p:cNvPr id="2" name="Picture 1" descr="This figure summarizes the last two levels of protein structures. The three-dimensional shape adopted by the entire peptide chain is called its tertiary structure. The shape adopted when two or more folded polypeptide chains come together into one protein complex is the quaternary structure of the protei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912" y="1524000"/>
            <a:ext cx="6742176" cy="48768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1171339" y="260783"/>
            <a:ext cx="6801323" cy="1143000"/>
          </a:xfrm>
        </p:spPr>
        <p:txBody>
          <a:bodyPr/>
          <a:lstStyle/>
          <a:p>
            <a:pPr eaLnBrk="1" hangingPunct="1"/>
            <a:r>
              <a:rPr lang="en-US" altLang="en-US" sz="3200" b="1" dirty="0"/>
              <a:t>21.7	Focus on the Human Body </a:t>
            </a:r>
            <a:r>
              <a:rPr lang="en-US" altLang="en-US" sz="2800" b="1" dirty="0"/>
              <a:t>Common Proteins</a:t>
            </a:r>
            <a:endParaRPr lang="en-US" altLang="en-US" dirty="0">
              <a:latin typeface="Calibri" pitchFamily="34" charset="0"/>
            </a:endParaRPr>
          </a:p>
        </p:txBody>
      </p:sp>
      <p:sp>
        <p:nvSpPr>
          <p:cNvPr id="2" name="Content Placeholder 1"/>
          <p:cNvSpPr>
            <a:spLocks noGrp="1"/>
          </p:cNvSpPr>
          <p:nvPr>
            <p:ph idx="1"/>
          </p:nvPr>
        </p:nvSpPr>
        <p:spPr>
          <a:xfrm>
            <a:off x="1076952" y="1520454"/>
            <a:ext cx="7675896" cy="491416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indent="0" defTabSz="457200" eaLnBrk="1" hangingPunct="1">
              <a:spcBef>
                <a:spcPct val="0"/>
              </a:spcBef>
              <a:spcAft>
                <a:spcPts val="2000"/>
              </a:spcAft>
              <a:buNone/>
            </a:pPr>
            <a:r>
              <a:rPr lang="en-US" altLang="en-US" sz="2400" b="1" dirty="0"/>
              <a:t>Proteins are generally classified according to their </a:t>
            </a:r>
            <a:r>
              <a:rPr lang="en-US" altLang="en-US" sz="2400" b="1" dirty="0">
                <a:solidFill>
                  <a:srgbClr val="3366FF"/>
                </a:solidFill>
              </a:rPr>
              <a:t>3D shapes</a:t>
            </a:r>
            <a:r>
              <a:rPr lang="en-US" altLang="en-US" sz="2400" b="1" dirty="0"/>
              <a:t>.</a:t>
            </a:r>
          </a:p>
          <a:p>
            <a:pPr marL="0" indent="0" defTabSz="457200" eaLnBrk="1" hangingPunct="1">
              <a:spcBef>
                <a:spcPct val="0"/>
              </a:spcBef>
              <a:spcAft>
                <a:spcPts val="2000"/>
              </a:spcAft>
              <a:buNone/>
            </a:pPr>
            <a:r>
              <a:rPr lang="en-US" altLang="en-US" sz="2400" b="1" dirty="0">
                <a:solidFill>
                  <a:srgbClr val="3366FF"/>
                </a:solidFill>
              </a:rPr>
              <a:t>Fibrous proteins </a:t>
            </a:r>
            <a:r>
              <a:rPr lang="en-US" altLang="en-US" sz="2400" b="1" dirty="0"/>
              <a:t>are composed of long linear polypeptide chains that are bundled together to form rods or sheets.</a:t>
            </a:r>
          </a:p>
          <a:p>
            <a:pPr marL="0" indent="0" defTabSz="457200" eaLnBrk="1" hangingPunct="1">
              <a:spcBef>
                <a:spcPct val="0"/>
              </a:spcBef>
              <a:spcAft>
                <a:spcPts val="2000"/>
              </a:spcAft>
              <a:buNone/>
            </a:pPr>
            <a:r>
              <a:rPr lang="en-US" altLang="en-US" sz="2400" b="1" dirty="0"/>
              <a:t>Fibrous proteins are </a:t>
            </a:r>
            <a:r>
              <a:rPr lang="en-US" altLang="en-US" sz="2400" b="1" dirty="0">
                <a:solidFill>
                  <a:srgbClr val="3366FF"/>
                </a:solidFill>
              </a:rPr>
              <a:t>insoluble</a:t>
            </a:r>
            <a:r>
              <a:rPr lang="en-US" altLang="en-US" sz="2400" b="1" dirty="0">
                <a:solidFill>
                  <a:srgbClr val="3344FF"/>
                </a:solidFill>
              </a:rPr>
              <a:t> </a:t>
            </a:r>
            <a:r>
              <a:rPr lang="en-US" altLang="en-US" sz="2400" b="1" dirty="0"/>
              <a:t>in water and serve </a:t>
            </a:r>
            <a:r>
              <a:rPr lang="en-US" altLang="en-US" sz="2400" b="1" dirty="0">
                <a:solidFill>
                  <a:srgbClr val="3366FF"/>
                </a:solidFill>
              </a:rPr>
              <a:t>structural</a:t>
            </a:r>
            <a:r>
              <a:rPr lang="en-US" altLang="en-US" sz="2400" b="1" dirty="0">
                <a:solidFill>
                  <a:srgbClr val="3344FF"/>
                </a:solidFill>
              </a:rPr>
              <a:t> </a:t>
            </a:r>
            <a:r>
              <a:rPr lang="en-US" altLang="en-US" sz="2400" b="1" dirty="0"/>
              <a:t>roles.</a:t>
            </a:r>
          </a:p>
          <a:p>
            <a:pPr marL="0" indent="0" defTabSz="457200" eaLnBrk="1" hangingPunct="1">
              <a:spcBef>
                <a:spcPct val="0"/>
              </a:spcBef>
              <a:spcAft>
                <a:spcPts val="2000"/>
              </a:spcAft>
              <a:buNone/>
            </a:pPr>
            <a:r>
              <a:rPr lang="en-US" altLang="en-US" sz="2400" b="1" dirty="0">
                <a:solidFill>
                  <a:srgbClr val="3366FF"/>
                </a:solidFill>
              </a:rPr>
              <a:t>Globular proteins </a:t>
            </a:r>
            <a:r>
              <a:rPr lang="en-US" altLang="en-US" sz="2400" b="1" dirty="0"/>
              <a:t>are coiled into compact shapes that are water </a:t>
            </a:r>
            <a:r>
              <a:rPr lang="en-US" altLang="en-US" sz="2400" b="1" dirty="0">
                <a:solidFill>
                  <a:srgbClr val="3366FF"/>
                </a:solidFill>
              </a:rPr>
              <a:t>soluble</a:t>
            </a:r>
            <a:r>
              <a:rPr lang="en-US" altLang="en-US" sz="2400" b="1" dirty="0"/>
              <a:t>.</a:t>
            </a:r>
          </a:p>
          <a:p>
            <a:pPr marL="0" indent="0" defTabSz="457200" eaLnBrk="1" hangingPunct="1">
              <a:spcBef>
                <a:spcPct val="0"/>
              </a:spcBef>
              <a:spcAft>
                <a:spcPts val="2000"/>
              </a:spcAft>
              <a:buNone/>
            </a:pPr>
            <a:r>
              <a:rPr lang="en-US" altLang="en-US" sz="2400" b="1" dirty="0">
                <a:solidFill>
                  <a:srgbClr val="3366FF"/>
                </a:solidFill>
              </a:rPr>
              <a:t>Enzymes</a:t>
            </a:r>
            <a:r>
              <a:rPr lang="en-US" altLang="en-US" sz="2400" b="1" dirty="0">
                <a:solidFill>
                  <a:srgbClr val="3344FF"/>
                </a:solidFill>
              </a:rPr>
              <a:t> </a:t>
            </a:r>
            <a:r>
              <a:rPr lang="en-US" altLang="en-US" sz="2400" b="1" dirty="0"/>
              <a:t>and </a:t>
            </a:r>
            <a:r>
              <a:rPr lang="en-US" altLang="en-US" sz="2400" b="1" dirty="0">
                <a:solidFill>
                  <a:srgbClr val="3366FF"/>
                </a:solidFill>
              </a:rPr>
              <a:t>transport</a:t>
            </a:r>
            <a:r>
              <a:rPr lang="en-US" altLang="en-US" sz="2400" b="1" dirty="0">
                <a:solidFill>
                  <a:srgbClr val="3344FF"/>
                </a:solidFill>
              </a:rPr>
              <a:t> </a:t>
            </a:r>
            <a:r>
              <a:rPr lang="en-US" altLang="en-US" sz="2400" b="1" dirty="0"/>
              <a:t>proteins are globular.</a:t>
            </a:r>
            <a:endParaRPr lang="en-IN" sz="2400" b="1" kern="1200" dirty="0">
              <a:latin typeface="Arial" charset="0"/>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1866900" y="354431"/>
            <a:ext cx="5410200" cy="555996"/>
          </a:xfrm>
        </p:spPr>
        <p:txBody>
          <a:bodyPr/>
          <a:lstStyle/>
          <a:p>
            <a:pPr eaLnBrk="1" hangingPunct="1"/>
            <a:r>
              <a:rPr lang="en-US" altLang="en-US" sz="3200" b="1" dirty="0"/>
              <a:t>21.7	Common Proteins (1)</a:t>
            </a:r>
            <a:endParaRPr lang="en-US" altLang="en-US" dirty="0">
              <a:latin typeface="Calibri" pitchFamily="34" charset="0"/>
            </a:endParaRPr>
          </a:p>
        </p:txBody>
      </p:sp>
      <p:sp>
        <p:nvSpPr>
          <p:cNvPr id="2" name="Content Placeholder 1"/>
          <p:cNvSpPr>
            <a:spLocks noGrp="1"/>
          </p:cNvSpPr>
          <p:nvPr>
            <p:ph idx="1"/>
          </p:nvPr>
        </p:nvSpPr>
        <p:spPr>
          <a:xfrm>
            <a:off x="3054930" y="852848"/>
            <a:ext cx="1143000" cy="440677"/>
          </a:xfrm>
        </p:spPr>
        <p:txBody>
          <a:bodyPr anchor="ctr"/>
          <a:lstStyle/>
          <a:p>
            <a:pPr marL="180000" indent="-180000" algn="ctr">
              <a:spcBef>
                <a:spcPts val="0"/>
              </a:spcBef>
              <a:buFont typeface="+mj-lt"/>
              <a:buAutoNum type="alphaUcPeriod"/>
            </a:pPr>
            <a:r>
              <a:rPr lang="en-US" altLang="en-US" sz="2800" b="1" dirty="0"/>
              <a:t> </a:t>
            </a:r>
            <a:endParaRPr lang="en-IN" sz="2800" dirty="0"/>
          </a:p>
        </p:txBody>
      </p:sp>
      <p:graphicFrame>
        <p:nvGraphicFramePr>
          <p:cNvPr id="47162" name="Object 47161">
            <a:extLst>
              <a:ext uri="{FF2B5EF4-FFF2-40B4-BE49-F238E27FC236}">
                <a16:creationId xmlns:a16="http://schemas.microsoft.com/office/drawing/2014/main" id="{42A11370-D246-4C16-BDD6-B583B5B112E3}"/>
              </a:ext>
            </a:extLst>
          </p:cNvPr>
          <p:cNvGraphicFramePr>
            <a:graphicFrameLocks noChangeAspect="1"/>
          </p:cNvGraphicFramePr>
          <p:nvPr>
            <p:extLst>
              <p:ext uri="{D42A27DB-BD31-4B8C-83A1-F6EECF244321}">
                <p14:modId xmlns:p14="http://schemas.microsoft.com/office/powerpoint/2010/main" val="3313002709"/>
              </p:ext>
            </p:extLst>
          </p:nvPr>
        </p:nvGraphicFramePr>
        <p:xfrm>
          <a:off x="3909291" y="909947"/>
          <a:ext cx="1816100" cy="317500"/>
        </p:xfrm>
        <a:graphic>
          <a:graphicData uri="http://schemas.openxmlformats.org/presentationml/2006/ole">
            <mc:AlternateContent xmlns:mc="http://schemas.openxmlformats.org/markup-compatibility/2006">
              <mc:Choice xmlns:v="urn:schemas-microsoft-com:vml" Requires="v">
                <p:oleObj spid="_x0000_s12517" name="Equation" r:id="rId4" imgW="1815840" imgH="317160" progId="Equation.DSMT4">
                  <p:embed/>
                </p:oleObj>
              </mc:Choice>
              <mc:Fallback>
                <p:oleObj name="Equation" r:id="rId4" imgW="1815840" imgH="317160" progId="Equation.DSMT4">
                  <p:embed/>
                  <p:pic>
                    <p:nvPicPr>
                      <p:cNvPr id="0" name=""/>
                      <p:cNvPicPr/>
                      <p:nvPr/>
                    </p:nvPicPr>
                    <p:blipFill>
                      <a:blip r:embed="rId5"/>
                      <a:stretch>
                        <a:fillRect/>
                      </a:stretch>
                    </p:blipFill>
                    <p:spPr>
                      <a:xfrm>
                        <a:off x="3909291" y="909947"/>
                        <a:ext cx="1816100" cy="31750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93FCC063-71DE-4F08-9676-7492BA7D5C6E}"/>
              </a:ext>
            </a:extLst>
          </p:cNvPr>
          <p:cNvGraphicFramePr>
            <a:graphicFrameLocks noChangeAspect="1"/>
          </p:cNvGraphicFramePr>
          <p:nvPr>
            <p:extLst>
              <p:ext uri="{D42A27DB-BD31-4B8C-83A1-F6EECF244321}">
                <p14:modId xmlns:p14="http://schemas.microsoft.com/office/powerpoint/2010/main" val="1799127806"/>
              </p:ext>
            </p:extLst>
          </p:nvPr>
        </p:nvGraphicFramePr>
        <p:xfrm>
          <a:off x="1132256" y="1597310"/>
          <a:ext cx="1593498" cy="285016"/>
        </p:xfrm>
        <a:graphic>
          <a:graphicData uri="http://schemas.openxmlformats.org/presentationml/2006/ole">
            <mc:AlternateContent xmlns:mc="http://schemas.openxmlformats.org/markup-compatibility/2006">
              <mc:Choice xmlns:v="urn:schemas-microsoft-com:vml" Requires="v">
                <p:oleObj spid="_x0000_s12518" name="Equation" r:id="rId6" imgW="1562040" imgH="279360" progId="Equation.DSMT4">
                  <p:embed/>
                </p:oleObj>
              </mc:Choice>
              <mc:Fallback>
                <p:oleObj name="Equation" r:id="rId6" imgW="1562040" imgH="279360" progId="Equation.DSMT4">
                  <p:embed/>
                  <p:pic>
                    <p:nvPicPr>
                      <p:cNvPr id="0" name=""/>
                      <p:cNvPicPr/>
                      <p:nvPr/>
                    </p:nvPicPr>
                    <p:blipFill>
                      <a:blip r:embed="rId7"/>
                      <a:stretch>
                        <a:fillRect/>
                      </a:stretch>
                    </p:blipFill>
                    <p:spPr>
                      <a:xfrm>
                        <a:off x="1132256" y="1597310"/>
                        <a:ext cx="1593498" cy="285016"/>
                      </a:xfrm>
                      <a:prstGeom prst="rect">
                        <a:avLst/>
                      </a:prstGeom>
                    </p:spPr>
                  </p:pic>
                </p:oleObj>
              </mc:Fallback>
            </mc:AlternateContent>
          </a:graphicData>
        </a:graphic>
      </p:graphicFrame>
      <p:sp>
        <p:nvSpPr>
          <p:cNvPr id="6" name="Text Placeholder 5">
            <a:extLst>
              <a:ext uri="{FF2B5EF4-FFF2-40B4-BE49-F238E27FC236}">
                <a16:creationId xmlns:a16="http://schemas.microsoft.com/office/drawing/2014/main" id="{CF6AA15F-B720-432A-90FB-4E365B7A3CE4}"/>
              </a:ext>
            </a:extLst>
          </p:cNvPr>
          <p:cNvSpPr>
            <a:spLocks noGrp="1"/>
          </p:cNvSpPr>
          <p:nvPr>
            <p:ph type="body" sz="quarter" idx="13"/>
          </p:nvPr>
        </p:nvSpPr>
        <p:spPr>
          <a:xfrm>
            <a:off x="2700941" y="1509485"/>
            <a:ext cx="5740182" cy="440677"/>
          </a:xfrm>
        </p:spPr>
        <p:txBody>
          <a:bodyPr/>
          <a:lstStyle/>
          <a:p>
            <a:r>
              <a:rPr lang="en-US" altLang="en-US" sz="2400" b="1" dirty="0">
                <a:solidFill>
                  <a:prstClr val="black"/>
                </a:solidFill>
                <a:latin typeface="Arial" charset="0"/>
                <a:cs typeface="+mn-cs"/>
              </a:rPr>
              <a:t>are the proteins found in hair, hooves,</a:t>
            </a:r>
            <a:endParaRPr lang="en-US" dirty="0"/>
          </a:p>
        </p:txBody>
      </p:sp>
      <p:sp>
        <p:nvSpPr>
          <p:cNvPr id="7" name="Text Placeholder 6">
            <a:extLst>
              <a:ext uri="{FF2B5EF4-FFF2-40B4-BE49-F238E27FC236}">
                <a16:creationId xmlns:a16="http://schemas.microsoft.com/office/drawing/2014/main" id="{315DBA11-B907-415C-9243-ADB82C71D6F8}"/>
              </a:ext>
            </a:extLst>
          </p:cNvPr>
          <p:cNvSpPr>
            <a:spLocks noGrp="1"/>
          </p:cNvSpPr>
          <p:nvPr>
            <p:ph type="body" sz="quarter" idx="14"/>
          </p:nvPr>
        </p:nvSpPr>
        <p:spPr>
          <a:xfrm>
            <a:off x="1073033" y="1879518"/>
            <a:ext cx="3352800" cy="533400"/>
          </a:xfrm>
        </p:spPr>
        <p:txBody>
          <a:bodyPr/>
          <a:lstStyle/>
          <a:p>
            <a:pPr lvl="0" defTabSz="457200" eaLnBrk="1" hangingPunct="1">
              <a:spcBef>
                <a:spcPct val="0"/>
              </a:spcBef>
              <a:spcAft>
                <a:spcPts val="2500"/>
              </a:spcAft>
              <a:buClr>
                <a:prstClr val="black"/>
              </a:buClr>
            </a:pPr>
            <a:r>
              <a:rPr lang="en-US" altLang="en-US" sz="2400" b="1" dirty="0">
                <a:solidFill>
                  <a:prstClr val="black"/>
                </a:solidFill>
                <a:latin typeface="Arial" charset="0"/>
                <a:cs typeface="+mn-cs"/>
              </a:rPr>
              <a:t>nails, skin, and wool.</a:t>
            </a:r>
          </a:p>
        </p:txBody>
      </p:sp>
      <p:sp>
        <p:nvSpPr>
          <p:cNvPr id="8" name="Text Placeholder 7">
            <a:extLst>
              <a:ext uri="{FF2B5EF4-FFF2-40B4-BE49-F238E27FC236}">
                <a16:creationId xmlns:a16="http://schemas.microsoft.com/office/drawing/2014/main" id="{5BDBEC3A-5BB1-43A1-9D44-F57435F50B7D}"/>
              </a:ext>
            </a:extLst>
          </p:cNvPr>
          <p:cNvSpPr>
            <a:spLocks noGrp="1"/>
          </p:cNvSpPr>
          <p:nvPr>
            <p:ph type="body" sz="quarter" idx="15"/>
          </p:nvPr>
        </p:nvSpPr>
        <p:spPr>
          <a:xfrm>
            <a:off x="1067832" y="2563982"/>
            <a:ext cx="4436223" cy="533400"/>
          </a:xfrm>
        </p:spPr>
        <p:txBody>
          <a:bodyPr/>
          <a:lstStyle/>
          <a:p>
            <a:r>
              <a:rPr lang="en-US" altLang="en-US" sz="2400" b="1" dirty="0">
                <a:solidFill>
                  <a:prstClr val="black"/>
                </a:solidFill>
                <a:latin typeface="Arial" charset="0"/>
                <a:cs typeface="+mn-cs"/>
              </a:rPr>
              <a:t>They are made of two mainly </a:t>
            </a:r>
            <a:endParaRPr lang="en-US" dirty="0"/>
          </a:p>
        </p:txBody>
      </p:sp>
      <p:graphicFrame>
        <p:nvGraphicFramePr>
          <p:cNvPr id="12" name="Object 11">
            <a:extLst>
              <a:ext uri="{FF2B5EF4-FFF2-40B4-BE49-F238E27FC236}">
                <a16:creationId xmlns:a16="http://schemas.microsoft.com/office/drawing/2014/main" id="{BFAB64F6-0740-4A20-BD25-0D44F4EAF435}"/>
              </a:ext>
            </a:extLst>
          </p:cNvPr>
          <p:cNvGraphicFramePr>
            <a:graphicFrameLocks noChangeAspect="1"/>
          </p:cNvGraphicFramePr>
          <p:nvPr>
            <p:extLst>
              <p:ext uri="{D42A27DB-BD31-4B8C-83A1-F6EECF244321}">
                <p14:modId xmlns:p14="http://schemas.microsoft.com/office/powerpoint/2010/main" val="3411172453"/>
              </p:ext>
            </p:extLst>
          </p:nvPr>
        </p:nvGraphicFramePr>
        <p:xfrm>
          <a:off x="5396740" y="2631946"/>
          <a:ext cx="1195177" cy="311244"/>
        </p:xfrm>
        <a:graphic>
          <a:graphicData uri="http://schemas.openxmlformats.org/presentationml/2006/ole">
            <mc:AlternateContent xmlns:mc="http://schemas.openxmlformats.org/markup-compatibility/2006">
              <mc:Choice xmlns:v="urn:schemas-microsoft-com:vml" Requires="v">
                <p:oleObj spid="_x0000_s12519" name="Equation" r:id="rId8" imgW="1218960" imgH="317160" progId="Equation.DSMT4">
                  <p:embed/>
                </p:oleObj>
              </mc:Choice>
              <mc:Fallback>
                <p:oleObj name="Equation" r:id="rId8" imgW="1218960" imgH="317160" progId="Equation.DSMT4">
                  <p:embed/>
                  <p:pic>
                    <p:nvPicPr>
                      <p:cNvPr id="0" name=""/>
                      <p:cNvPicPr/>
                      <p:nvPr/>
                    </p:nvPicPr>
                    <p:blipFill>
                      <a:blip r:embed="rId9"/>
                      <a:stretch>
                        <a:fillRect/>
                      </a:stretch>
                    </p:blipFill>
                    <p:spPr>
                      <a:xfrm>
                        <a:off x="5396740" y="2631946"/>
                        <a:ext cx="1195177" cy="311244"/>
                      </a:xfrm>
                      <a:prstGeom prst="rect">
                        <a:avLst/>
                      </a:prstGeom>
                    </p:spPr>
                  </p:pic>
                </p:oleObj>
              </mc:Fallback>
            </mc:AlternateContent>
          </a:graphicData>
        </a:graphic>
      </p:graphicFrame>
      <p:sp>
        <p:nvSpPr>
          <p:cNvPr id="47105" name="Text Placeholder 4">
            <a:extLst>
              <a:ext uri="{FF2B5EF4-FFF2-40B4-BE49-F238E27FC236}">
                <a16:creationId xmlns:a16="http://schemas.microsoft.com/office/drawing/2014/main" id="{83EC0782-043F-42CA-BA29-DEE57DAA00FA}"/>
              </a:ext>
            </a:extLst>
          </p:cNvPr>
          <p:cNvSpPr>
            <a:spLocks noGrp="1"/>
          </p:cNvSpPr>
          <p:nvPr>
            <p:ph type="body" sz="quarter" idx="16"/>
          </p:nvPr>
        </p:nvSpPr>
        <p:spPr>
          <a:xfrm>
            <a:off x="6598348" y="2555654"/>
            <a:ext cx="2377210" cy="533400"/>
          </a:xfrm>
        </p:spPr>
        <p:txBody>
          <a:bodyPr/>
          <a:lstStyle/>
          <a:p>
            <a:r>
              <a:rPr lang="en-US" altLang="en-US" sz="2400" b="1" dirty="0">
                <a:solidFill>
                  <a:prstClr val="black"/>
                </a:solidFill>
                <a:latin typeface="Arial" charset="0"/>
                <a:cs typeface="+mn-cs"/>
              </a:rPr>
              <a:t>chains coiled</a:t>
            </a:r>
            <a:endParaRPr lang="en-US" dirty="0"/>
          </a:p>
        </p:txBody>
      </p:sp>
      <p:sp>
        <p:nvSpPr>
          <p:cNvPr id="47109" name="Text Placeholder 10">
            <a:extLst>
              <a:ext uri="{FF2B5EF4-FFF2-40B4-BE49-F238E27FC236}">
                <a16:creationId xmlns:a16="http://schemas.microsoft.com/office/drawing/2014/main" id="{8A60E47F-642C-407A-ACD1-C23C1AAF50F0}"/>
              </a:ext>
            </a:extLst>
          </p:cNvPr>
          <p:cNvSpPr>
            <a:spLocks noGrp="1"/>
          </p:cNvSpPr>
          <p:nvPr>
            <p:ph type="body" sz="quarter" idx="18"/>
          </p:nvPr>
        </p:nvSpPr>
        <p:spPr>
          <a:xfrm>
            <a:off x="1072915" y="2935844"/>
            <a:ext cx="7895108" cy="3514581"/>
          </a:xfrm>
        </p:spPr>
        <p:txBody>
          <a:bodyPr/>
          <a:lstStyle/>
          <a:p>
            <a:pPr lvl="0" defTabSz="457200" eaLnBrk="1" hangingPunct="1">
              <a:spcBef>
                <a:spcPct val="0"/>
              </a:spcBef>
              <a:spcAft>
                <a:spcPts val="2500"/>
              </a:spcAft>
              <a:buClr>
                <a:prstClr val="black"/>
              </a:buClr>
            </a:pPr>
            <a:r>
              <a:rPr lang="en-US" altLang="en-US" sz="2400" b="1" dirty="0">
                <a:solidFill>
                  <a:prstClr val="black"/>
                </a:solidFill>
                <a:latin typeface="Arial" charset="0"/>
                <a:cs typeface="+mn-cs"/>
              </a:rPr>
              <a:t>around each other in a </a:t>
            </a:r>
            <a:r>
              <a:rPr lang="en-US" altLang="en-US" sz="2400" b="1" dirty="0">
                <a:solidFill>
                  <a:srgbClr val="3366FF"/>
                </a:solidFill>
                <a:latin typeface="Arial" charset="0"/>
                <a:cs typeface="+mn-cs"/>
              </a:rPr>
              <a:t>superhelix</a:t>
            </a:r>
            <a:r>
              <a:rPr lang="en-US" altLang="en-US" sz="2400" b="1" dirty="0">
                <a:solidFill>
                  <a:prstClr val="black"/>
                </a:solidFill>
                <a:latin typeface="Arial" charset="0"/>
                <a:cs typeface="+mn-cs"/>
              </a:rPr>
              <a:t>.</a:t>
            </a:r>
          </a:p>
          <a:p>
            <a:pPr lvl="0" defTabSz="457200" eaLnBrk="1" hangingPunct="1">
              <a:spcBef>
                <a:spcPct val="0"/>
              </a:spcBef>
              <a:spcAft>
                <a:spcPts val="2500"/>
              </a:spcAft>
              <a:buClr>
                <a:prstClr val="black"/>
              </a:buClr>
            </a:pPr>
            <a:r>
              <a:rPr lang="en-US" altLang="en-US" sz="2400" b="1" dirty="0">
                <a:solidFill>
                  <a:prstClr val="black"/>
                </a:solidFill>
                <a:latin typeface="Arial" charset="0"/>
                <a:cs typeface="+mn-cs"/>
              </a:rPr>
              <a:t>These coils wind around other coils making larger and stronger structures (like </a:t>
            </a:r>
            <a:r>
              <a:rPr lang="en-US" altLang="en-US" sz="2400" b="1" dirty="0">
                <a:solidFill>
                  <a:srgbClr val="3366FF"/>
                </a:solidFill>
                <a:latin typeface="Arial" charset="0"/>
                <a:cs typeface="+mn-cs"/>
              </a:rPr>
              <a:t>hair</a:t>
            </a:r>
            <a:r>
              <a:rPr lang="en-US" altLang="en-US" sz="2400" b="1" dirty="0">
                <a:solidFill>
                  <a:prstClr val="black"/>
                </a:solidFill>
                <a:latin typeface="Arial" charset="0"/>
                <a:cs typeface="+mn-cs"/>
              </a:rPr>
              <a:t>).</a:t>
            </a:r>
          </a:p>
          <a:p>
            <a:pPr lvl="0" defTabSz="457200" eaLnBrk="1" hangingPunct="1">
              <a:spcBef>
                <a:spcPct val="0"/>
              </a:spcBef>
              <a:spcAft>
                <a:spcPts val="2500"/>
              </a:spcAft>
              <a:buClr>
                <a:prstClr val="black"/>
              </a:buClr>
            </a:pPr>
            <a:r>
              <a:rPr lang="en-US" altLang="en-US" sz="2400" b="1" dirty="0">
                <a:solidFill>
                  <a:srgbClr val="3366FF"/>
                </a:solidFill>
                <a:latin typeface="Arial" charset="0"/>
                <a:cs typeface="+mn-cs"/>
              </a:rPr>
              <a:t>Collagen</a:t>
            </a:r>
            <a:r>
              <a:rPr lang="en-US" altLang="en-US" sz="2400" b="1" dirty="0">
                <a:solidFill>
                  <a:srgbClr val="3344FF"/>
                </a:solidFill>
                <a:latin typeface="Arial" charset="0"/>
                <a:cs typeface="+mn-cs"/>
              </a:rPr>
              <a:t> </a:t>
            </a:r>
            <a:r>
              <a:rPr lang="en-US" altLang="en-US" sz="2400" b="1" dirty="0">
                <a:solidFill>
                  <a:prstClr val="black"/>
                </a:solidFill>
                <a:latin typeface="Arial" charset="0"/>
                <a:cs typeface="+mn-cs"/>
              </a:rPr>
              <a:t>requires </a:t>
            </a:r>
            <a:r>
              <a:rPr lang="en-US" altLang="en-US" sz="2400" b="1" dirty="0">
                <a:solidFill>
                  <a:srgbClr val="3366FF"/>
                </a:solidFill>
                <a:latin typeface="Arial" charset="0"/>
                <a:cs typeface="+mn-cs"/>
              </a:rPr>
              <a:t>three chains </a:t>
            </a:r>
            <a:r>
              <a:rPr lang="en-US" altLang="en-US" sz="2400" b="1" dirty="0">
                <a:solidFill>
                  <a:prstClr val="black"/>
                </a:solidFill>
                <a:latin typeface="Arial" charset="0"/>
                <a:cs typeface="+mn-cs"/>
              </a:rPr>
              <a:t>in a superhelix.</a:t>
            </a:r>
          </a:p>
          <a:p>
            <a:pPr lvl="0" defTabSz="457200" eaLnBrk="1" hangingPunct="1">
              <a:spcBef>
                <a:spcPct val="0"/>
              </a:spcBef>
              <a:spcAft>
                <a:spcPts val="2500"/>
              </a:spcAft>
              <a:buClr>
                <a:prstClr val="black"/>
              </a:buClr>
            </a:pPr>
            <a:r>
              <a:rPr lang="en-US" altLang="en-US" sz="2400" b="1" dirty="0">
                <a:solidFill>
                  <a:srgbClr val="3366FF"/>
                </a:solidFill>
                <a:latin typeface="Arial" charset="0"/>
                <a:cs typeface="+mn-cs"/>
              </a:rPr>
              <a:t>Vitamin C </a:t>
            </a:r>
            <a:r>
              <a:rPr lang="en-US" altLang="en-US" sz="2400" b="1" dirty="0">
                <a:solidFill>
                  <a:prstClr val="black"/>
                </a:solidFill>
                <a:latin typeface="Arial" charset="0"/>
                <a:cs typeface="+mn-cs"/>
              </a:rPr>
              <a:t>helps stabilize the chains, and, when missing, poorly formed collagen fibers result.</a:t>
            </a:r>
            <a:endParaRPr lang="en-IN" sz="2400" b="1" kern="1200" dirty="0">
              <a:solidFill>
                <a:srgbClr val="3366FF"/>
              </a:solidFill>
              <a:latin typeface="Symbol" pitchFamily="18" charset="2"/>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57200" y="407059"/>
            <a:ext cx="8229600" cy="440677"/>
          </a:xfrm>
        </p:spPr>
        <p:txBody>
          <a:bodyPr/>
          <a:lstStyle/>
          <a:p>
            <a:pPr eaLnBrk="1" hangingPunct="1"/>
            <a:r>
              <a:rPr lang="en-US" altLang="en-US" sz="3200" b="1" dirty="0"/>
              <a:t>21.7	Common Proteins (2)</a:t>
            </a:r>
            <a:endParaRPr lang="en-US" altLang="en-US" dirty="0">
              <a:latin typeface="Calibri" pitchFamily="34" charset="0"/>
            </a:endParaRPr>
          </a:p>
        </p:txBody>
      </p:sp>
      <p:sp>
        <p:nvSpPr>
          <p:cNvPr id="2" name="Content Placeholder 1"/>
          <p:cNvSpPr>
            <a:spLocks noGrp="1"/>
          </p:cNvSpPr>
          <p:nvPr>
            <p:ph idx="1"/>
          </p:nvPr>
        </p:nvSpPr>
        <p:spPr>
          <a:xfrm>
            <a:off x="3214258" y="849249"/>
            <a:ext cx="845127" cy="440677"/>
          </a:xfrm>
        </p:spPr>
        <p:txBody>
          <a:bodyPr anchor="ctr"/>
          <a:lstStyle/>
          <a:p>
            <a:pPr marL="180000" indent="-180000" algn="ctr">
              <a:spcBef>
                <a:spcPts val="0"/>
              </a:spcBef>
              <a:buFont typeface="+mj-lt"/>
              <a:buAutoNum type="alphaUcPeriod"/>
            </a:pPr>
            <a:r>
              <a:rPr lang="en-US" altLang="en-US" sz="2800" b="1" dirty="0"/>
              <a:t> </a:t>
            </a:r>
            <a:endParaRPr lang="en-IN" sz="2800" dirty="0"/>
          </a:p>
        </p:txBody>
      </p:sp>
      <p:graphicFrame>
        <p:nvGraphicFramePr>
          <p:cNvPr id="3" name="Object 2">
            <a:extLst>
              <a:ext uri="{FF2B5EF4-FFF2-40B4-BE49-F238E27FC236}">
                <a16:creationId xmlns:a16="http://schemas.microsoft.com/office/drawing/2014/main" id="{7463691B-0B6D-4E52-91A6-A727B0749E36}"/>
              </a:ext>
            </a:extLst>
          </p:cNvPr>
          <p:cNvGraphicFramePr>
            <a:graphicFrameLocks noChangeAspect="1"/>
          </p:cNvGraphicFramePr>
          <p:nvPr>
            <p:extLst>
              <p:ext uri="{D42A27DB-BD31-4B8C-83A1-F6EECF244321}">
                <p14:modId xmlns:p14="http://schemas.microsoft.com/office/powerpoint/2010/main" val="3399556337"/>
              </p:ext>
            </p:extLst>
          </p:nvPr>
        </p:nvGraphicFramePr>
        <p:xfrm>
          <a:off x="3915640" y="915998"/>
          <a:ext cx="1816100" cy="317500"/>
        </p:xfrm>
        <a:graphic>
          <a:graphicData uri="http://schemas.openxmlformats.org/presentationml/2006/ole">
            <mc:AlternateContent xmlns:mc="http://schemas.openxmlformats.org/markup-compatibility/2006">
              <mc:Choice xmlns:v="urn:schemas-microsoft-com:vml" Requires="v">
                <p:oleObj spid="_x0000_s13371" name="Equation" r:id="rId4" imgW="1815840" imgH="317160" progId="Equation.DSMT4">
                  <p:embed/>
                </p:oleObj>
              </mc:Choice>
              <mc:Fallback>
                <p:oleObj name="Equation" r:id="rId4" imgW="1815840" imgH="317160" progId="Equation.DSMT4">
                  <p:embed/>
                  <p:pic>
                    <p:nvPicPr>
                      <p:cNvPr id="0" name=""/>
                      <p:cNvPicPr/>
                      <p:nvPr/>
                    </p:nvPicPr>
                    <p:blipFill>
                      <a:blip r:embed="rId5"/>
                      <a:stretch>
                        <a:fillRect/>
                      </a:stretch>
                    </p:blipFill>
                    <p:spPr>
                      <a:xfrm>
                        <a:off x="3915640" y="915998"/>
                        <a:ext cx="1816100" cy="317500"/>
                      </a:xfrm>
                      <a:prstGeom prst="rect">
                        <a:avLst/>
                      </a:prstGeom>
                    </p:spPr>
                  </p:pic>
                </p:oleObj>
              </mc:Fallback>
            </mc:AlternateContent>
          </a:graphicData>
        </a:graphic>
      </p:graphicFrame>
      <p:pic>
        <p:nvPicPr>
          <p:cNvPr id="48132" name="Picture 6" descr="Illustration of anatomy of a hair: Two α-keratin helices coil around each other, forming a structure called a supercoil or superhelix. These, in turn, form larger and larger bundles of fibers, ultimately forming a strand of hai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650" y="1676400"/>
            <a:ext cx="7473950" cy="423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457200" y="400791"/>
            <a:ext cx="8229600" cy="440677"/>
          </a:xfrm>
        </p:spPr>
        <p:txBody>
          <a:bodyPr/>
          <a:lstStyle/>
          <a:p>
            <a:pPr eaLnBrk="1" hangingPunct="1"/>
            <a:r>
              <a:rPr lang="en-US" altLang="en-US" sz="3200" b="1" dirty="0"/>
              <a:t>21.7	Common Proteins (3)</a:t>
            </a:r>
            <a:endParaRPr lang="en-US" altLang="en-US" dirty="0">
              <a:latin typeface="Calibri" pitchFamily="34" charset="0"/>
            </a:endParaRPr>
          </a:p>
        </p:txBody>
      </p:sp>
      <p:sp>
        <p:nvSpPr>
          <p:cNvPr id="2" name="Content Placeholder 1"/>
          <p:cNvSpPr>
            <a:spLocks noGrp="1"/>
          </p:cNvSpPr>
          <p:nvPr>
            <p:ph idx="1"/>
          </p:nvPr>
        </p:nvSpPr>
        <p:spPr>
          <a:xfrm>
            <a:off x="457200" y="857909"/>
            <a:ext cx="8229600" cy="417728"/>
          </a:xfrm>
        </p:spPr>
        <p:txBody>
          <a:bodyPr anchor="ctr"/>
          <a:lstStyle/>
          <a:p>
            <a:pPr marL="180000" indent="-180000" algn="ctr">
              <a:spcBef>
                <a:spcPts val="0"/>
              </a:spcBef>
              <a:buFont typeface="+mj-lt"/>
              <a:buAutoNum type="alphaUcPeriod" startAt="2"/>
            </a:pPr>
            <a:r>
              <a:rPr lang="en-US" altLang="en-US" sz="2800" b="1" dirty="0"/>
              <a:t> Collagen</a:t>
            </a:r>
            <a:endParaRPr lang="en-IN" sz="2800" dirty="0"/>
          </a:p>
        </p:txBody>
      </p:sp>
      <p:sp>
        <p:nvSpPr>
          <p:cNvPr id="3" name="Text Placeholder 2"/>
          <p:cNvSpPr>
            <a:spLocks noGrp="1"/>
          </p:cNvSpPr>
          <p:nvPr>
            <p:ph type="body" sz="quarter" idx="12"/>
          </p:nvPr>
        </p:nvSpPr>
        <p:spPr>
          <a:xfrm>
            <a:off x="457200" y="3350065"/>
            <a:ext cx="1839485" cy="108858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eaLnBrk="1" hangingPunct="1">
              <a:spcBef>
                <a:spcPct val="0"/>
              </a:spcBef>
            </a:pPr>
            <a:r>
              <a:rPr lang="en-US" altLang="en-US" sz="2400" b="1" dirty="0"/>
              <a:t>Collagen’</a:t>
            </a:r>
            <a:r>
              <a:rPr lang="en-US" altLang="ja-JP" sz="2400" b="1" dirty="0"/>
              <a:t>s </a:t>
            </a:r>
            <a:r>
              <a:rPr lang="en-US" altLang="en-US" sz="2400" b="1" dirty="0"/>
              <a:t>Triple Helix:</a:t>
            </a:r>
            <a:endParaRPr lang="en-IN" sz="2400" b="1" kern="1200" dirty="0">
              <a:latin typeface="Arial" charset="0"/>
              <a:cs typeface="+mn-cs"/>
            </a:endParaRPr>
          </a:p>
        </p:txBody>
      </p:sp>
      <p:pic>
        <p:nvPicPr>
          <p:cNvPr id="49157" name="Picture 7" descr="This figure shows two views of the collagen superhelix. Three polypeptide chains having an unusual left-handed helix wind around each other in a right-handed triple helix. The high content of small glycine residues allows the chains to lie close to each other, permitting hydrogen bonding between the cha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600200"/>
            <a:ext cx="3938588"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457200" y="400050"/>
            <a:ext cx="8229600" cy="440677"/>
          </a:xfrm>
        </p:spPr>
        <p:txBody>
          <a:bodyPr/>
          <a:lstStyle/>
          <a:p>
            <a:pPr eaLnBrk="1" hangingPunct="1"/>
            <a:r>
              <a:rPr lang="en-US" altLang="en-US" sz="3200" b="1" dirty="0"/>
              <a:t>21.7	Common Proteins (4)</a:t>
            </a:r>
            <a:endParaRPr lang="en-US" altLang="en-US" dirty="0">
              <a:latin typeface="Calibri" pitchFamily="34" charset="0"/>
            </a:endParaRPr>
          </a:p>
        </p:txBody>
      </p:sp>
      <p:sp>
        <p:nvSpPr>
          <p:cNvPr id="2" name="Content Placeholder 1"/>
          <p:cNvSpPr>
            <a:spLocks noGrp="1"/>
          </p:cNvSpPr>
          <p:nvPr>
            <p:ph idx="1"/>
          </p:nvPr>
        </p:nvSpPr>
        <p:spPr>
          <a:xfrm>
            <a:off x="457200" y="837085"/>
            <a:ext cx="8229600" cy="459501"/>
          </a:xfrm>
        </p:spPr>
        <p:txBody>
          <a:bodyPr anchor="ctr"/>
          <a:lstStyle/>
          <a:p>
            <a:pPr marL="180000" indent="-180000" algn="ctr">
              <a:spcBef>
                <a:spcPts val="0"/>
              </a:spcBef>
              <a:buFont typeface="+mj-lt"/>
              <a:buAutoNum type="alphaUcPeriod" startAt="3"/>
            </a:pPr>
            <a:r>
              <a:rPr lang="en-US" altLang="en-US" sz="2800" b="1" dirty="0"/>
              <a:t> Hemoglobin and Myoglobin</a:t>
            </a:r>
            <a:endParaRPr lang="en-IN" sz="2800" dirty="0"/>
          </a:p>
        </p:txBody>
      </p:sp>
      <p:sp>
        <p:nvSpPr>
          <p:cNvPr id="3" name="Text Placeholder 2"/>
          <p:cNvSpPr>
            <a:spLocks noGrp="1"/>
          </p:cNvSpPr>
          <p:nvPr>
            <p:ph type="body" sz="quarter" idx="12"/>
          </p:nvPr>
        </p:nvSpPr>
        <p:spPr>
          <a:xfrm>
            <a:off x="1008822" y="1509486"/>
            <a:ext cx="7450227" cy="219547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eaLnBrk="1" hangingPunct="1">
              <a:spcBef>
                <a:spcPct val="0"/>
              </a:spcBef>
              <a:spcAft>
                <a:spcPts val="2000"/>
              </a:spcAft>
            </a:pPr>
            <a:r>
              <a:rPr lang="en-US" altLang="en-US" sz="2400" b="1" dirty="0"/>
              <a:t>Both </a:t>
            </a:r>
            <a:r>
              <a:rPr lang="en-US" altLang="en-US" sz="2400" b="1" dirty="0">
                <a:solidFill>
                  <a:srgbClr val="3366FF"/>
                </a:solidFill>
              </a:rPr>
              <a:t>hemoglobin</a:t>
            </a:r>
            <a:r>
              <a:rPr lang="en-US" altLang="en-US" sz="2400" b="1" dirty="0">
                <a:solidFill>
                  <a:srgbClr val="3344FF"/>
                </a:solidFill>
              </a:rPr>
              <a:t> </a:t>
            </a:r>
            <a:r>
              <a:rPr lang="en-US" altLang="en-US" sz="2400" b="1" dirty="0"/>
              <a:t>and </a:t>
            </a:r>
            <a:r>
              <a:rPr lang="en-US" altLang="en-US" sz="2400" b="1" dirty="0">
                <a:solidFill>
                  <a:srgbClr val="3366FF"/>
                </a:solidFill>
              </a:rPr>
              <a:t>myoglobin</a:t>
            </a:r>
            <a:r>
              <a:rPr lang="en-US" altLang="en-US" sz="2400" b="1" dirty="0">
                <a:solidFill>
                  <a:srgbClr val="3344FF"/>
                </a:solidFill>
              </a:rPr>
              <a:t> </a:t>
            </a:r>
            <a:r>
              <a:rPr lang="en-US" altLang="en-US" sz="2400" b="1" dirty="0"/>
              <a:t>are globular and </a:t>
            </a:r>
            <a:r>
              <a:rPr lang="en-US" altLang="en-US" sz="2400" b="1" dirty="0">
                <a:solidFill>
                  <a:srgbClr val="3366FF"/>
                </a:solidFill>
              </a:rPr>
              <a:t>conjugated proteins</a:t>
            </a:r>
            <a:r>
              <a:rPr lang="en-US" altLang="en-US" sz="2400" b="1" dirty="0"/>
              <a:t>, meaning they contain both a protein and non-protein component.</a:t>
            </a:r>
          </a:p>
          <a:p>
            <a:pPr defTabSz="457200" eaLnBrk="1" hangingPunct="1">
              <a:spcBef>
                <a:spcPct val="0"/>
              </a:spcBef>
              <a:spcAft>
                <a:spcPts val="2000"/>
              </a:spcAft>
            </a:pPr>
            <a:r>
              <a:rPr lang="en-US" altLang="en-US" sz="2400" b="1" dirty="0"/>
              <a:t>Their non-protein unit is a </a:t>
            </a:r>
            <a:r>
              <a:rPr lang="en-US" altLang="en-US" sz="2400" b="1" dirty="0">
                <a:solidFill>
                  <a:srgbClr val="3366FF"/>
                </a:solidFill>
              </a:rPr>
              <a:t>heme</a:t>
            </a:r>
            <a:r>
              <a:rPr lang="en-US" altLang="en-US" sz="2400" b="1" dirty="0"/>
              <a:t>, an organic complex surrounding a </a:t>
            </a:r>
            <a:endParaRPr lang="en-IN" sz="2400" b="1" kern="1200" dirty="0">
              <a:latin typeface="Arial" charset="0"/>
              <a:cs typeface="+mn-cs"/>
            </a:endParaRPr>
          </a:p>
        </p:txBody>
      </p:sp>
      <p:graphicFrame>
        <p:nvGraphicFramePr>
          <p:cNvPr id="4" name="Object 3">
            <a:extLst>
              <a:ext uri="{FF2B5EF4-FFF2-40B4-BE49-F238E27FC236}">
                <a16:creationId xmlns:a16="http://schemas.microsoft.com/office/drawing/2014/main" id="{0CDD48AA-0CE0-4386-9FF1-4A00B1A91A60}"/>
              </a:ext>
            </a:extLst>
          </p:cNvPr>
          <p:cNvGraphicFramePr>
            <a:graphicFrameLocks noChangeAspect="1"/>
          </p:cNvGraphicFramePr>
          <p:nvPr>
            <p:extLst>
              <p:ext uri="{D42A27DB-BD31-4B8C-83A1-F6EECF244321}">
                <p14:modId xmlns:p14="http://schemas.microsoft.com/office/powerpoint/2010/main" val="3767659183"/>
              </p:ext>
            </p:extLst>
          </p:nvPr>
        </p:nvGraphicFramePr>
        <p:xfrm>
          <a:off x="4548045" y="3252355"/>
          <a:ext cx="1143000" cy="406400"/>
        </p:xfrm>
        <a:graphic>
          <a:graphicData uri="http://schemas.openxmlformats.org/presentationml/2006/ole">
            <mc:AlternateContent xmlns:mc="http://schemas.openxmlformats.org/markup-compatibility/2006">
              <mc:Choice xmlns:v="urn:schemas-microsoft-com:vml" Requires="v">
                <p:oleObj spid="_x0000_s8489" name="Equation" r:id="rId4" imgW="1143000" imgH="406080" progId="Equation.DSMT4">
                  <p:embed/>
                </p:oleObj>
              </mc:Choice>
              <mc:Fallback>
                <p:oleObj name="Equation" r:id="rId4" imgW="1143000" imgH="406080" progId="Equation.DSMT4">
                  <p:embed/>
                  <p:pic>
                    <p:nvPicPr>
                      <p:cNvPr id="0" name=""/>
                      <p:cNvPicPr/>
                      <p:nvPr/>
                    </p:nvPicPr>
                    <p:blipFill>
                      <a:blip r:embed="rId5"/>
                      <a:stretch>
                        <a:fillRect/>
                      </a:stretch>
                    </p:blipFill>
                    <p:spPr>
                      <a:xfrm>
                        <a:off x="4548045" y="3252355"/>
                        <a:ext cx="1143000" cy="406400"/>
                      </a:xfrm>
                      <a:prstGeom prst="rect">
                        <a:avLst/>
                      </a:prstGeom>
                    </p:spPr>
                  </p:pic>
                </p:oleObj>
              </mc:Fallback>
            </mc:AlternateContent>
          </a:graphicData>
        </a:graphic>
      </p:graphicFrame>
      <p:sp>
        <p:nvSpPr>
          <p:cNvPr id="6" name="Content Placeholder 59">
            <a:extLst>
              <a:ext uri="{FF2B5EF4-FFF2-40B4-BE49-F238E27FC236}">
                <a16:creationId xmlns:a16="http://schemas.microsoft.com/office/drawing/2014/main" id="{FE14B106-5649-4C94-821D-C34955939D14}"/>
              </a:ext>
            </a:extLst>
          </p:cNvPr>
          <p:cNvSpPr>
            <a:spLocks noGrp="1"/>
          </p:cNvSpPr>
          <p:nvPr>
            <p:ph sz="quarter" idx="63"/>
          </p:nvPr>
        </p:nvSpPr>
        <p:spPr>
          <a:xfrm>
            <a:off x="1008822" y="3865536"/>
            <a:ext cx="1021246" cy="440677"/>
          </a:xfrm>
        </p:spPr>
        <p:txBody>
          <a:bodyPr/>
          <a:lstStyle/>
          <a:p>
            <a:pPr marL="0" lvl="0" indent="0">
              <a:buNone/>
            </a:pPr>
            <a:r>
              <a:rPr lang="en-US" altLang="en-US" sz="2400" b="1" dirty="0">
                <a:solidFill>
                  <a:prstClr val="black"/>
                </a:solidFill>
              </a:rPr>
              <a:t>The </a:t>
            </a:r>
            <a:endParaRPr lang="en-GB" dirty="0"/>
          </a:p>
        </p:txBody>
      </p:sp>
      <p:graphicFrame>
        <p:nvGraphicFramePr>
          <p:cNvPr id="11" name="Object 10">
            <a:extLst>
              <a:ext uri="{FF2B5EF4-FFF2-40B4-BE49-F238E27FC236}">
                <a16:creationId xmlns:a16="http://schemas.microsoft.com/office/drawing/2014/main" id="{ACAEAA52-BD54-497C-8EA4-FCAC63C3BBED}"/>
              </a:ext>
            </a:extLst>
          </p:cNvPr>
          <p:cNvGraphicFramePr>
            <a:graphicFrameLocks noChangeAspect="1"/>
          </p:cNvGraphicFramePr>
          <p:nvPr>
            <p:extLst>
              <p:ext uri="{D42A27DB-BD31-4B8C-83A1-F6EECF244321}">
                <p14:modId xmlns:p14="http://schemas.microsoft.com/office/powerpoint/2010/main" val="2983059734"/>
              </p:ext>
            </p:extLst>
          </p:nvPr>
        </p:nvGraphicFramePr>
        <p:xfrm>
          <a:off x="1731530" y="3884180"/>
          <a:ext cx="1079500" cy="406400"/>
        </p:xfrm>
        <a:graphic>
          <a:graphicData uri="http://schemas.openxmlformats.org/presentationml/2006/ole">
            <mc:AlternateContent xmlns:mc="http://schemas.openxmlformats.org/markup-compatibility/2006">
              <mc:Choice xmlns:v="urn:schemas-microsoft-com:vml" Requires="v">
                <p:oleObj spid="_x0000_s8490" name="Equation" r:id="rId6" imgW="1079280" imgH="406080" progId="Equation.DSMT4">
                  <p:embed/>
                </p:oleObj>
              </mc:Choice>
              <mc:Fallback>
                <p:oleObj name="Equation" r:id="rId6" imgW="1079280" imgH="406080" progId="Equation.DSMT4">
                  <p:embed/>
                  <p:pic>
                    <p:nvPicPr>
                      <p:cNvPr id="0" name=""/>
                      <p:cNvPicPr/>
                      <p:nvPr/>
                    </p:nvPicPr>
                    <p:blipFill>
                      <a:blip r:embed="rId7"/>
                      <a:stretch>
                        <a:fillRect/>
                      </a:stretch>
                    </p:blipFill>
                    <p:spPr>
                      <a:xfrm>
                        <a:off x="1731530" y="3884180"/>
                        <a:ext cx="1079500" cy="406400"/>
                      </a:xfrm>
                      <a:prstGeom prst="rect">
                        <a:avLst/>
                      </a:prstGeom>
                    </p:spPr>
                  </p:pic>
                </p:oleObj>
              </mc:Fallback>
            </mc:AlternateContent>
          </a:graphicData>
        </a:graphic>
      </p:graphicFrame>
      <p:sp>
        <p:nvSpPr>
          <p:cNvPr id="7" name="Content Placeholder 63">
            <a:extLst>
              <a:ext uri="{FF2B5EF4-FFF2-40B4-BE49-F238E27FC236}">
                <a16:creationId xmlns:a16="http://schemas.microsoft.com/office/drawing/2014/main" id="{D28CA1BA-63BE-41CF-9615-74D72F10D5CE}"/>
              </a:ext>
            </a:extLst>
          </p:cNvPr>
          <p:cNvSpPr>
            <a:spLocks noGrp="1"/>
          </p:cNvSpPr>
          <p:nvPr>
            <p:ph sz="quarter" idx="64"/>
          </p:nvPr>
        </p:nvSpPr>
        <p:spPr>
          <a:xfrm>
            <a:off x="2820722" y="3869262"/>
            <a:ext cx="5360388" cy="459727"/>
          </a:xfrm>
        </p:spPr>
        <p:txBody>
          <a:bodyPr/>
          <a:lstStyle/>
          <a:p>
            <a:pPr marL="0" lvl="0" indent="0" defTabSz="457200" eaLnBrk="1" hangingPunct="1">
              <a:spcBef>
                <a:spcPct val="0"/>
              </a:spcBef>
              <a:spcAft>
                <a:spcPts val="2000"/>
              </a:spcAft>
              <a:buNone/>
            </a:pPr>
            <a:r>
              <a:rPr lang="en-US" altLang="en-US" sz="2400" b="1" dirty="0">
                <a:solidFill>
                  <a:prstClr val="black"/>
                </a:solidFill>
              </a:rPr>
              <a:t>binds to </a:t>
            </a:r>
            <a:r>
              <a:rPr lang="en-IN" altLang="en-US" sz="2400" b="1" dirty="0">
                <a:solidFill>
                  <a:srgbClr val="3366FF"/>
                </a:solidFill>
              </a:rPr>
              <a:t>O</a:t>
            </a:r>
            <a:r>
              <a:rPr lang="en-IN" altLang="en-US" sz="2400" b="1" baseline="-25000" dirty="0">
                <a:solidFill>
                  <a:srgbClr val="3366FF"/>
                </a:solidFill>
              </a:rPr>
              <a:t>2</a:t>
            </a:r>
            <a:r>
              <a:rPr lang="en-IN" altLang="en-US" sz="2400" b="1" dirty="0">
                <a:solidFill>
                  <a:srgbClr val="3366FF"/>
                </a:solidFill>
              </a:rPr>
              <a:t> </a:t>
            </a:r>
            <a:r>
              <a:rPr lang="en-US" altLang="en-US" sz="2400" b="1" dirty="0">
                <a:solidFill>
                  <a:srgbClr val="3366FF"/>
                </a:solidFill>
              </a:rPr>
              <a:t>gas </a:t>
            </a:r>
            <a:r>
              <a:rPr lang="en-US" altLang="en-US" sz="2400" b="1" dirty="0">
                <a:solidFill>
                  <a:prstClr val="black"/>
                </a:solidFill>
              </a:rPr>
              <a:t>in the bloodstream.</a:t>
            </a:r>
          </a:p>
        </p:txBody>
      </p:sp>
      <p:sp>
        <p:nvSpPr>
          <p:cNvPr id="8" name="Content Placeholder 67">
            <a:extLst>
              <a:ext uri="{FF2B5EF4-FFF2-40B4-BE49-F238E27FC236}">
                <a16:creationId xmlns:a16="http://schemas.microsoft.com/office/drawing/2014/main" id="{C00AD065-838F-4A2C-A038-4DC3FD8CFAE8}"/>
              </a:ext>
            </a:extLst>
          </p:cNvPr>
          <p:cNvSpPr>
            <a:spLocks noGrp="1"/>
          </p:cNvSpPr>
          <p:nvPr>
            <p:ph sz="quarter" idx="65"/>
          </p:nvPr>
        </p:nvSpPr>
        <p:spPr>
          <a:xfrm>
            <a:off x="1007994" y="4490221"/>
            <a:ext cx="7620000" cy="1981200"/>
          </a:xfrm>
        </p:spPr>
        <p:txBody>
          <a:bodyPr/>
          <a:lstStyle/>
          <a:p>
            <a:pPr marL="0" lvl="0" indent="0" defTabSz="457200" eaLnBrk="1" hangingPunct="1">
              <a:spcBef>
                <a:spcPct val="0"/>
              </a:spcBef>
              <a:spcAft>
                <a:spcPts val="2000"/>
              </a:spcAft>
              <a:buNone/>
            </a:pPr>
            <a:r>
              <a:rPr lang="en-US" altLang="en-US" sz="2400" b="1" dirty="0">
                <a:solidFill>
                  <a:prstClr val="black"/>
                </a:solidFill>
              </a:rPr>
              <a:t>Then, the </a:t>
            </a:r>
            <a:r>
              <a:rPr lang="en-US" altLang="en-US" sz="2400" b="1" dirty="0">
                <a:solidFill>
                  <a:srgbClr val="3366FF"/>
                </a:solidFill>
              </a:rPr>
              <a:t>hemoglobin</a:t>
            </a:r>
            <a:r>
              <a:rPr lang="en-US" altLang="en-US" sz="2400" b="1" dirty="0">
                <a:solidFill>
                  <a:srgbClr val="3344FF"/>
                </a:solidFill>
              </a:rPr>
              <a:t> </a:t>
            </a:r>
            <a:r>
              <a:rPr lang="en-US" altLang="en-US" sz="2400" b="1" dirty="0">
                <a:solidFill>
                  <a:prstClr val="black"/>
                </a:solidFill>
              </a:rPr>
              <a:t>protein </a:t>
            </a:r>
            <a:r>
              <a:rPr lang="en-US" altLang="en-US" sz="2400" b="1" dirty="0">
                <a:solidFill>
                  <a:srgbClr val="3366FF"/>
                </a:solidFill>
              </a:rPr>
              <a:t>transports</a:t>
            </a:r>
            <a:r>
              <a:rPr lang="en-US" altLang="en-US" sz="2400" b="1" dirty="0">
                <a:solidFill>
                  <a:srgbClr val="3344FF"/>
                </a:solidFill>
              </a:rPr>
              <a:t> </a:t>
            </a:r>
            <a:r>
              <a:rPr lang="en-US" altLang="en-US" sz="2400" b="1" dirty="0">
                <a:solidFill>
                  <a:prstClr val="black"/>
                </a:solidFill>
              </a:rPr>
              <a:t>the </a:t>
            </a:r>
            <a:br>
              <a:rPr lang="en-US" altLang="en-US" sz="2400" b="1" dirty="0">
                <a:solidFill>
                  <a:prstClr val="black"/>
                </a:solidFill>
              </a:rPr>
            </a:br>
            <a:r>
              <a:rPr lang="en-IN" altLang="en-US" sz="2400" b="1" dirty="0">
                <a:solidFill>
                  <a:prstClr val="black"/>
                </a:solidFill>
              </a:rPr>
              <a:t>O</a:t>
            </a:r>
            <a:r>
              <a:rPr lang="en-IN" altLang="en-US" sz="2400" b="1" baseline="-25000" dirty="0">
                <a:solidFill>
                  <a:prstClr val="black"/>
                </a:solidFill>
              </a:rPr>
              <a:t>2</a:t>
            </a:r>
            <a:r>
              <a:rPr lang="en-US" altLang="en-US" sz="2400" b="1" dirty="0">
                <a:solidFill>
                  <a:prstClr val="black"/>
                </a:solidFill>
              </a:rPr>
              <a:t> to wherever it is needed in the body.</a:t>
            </a:r>
          </a:p>
          <a:p>
            <a:pPr marL="0" lvl="0" indent="0" defTabSz="457200" eaLnBrk="1" hangingPunct="1">
              <a:spcBef>
                <a:spcPct val="0"/>
              </a:spcBef>
              <a:spcAft>
                <a:spcPts val="2000"/>
              </a:spcAft>
              <a:buNone/>
            </a:pPr>
            <a:r>
              <a:rPr lang="en-US" altLang="en-US" sz="2400" b="1" dirty="0">
                <a:solidFill>
                  <a:prstClr val="black"/>
                </a:solidFill>
              </a:rPr>
              <a:t>Or, if needed, the </a:t>
            </a:r>
            <a:r>
              <a:rPr lang="en-US" altLang="en-US" sz="2400" b="1" dirty="0">
                <a:solidFill>
                  <a:srgbClr val="3366FF"/>
                </a:solidFill>
              </a:rPr>
              <a:t>myoglobin stores </a:t>
            </a:r>
            <a:r>
              <a:rPr lang="en-IN" altLang="en-US" sz="2400" b="1" dirty="0">
                <a:solidFill>
                  <a:srgbClr val="3366FF"/>
                </a:solidFill>
              </a:rPr>
              <a:t>O</a:t>
            </a:r>
            <a:r>
              <a:rPr lang="en-IN" altLang="en-US" sz="2400" b="1" baseline="-25000" dirty="0">
                <a:solidFill>
                  <a:srgbClr val="3366FF"/>
                </a:solidFill>
              </a:rPr>
              <a:t>2</a:t>
            </a:r>
            <a:r>
              <a:rPr lang="en-US" altLang="en-US" sz="2400" b="1" dirty="0">
                <a:solidFill>
                  <a:srgbClr val="3366FF"/>
                </a:solidFill>
              </a:rPr>
              <a:t> </a:t>
            </a:r>
            <a:r>
              <a:rPr lang="en-US" altLang="en-US" sz="2400" b="1" dirty="0">
                <a:solidFill>
                  <a:prstClr val="black"/>
                </a:solidFill>
              </a:rPr>
              <a:t>in tissues.</a:t>
            </a:r>
            <a:endParaRPr lang="en-IN" sz="2400" b="1" kern="1200" dirty="0">
              <a:solidFill>
                <a:prstClr val="black"/>
              </a:solidFill>
              <a:latin typeface="Arial" charset="0"/>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361950"/>
            <a:ext cx="8229600" cy="533219"/>
          </a:xfrm>
        </p:spPr>
        <p:txBody>
          <a:bodyPr/>
          <a:lstStyle/>
          <a:p>
            <a:pPr eaLnBrk="1" hangingPunct="1"/>
            <a:r>
              <a:rPr lang="en-US" altLang="en-US" sz="3200" b="1" dirty="0"/>
              <a:t>21.7	Common Proteins (5)</a:t>
            </a:r>
            <a:endParaRPr lang="en-US" altLang="en-US" dirty="0">
              <a:latin typeface="Calibri" pitchFamily="34" charset="0"/>
            </a:endParaRPr>
          </a:p>
        </p:txBody>
      </p:sp>
      <p:sp>
        <p:nvSpPr>
          <p:cNvPr id="2" name="Content Placeholder 1"/>
          <p:cNvSpPr>
            <a:spLocks noGrp="1"/>
          </p:cNvSpPr>
          <p:nvPr>
            <p:ph idx="1"/>
          </p:nvPr>
        </p:nvSpPr>
        <p:spPr>
          <a:xfrm>
            <a:off x="457200" y="819150"/>
            <a:ext cx="8229600" cy="505451"/>
          </a:xfrm>
        </p:spPr>
        <p:txBody>
          <a:bodyPr/>
          <a:lstStyle/>
          <a:p>
            <a:pPr marL="180000" indent="-180000" algn="ctr">
              <a:spcBef>
                <a:spcPts val="0"/>
              </a:spcBef>
              <a:buFont typeface="+mj-lt"/>
              <a:buAutoNum type="alphaUcPeriod" startAt="3"/>
            </a:pPr>
            <a:r>
              <a:rPr lang="en-US" altLang="en-US" sz="2800" b="1" dirty="0"/>
              <a:t> Hemoglobin and Myoglobin</a:t>
            </a:r>
            <a:endParaRPr lang="en-IN" sz="2800" dirty="0"/>
          </a:p>
        </p:txBody>
      </p:sp>
      <p:sp>
        <p:nvSpPr>
          <p:cNvPr id="3" name="Text Placeholder 2"/>
          <p:cNvSpPr>
            <a:spLocks noGrp="1"/>
          </p:cNvSpPr>
          <p:nvPr>
            <p:ph type="body" sz="quarter" idx="12"/>
          </p:nvPr>
        </p:nvSpPr>
        <p:spPr>
          <a:xfrm>
            <a:off x="1081442" y="1509486"/>
            <a:ext cx="2519008" cy="415636"/>
          </a:xfrm>
        </p:spPr>
        <p:txBody>
          <a:bodyPr/>
          <a:lstStyle/>
          <a:p>
            <a:r>
              <a:rPr lang="en-US" altLang="en-US" sz="2400" b="1" dirty="0"/>
              <a:t>The heme unit:</a:t>
            </a:r>
            <a:endParaRPr lang="en-IN" sz="2400" dirty="0"/>
          </a:p>
        </p:txBody>
      </p:sp>
      <p:pic>
        <p:nvPicPr>
          <p:cNvPr id="51205" name="Picture 7" descr="Structure of heme shows that it contains the Fe2+ ion complexed with a large nitrogen-containing ring 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362200"/>
            <a:ext cx="5072063" cy="38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457200" y="400050"/>
            <a:ext cx="8229600" cy="440677"/>
          </a:xfrm>
        </p:spPr>
        <p:txBody>
          <a:bodyPr/>
          <a:lstStyle/>
          <a:p>
            <a:pPr eaLnBrk="1" hangingPunct="1"/>
            <a:r>
              <a:rPr lang="en-US" altLang="en-US" sz="3200" b="1" dirty="0"/>
              <a:t>21.7	Common Proteins (6)</a:t>
            </a:r>
            <a:endParaRPr lang="en-US" altLang="en-US" dirty="0">
              <a:latin typeface="Calibri" pitchFamily="34" charset="0"/>
            </a:endParaRPr>
          </a:p>
        </p:txBody>
      </p:sp>
      <p:sp>
        <p:nvSpPr>
          <p:cNvPr id="2" name="Content Placeholder 1"/>
          <p:cNvSpPr>
            <a:spLocks noGrp="1"/>
          </p:cNvSpPr>
          <p:nvPr>
            <p:ph idx="1"/>
          </p:nvPr>
        </p:nvSpPr>
        <p:spPr>
          <a:xfrm>
            <a:off x="457200" y="842784"/>
            <a:ext cx="8229600" cy="459501"/>
          </a:xfrm>
        </p:spPr>
        <p:txBody>
          <a:bodyPr anchor="ctr"/>
          <a:lstStyle/>
          <a:p>
            <a:pPr marL="180000" indent="-180000" algn="ctr">
              <a:spcBef>
                <a:spcPts val="0"/>
              </a:spcBef>
              <a:buFont typeface="+mj-lt"/>
              <a:buAutoNum type="alphaUcPeriod" startAt="3"/>
            </a:pPr>
            <a:r>
              <a:rPr lang="en-US" altLang="en-US" sz="2800" b="1" dirty="0"/>
              <a:t> Hemoglobin and Myoglobin</a:t>
            </a:r>
            <a:endParaRPr lang="en-IN" sz="2800" dirty="0"/>
          </a:p>
        </p:txBody>
      </p:sp>
      <p:sp>
        <p:nvSpPr>
          <p:cNvPr id="3" name="Text Placeholder 2"/>
          <p:cNvSpPr>
            <a:spLocks noGrp="1"/>
          </p:cNvSpPr>
          <p:nvPr>
            <p:ph type="body" sz="quarter" idx="12"/>
          </p:nvPr>
        </p:nvSpPr>
        <p:spPr>
          <a:xfrm>
            <a:off x="1076138" y="1514142"/>
            <a:ext cx="7187026" cy="809958"/>
          </a:xfrm>
        </p:spPr>
        <p:txBody>
          <a:bodyPr/>
          <a:lstStyle/>
          <a:p>
            <a:r>
              <a:rPr lang="en-US" altLang="en-US" sz="2400" b="1" dirty="0">
                <a:solidFill>
                  <a:srgbClr val="3366FF"/>
                </a:solidFill>
              </a:rPr>
              <a:t>Myoglobin</a:t>
            </a:r>
            <a:r>
              <a:rPr lang="en-US" altLang="en-US" sz="2400" b="1" dirty="0"/>
              <a:t> has 153 amino acids in </a:t>
            </a:r>
            <a:r>
              <a:rPr lang="en-US" altLang="en-US" sz="2400" b="1" dirty="0">
                <a:solidFill>
                  <a:srgbClr val="3366FF"/>
                </a:solidFill>
              </a:rPr>
              <a:t>1 polypeptide chain</a:t>
            </a:r>
            <a:r>
              <a:rPr lang="en-US" altLang="en-US" sz="2400" b="1" dirty="0"/>
              <a:t>:</a:t>
            </a:r>
            <a:endParaRPr lang="en-IN" sz="2400" dirty="0"/>
          </a:p>
        </p:txBody>
      </p:sp>
      <p:pic>
        <p:nvPicPr>
          <p:cNvPr id="52229" name="Picture 7" descr="Alpha helical representation of myoglobin: This protein molecule contains 153 amino acid residues in a single polypeptide chain. It has eight separate α-helical sections and a heme group held in a cavity inside the polypept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352675"/>
            <a:ext cx="4175125"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761536" y="438343"/>
            <a:ext cx="5620928" cy="400615"/>
          </a:xfrm>
        </p:spPr>
        <p:txBody>
          <a:bodyPr/>
          <a:lstStyle/>
          <a:p>
            <a:pPr eaLnBrk="1" hangingPunct="1"/>
            <a:r>
              <a:rPr lang="en-US" altLang="en-US" sz="3200" b="1" dirty="0"/>
              <a:t>21.2	Amino Acids (1)</a:t>
            </a:r>
            <a:endParaRPr lang="en-US" altLang="en-US" dirty="0">
              <a:latin typeface="Calibri" pitchFamily="34" charset="0"/>
            </a:endParaRPr>
          </a:p>
        </p:txBody>
      </p:sp>
      <p:sp>
        <p:nvSpPr>
          <p:cNvPr id="2" name="Content Placeholder 1"/>
          <p:cNvSpPr>
            <a:spLocks noGrp="1"/>
          </p:cNvSpPr>
          <p:nvPr>
            <p:ph idx="1"/>
          </p:nvPr>
        </p:nvSpPr>
        <p:spPr>
          <a:xfrm>
            <a:off x="1442132" y="807521"/>
            <a:ext cx="6801323" cy="459501"/>
          </a:xfrm>
        </p:spPr>
        <p:txBody>
          <a:bodyPr/>
          <a:lstStyle/>
          <a:p>
            <a:pPr marL="180000" indent="-180000">
              <a:spcBef>
                <a:spcPts val="0"/>
              </a:spcBef>
              <a:buFont typeface="+mj-lt"/>
              <a:buAutoNum type="alphaUcPeriod"/>
            </a:pPr>
            <a:r>
              <a:rPr lang="en-US" altLang="en-US" sz="2800" b="1" dirty="0"/>
              <a:t> General Features of Amino Acids</a:t>
            </a:r>
            <a:endParaRPr lang="en-IN" sz="2800" dirty="0"/>
          </a:p>
        </p:txBody>
      </p:sp>
      <p:sp>
        <p:nvSpPr>
          <p:cNvPr id="3" name="Text Placeholder 2"/>
          <p:cNvSpPr>
            <a:spLocks noGrp="1"/>
          </p:cNvSpPr>
          <p:nvPr>
            <p:ph type="body" sz="quarter" idx="12"/>
          </p:nvPr>
        </p:nvSpPr>
        <p:spPr>
          <a:xfrm>
            <a:off x="1066798" y="1512490"/>
            <a:ext cx="7404800" cy="1468697"/>
          </a:xfrm>
        </p:spPr>
        <p:txBody>
          <a:bodyPr/>
          <a:lstStyle/>
          <a:p>
            <a:pPr>
              <a:spcBef>
                <a:spcPts val="0"/>
              </a:spcBef>
              <a:spcAft>
                <a:spcPts val="2800"/>
              </a:spcAft>
            </a:pPr>
            <a:r>
              <a:rPr lang="en-US" altLang="en-US" sz="2400" b="1" dirty="0"/>
              <a:t>Amino acids contain two functional groups—an </a:t>
            </a:r>
            <a:r>
              <a:rPr lang="en-US" altLang="en-US" sz="2400" b="1" dirty="0">
                <a:solidFill>
                  <a:srgbClr val="3366FF"/>
                </a:solidFill>
              </a:rPr>
              <a:t>amino group </a:t>
            </a:r>
            <a:r>
              <a:rPr lang="en-US" altLang="en-US" sz="2400" b="1" dirty="0"/>
              <a:t>(</a:t>
            </a:r>
            <a:r>
              <a:rPr lang="en-IN" altLang="en-US" sz="2400" b="1" i="0" dirty="0">
                <a:solidFill>
                  <a:srgbClr val="3366FF"/>
                </a:solidFill>
              </a:rPr>
              <a:t>NH</a:t>
            </a:r>
            <a:r>
              <a:rPr lang="en-IN" altLang="en-US" sz="2400" b="1" i="0" baseline="-25000" dirty="0">
                <a:solidFill>
                  <a:srgbClr val="3366FF"/>
                </a:solidFill>
              </a:rPr>
              <a:t>2</a:t>
            </a:r>
            <a:r>
              <a:rPr lang="en-US" altLang="en-US" sz="2400" b="1" dirty="0"/>
              <a:t>) and a </a:t>
            </a:r>
            <a:r>
              <a:rPr lang="en-US" altLang="en-US" sz="2400" b="1" dirty="0">
                <a:solidFill>
                  <a:srgbClr val="3366FF"/>
                </a:solidFill>
              </a:rPr>
              <a:t>carboxyl group </a:t>
            </a:r>
            <a:r>
              <a:rPr lang="en-US" altLang="en-US" sz="2400" b="1" dirty="0"/>
              <a:t>(</a:t>
            </a:r>
            <a:r>
              <a:rPr lang="en-US" altLang="en-US" sz="2400" b="1" dirty="0">
                <a:solidFill>
                  <a:srgbClr val="3366FF"/>
                </a:solidFill>
              </a:rPr>
              <a:t>COOH</a:t>
            </a:r>
            <a:r>
              <a:rPr lang="en-US" altLang="en-US" sz="2400" b="1" dirty="0"/>
              <a:t>).</a:t>
            </a:r>
          </a:p>
          <a:p>
            <a:pPr>
              <a:spcBef>
                <a:spcPts val="0"/>
              </a:spcBef>
              <a:spcAft>
                <a:spcPts val="2800"/>
              </a:spcAft>
            </a:pPr>
            <a:r>
              <a:rPr lang="en-US" altLang="en-US" sz="2400" b="1" dirty="0"/>
              <a:t>The amino group is attached to the </a:t>
            </a:r>
            <a:endParaRPr lang="en-IN" sz="2400" dirty="0"/>
          </a:p>
        </p:txBody>
      </p:sp>
      <p:graphicFrame>
        <p:nvGraphicFramePr>
          <p:cNvPr id="4" name="Object 3">
            <a:extLst>
              <a:ext uri="{FF2B5EF4-FFF2-40B4-BE49-F238E27FC236}">
                <a16:creationId xmlns:a16="http://schemas.microsoft.com/office/drawing/2014/main" id="{A8843568-1E85-4EB6-8D46-8B3436B2E5A1}"/>
              </a:ext>
            </a:extLst>
          </p:cNvPr>
          <p:cNvGraphicFramePr>
            <a:graphicFrameLocks noChangeAspect="1"/>
          </p:cNvGraphicFramePr>
          <p:nvPr>
            <p:extLst>
              <p:ext uri="{D42A27DB-BD31-4B8C-83A1-F6EECF244321}">
                <p14:modId xmlns:p14="http://schemas.microsoft.com/office/powerpoint/2010/main" val="921661007"/>
              </p:ext>
            </p:extLst>
          </p:nvPr>
        </p:nvGraphicFramePr>
        <p:xfrm>
          <a:off x="6308841" y="2684221"/>
          <a:ext cx="1346835" cy="282194"/>
        </p:xfrm>
        <a:graphic>
          <a:graphicData uri="http://schemas.openxmlformats.org/presentationml/2006/ole">
            <mc:AlternateContent xmlns:mc="http://schemas.openxmlformats.org/markup-compatibility/2006">
              <mc:Choice xmlns:v="urn:schemas-microsoft-com:vml" Requires="v">
                <p:oleObj spid="_x0000_s1240" name="Equation" r:id="rId4" imgW="1333440" imgH="279360" progId="Equation.DSMT4">
                  <p:embed/>
                </p:oleObj>
              </mc:Choice>
              <mc:Fallback>
                <p:oleObj name="Equation" r:id="rId4" imgW="1333440" imgH="279360" progId="Equation.DSMT4">
                  <p:embed/>
                  <p:pic>
                    <p:nvPicPr>
                      <p:cNvPr id="0" name=""/>
                      <p:cNvPicPr/>
                      <p:nvPr/>
                    </p:nvPicPr>
                    <p:blipFill>
                      <a:blip r:embed="rId5"/>
                      <a:stretch>
                        <a:fillRect/>
                      </a:stretch>
                    </p:blipFill>
                    <p:spPr>
                      <a:xfrm>
                        <a:off x="6308841" y="2684221"/>
                        <a:ext cx="1346835" cy="282194"/>
                      </a:xfrm>
                      <a:prstGeom prst="rect">
                        <a:avLst/>
                      </a:prstGeom>
                    </p:spPr>
                  </p:pic>
                </p:oleObj>
              </mc:Fallback>
            </mc:AlternateContent>
          </a:graphicData>
        </a:graphic>
      </p:graphicFrame>
      <p:sp>
        <p:nvSpPr>
          <p:cNvPr id="6" name="Text Placeholder 5">
            <a:extLst>
              <a:ext uri="{FF2B5EF4-FFF2-40B4-BE49-F238E27FC236}">
                <a16:creationId xmlns:a16="http://schemas.microsoft.com/office/drawing/2014/main" id="{BE2AA6AA-24D6-4D88-84B5-01B334DD85FD}"/>
              </a:ext>
            </a:extLst>
          </p:cNvPr>
          <p:cNvSpPr>
            <a:spLocks noGrp="1"/>
          </p:cNvSpPr>
          <p:nvPr>
            <p:ph type="body" sz="quarter" idx="57"/>
          </p:nvPr>
        </p:nvSpPr>
        <p:spPr>
          <a:xfrm>
            <a:off x="7557537" y="2593469"/>
            <a:ext cx="1137754" cy="525860"/>
          </a:xfrm>
        </p:spPr>
        <p:txBody>
          <a:bodyPr/>
          <a:lstStyle/>
          <a:p>
            <a:pPr marL="0" lvl="0" indent="0">
              <a:spcBef>
                <a:spcPct val="0"/>
              </a:spcBef>
              <a:buNone/>
            </a:pPr>
            <a:r>
              <a:rPr lang="en-US" altLang="en-US" sz="2400" b="1" dirty="0">
                <a:solidFill>
                  <a:prstClr val="black"/>
                </a:solidFill>
                <a:latin typeface="Arial" charset="0"/>
                <a:cs typeface="+mn-cs"/>
              </a:rPr>
              <a:t>, the </a:t>
            </a:r>
            <a:endParaRPr lang="en-GB" sz="1800" dirty="0">
              <a:solidFill>
                <a:prstClr val="black"/>
              </a:solidFill>
              <a:latin typeface="Arial" charset="0"/>
              <a:cs typeface="+mn-cs"/>
            </a:endParaRPr>
          </a:p>
        </p:txBody>
      </p:sp>
      <p:sp>
        <p:nvSpPr>
          <p:cNvPr id="5" name="Text Placeholder 4">
            <a:extLst>
              <a:ext uri="{FF2B5EF4-FFF2-40B4-BE49-F238E27FC236}">
                <a16:creationId xmlns:a16="http://schemas.microsoft.com/office/drawing/2014/main" id="{4C88EDD9-9032-435E-87FC-277734099390}"/>
              </a:ext>
            </a:extLst>
          </p:cNvPr>
          <p:cNvSpPr>
            <a:spLocks noGrp="1"/>
          </p:cNvSpPr>
          <p:nvPr>
            <p:ph type="body" sz="quarter" idx="56"/>
          </p:nvPr>
        </p:nvSpPr>
        <p:spPr>
          <a:xfrm>
            <a:off x="1071110" y="2981187"/>
            <a:ext cx="6482668" cy="459501"/>
          </a:xfrm>
        </p:spPr>
        <p:txBody>
          <a:bodyPr/>
          <a:lstStyle/>
          <a:p>
            <a:pPr marL="0" lvl="0" indent="0">
              <a:spcBef>
                <a:spcPct val="0"/>
              </a:spcBef>
              <a:buNone/>
            </a:pPr>
            <a:r>
              <a:rPr lang="en-US" altLang="en-US" sz="2400" b="1" dirty="0">
                <a:solidFill>
                  <a:prstClr val="black"/>
                </a:solidFill>
                <a:latin typeface="Arial" charset="0"/>
                <a:cs typeface="+mn-cs"/>
              </a:rPr>
              <a:t>C atom adjacent to the carbonyl group.</a:t>
            </a:r>
            <a:endParaRPr lang="en-GB" sz="1800" dirty="0">
              <a:solidFill>
                <a:prstClr val="black"/>
              </a:solidFill>
              <a:latin typeface="Arial" charset="0"/>
              <a:cs typeface="+mn-cs"/>
            </a:endParaRPr>
          </a:p>
        </p:txBody>
      </p:sp>
      <p:pic>
        <p:nvPicPr>
          <p:cNvPr id="6150" name="Picture 8" descr="Structure of an alpha amino acid: alpha C (next to carbonyl) is attached to four groups; amino (NH2), hydrogen, alkyl (R) and carboxyl (COOH) group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3984625"/>
            <a:ext cx="470535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57200" y="397523"/>
            <a:ext cx="8229600" cy="440677"/>
          </a:xfrm>
        </p:spPr>
        <p:txBody>
          <a:bodyPr/>
          <a:lstStyle/>
          <a:p>
            <a:pPr eaLnBrk="1" hangingPunct="1"/>
            <a:r>
              <a:rPr lang="en-US" altLang="en-US" sz="3200" b="1" dirty="0"/>
              <a:t>21.7	Common Proteins (7)</a:t>
            </a:r>
            <a:endParaRPr lang="en-US" altLang="en-US" dirty="0">
              <a:latin typeface="Calibri" pitchFamily="34" charset="0"/>
            </a:endParaRPr>
          </a:p>
        </p:txBody>
      </p:sp>
      <p:sp>
        <p:nvSpPr>
          <p:cNvPr id="2" name="Content Placeholder 1"/>
          <p:cNvSpPr>
            <a:spLocks noGrp="1"/>
          </p:cNvSpPr>
          <p:nvPr>
            <p:ph idx="1"/>
          </p:nvPr>
        </p:nvSpPr>
        <p:spPr>
          <a:xfrm>
            <a:off x="457200" y="819150"/>
            <a:ext cx="8229600" cy="505451"/>
          </a:xfrm>
        </p:spPr>
        <p:txBody>
          <a:bodyPr/>
          <a:lstStyle/>
          <a:p>
            <a:pPr marL="180000" indent="-180000" algn="ctr">
              <a:spcBef>
                <a:spcPts val="0"/>
              </a:spcBef>
              <a:buFont typeface="+mj-lt"/>
              <a:buAutoNum type="alphaUcPeriod" startAt="3"/>
            </a:pPr>
            <a:r>
              <a:rPr lang="en-US" altLang="en-US" sz="2800" b="1" dirty="0"/>
              <a:t> Hemoglobin and Myoglobin</a:t>
            </a:r>
            <a:endParaRPr lang="en-IN" sz="2800" dirty="0"/>
          </a:p>
        </p:txBody>
      </p:sp>
      <p:sp>
        <p:nvSpPr>
          <p:cNvPr id="3" name="Text Placeholder 2"/>
          <p:cNvSpPr>
            <a:spLocks noGrp="1"/>
          </p:cNvSpPr>
          <p:nvPr>
            <p:ph type="body" sz="quarter" idx="12"/>
          </p:nvPr>
        </p:nvSpPr>
        <p:spPr>
          <a:xfrm>
            <a:off x="1066800" y="1509486"/>
            <a:ext cx="7187026" cy="809958"/>
          </a:xfrm>
        </p:spPr>
        <p:txBody>
          <a:bodyPr/>
          <a:lstStyle/>
          <a:p>
            <a:r>
              <a:rPr lang="en-US" altLang="en-US" sz="2400" b="1" dirty="0">
                <a:solidFill>
                  <a:srgbClr val="3366FF"/>
                </a:solidFill>
              </a:rPr>
              <a:t>Hemoglobin</a:t>
            </a:r>
            <a:r>
              <a:rPr lang="en-US" altLang="en-US" sz="2400" b="1" dirty="0"/>
              <a:t> has </a:t>
            </a:r>
            <a:r>
              <a:rPr lang="en-US" altLang="en-US" sz="2400" b="1" dirty="0">
                <a:solidFill>
                  <a:srgbClr val="3366FF"/>
                </a:solidFill>
              </a:rPr>
              <a:t>4 polypeptide chains</a:t>
            </a:r>
            <a:r>
              <a:rPr lang="en-US" altLang="en-US" sz="2400" b="1" dirty="0"/>
              <a:t>, each carrying a heme unit.</a:t>
            </a:r>
            <a:endParaRPr lang="en-IN" sz="2400" dirty="0"/>
          </a:p>
        </p:txBody>
      </p:sp>
      <p:pic>
        <p:nvPicPr>
          <p:cNvPr id="53253" name="Picture 7" descr="Alpha helical representation of hemoglobin: This protein molecule consists of two α and two β chains, and four heme units shown in ball-and-stick mode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9713" y="2609850"/>
            <a:ext cx="4535487"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457200" y="419100"/>
            <a:ext cx="8229600" cy="400615"/>
          </a:xfrm>
        </p:spPr>
        <p:txBody>
          <a:bodyPr/>
          <a:lstStyle/>
          <a:p>
            <a:pPr eaLnBrk="1" hangingPunct="1"/>
            <a:r>
              <a:rPr lang="en-US" altLang="en-US" sz="3200" b="1" dirty="0"/>
              <a:t>21.7	Common Proteins (8)</a:t>
            </a:r>
            <a:endParaRPr lang="en-US" altLang="en-US" dirty="0">
              <a:latin typeface="Calibri" pitchFamily="34" charset="0"/>
            </a:endParaRPr>
          </a:p>
        </p:txBody>
      </p:sp>
      <p:sp>
        <p:nvSpPr>
          <p:cNvPr id="2" name="Content Placeholder 1"/>
          <p:cNvSpPr>
            <a:spLocks noGrp="1"/>
          </p:cNvSpPr>
          <p:nvPr>
            <p:ph idx="1"/>
          </p:nvPr>
        </p:nvSpPr>
        <p:spPr>
          <a:xfrm>
            <a:off x="457200" y="838200"/>
            <a:ext cx="8229600" cy="459501"/>
          </a:xfrm>
        </p:spPr>
        <p:txBody>
          <a:bodyPr anchor="ctr"/>
          <a:lstStyle/>
          <a:p>
            <a:pPr marL="180000" indent="-180000" algn="ctr">
              <a:spcBef>
                <a:spcPts val="0"/>
              </a:spcBef>
              <a:buFont typeface="+mj-lt"/>
              <a:buAutoNum type="alphaUcPeriod" startAt="3"/>
            </a:pPr>
            <a:r>
              <a:rPr lang="en-US" altLang="en-US" sz="2800" b="1" dirty="0"/>
              <a:t> Hemoglobin and Myoglobin</a:t>
            </a:r>
            <a:endParaRPr lang="en-IN" sz="2800" dirty="0"/>
          </a:p>
        </p:txBody>
      </p:sp>
      <p:sp>
        <p:nvSpPr>
          <p:cNvPr id="3" name="Text Placeholder 2"/>
          <p:cNvSpPr>
            <a:spLocks noGrp="1"/>
          </p:cNvSpPr>
          <p:nvPr>
            <p:ph type="body" sz="quarter" idx="12"/>
          </p:nvPr>
        </p:nvSpPr>
        <p:spPr>
          <a:xfrm>
            <a:off x="1066800" y="1509486"/>
            <a:ext cx="7597250" cy="83933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eaLnBrk="1" hangingPunct="1">
              <a:spcBef>
                <a:spcPct val="0"/>
              </a:spcBef>
              <a:spcAft>
                <a:spcPts val="4000"/>
              </a:spcAft>
              <a:buClr>
                <a:schemeClr val="tx1"/>
              </a:buClr>
            </a:pPr>
            <a:r>
              <a:rPr lang="en-US" altLang="en-US" sz="2400" b="1" dirty="0">
                <a:solidFill>
                  <a:srgbClr val="3366FF"/>
                </a:solidFill>
              </a:rPr>
              <a:t>Carbon monoxide </a:t>
            </a:r>
            <a:r>
              <a:rPr lang="en-US" altLang="en-US" sz="2400" b="1" dirty="0"/>
              <a:t>(CO) is poisonous because it </a:t>
            </a:r>
            <a:r>
              <a:rPr lang="en-US" altLang="en-US" sz="2400" b="1" dirty="0">
                <a:solidFill>
                  <a:srgbClr val="3366FF"/>
                </a:solidFill>
              </a:rPr>
              <a:t>binds 200 times more strongly </a:t>
            </a:r>
            <a:r>
              <a:rPr lang="en-US" altLang="en-US" sz="2400" b="1" dirty="0"/>
              <a:t>to the </a:t>
            </a:r>
            <a:endParaRPr lang="en-IN" sz="2400" b="1" kern="1200" dirty="0">
              <a:solidFill>
                <a:srgbClr val="3366FF"/>
              </a:solidFill>
              <a:latin typeface="Arial" charset="0"/>
              <a:cs typeface="+mn-cs"/>
            </a:endParaRPr>
          </a:p>
        </p:txBody>
      </p:sp>
      <p:graphicFrame>
        <p:nvGraphicFramePr>
          <p:cNvPr id="4" name="Object 3">
            <a:extLst>
              <a:ext uri="{FF2B5EF4-FFF2-40B4-BE49-F238E27FC236}">
                <a16:creationId xmlns:a16="http://schemas.microsoft.com/office/drawing/2014/main" id="{6402ABA1-8470-40B0-B935-560DDB20A9AD}"/>
              </a:ext>
            </a:extLst>
          </p:cNvPr>
          <p:cNvGraphicFramePr>
            <a:graphicFrameLocks noChangeAspect="1"/>
          </p:cNvGraphicFramePr>
          <p:nvPr>
            <p:extLst>
              <p:ext uri="{D42A27DB-BD31-4B8C-83A1-F6EECF244321}">
                <p14:modId xmlns:p14="http://schemas.microsoft.com/office/powerpoint/2010/main" val="3489070976"/>
              </p:ext>
            </p:extLst>
          </p:nvPr>
        </p:nvGraphicFramePr>
        <p:xfrm>
          <a:off x="6526696" y="1904271"/>
          <a:ext cx="571500" cy="342900"/>
        </p:xfrm>
        <a:graphic>
          <a:graphicData uri="http://schemas.openxmlformats.org/presentationml/2006/ole">
            <mc:AlternateContent xmlns:mc="http://schemas.openxmlformats.org/markup-compatibility/2006">
              <mc:Choice xmlns:v="urn:schemas-microsoft-com:vml" Requires="v">
                <p:oleObj spid="_x0000_s9352" name="Equation" r:id="rId4" imgW="571320" imgH="342720" progId="Equation.DSMT4">
                  <p:embed/>
                </p:oleObj>
              </mc:Choice>
              <mc:Fallback>
                <p:oleObj name="Equation" r:id="rId4" imgW="571320" imgH="342720" progId="Equation.DSMT4">
                  <p:embed/>
                  <p:pic>
                    <p:nvPicPr>
                      <p:cNvPr id="0" name=""/>
                      <p:cNvPicPr/>
                      <p:nvPr/>
                    </p:nvPicPr>
                    <p:blipFill>
                      <a:blip r:embed="rId5"/>
                      <a:stretch>
                        <a:fillRect/>
                      </a:stretch>
                    </p:blipFill>
                    <p:spPr>
                      <a:xfrm>
                        <a:off x="6526696" y="1904271"/>
                        <a:ext cx="571500" cy="342900"/>
                      </a:xfrm>
                      <a:prstGeom prst="rect">
                        <a:avLst/>
                      </a:prstGeom>
                    </p:spPr>
                  </p:pic>
                </p:oleObj>
              </mc:Fallback>
            </mc:AlternateContent>
          </a:graphicData>
        </a:graphic>
      </p:graphicFrame>
      <p:sp>
        <p:nvSpPr>
          <p:cNvPr id="54272" name="Text Placeholder 71">
            <a:extLst>
              <a:ext uri="{FF2B5EF4-FFF2-40B4-BE49-F238E27FC236}">
                <a16:creationId xmlns:a16="http://schemas.microsoft.com/office/drawing/2014/main" id="{F490C3C5-455E-4CBA-995B-8DAE3D067D39}"/>
              </a:ext>
            </a:extLst>
          </p:cNvPr>
          <p:cNvSpPr>
            <a:spLocks noGrp="1"/>
          </p:cNvSpPr>
          <p:nvPr>
            <p:ph type="body" sz="quarter" idx="56"/>
          </p:nvPr>
        </p:nvSpPr>
        <p:spPr>
          <a:xfrm>
            <a:off x="7132270" y="1887749"/>
            <a:ext cx="1017104" cy="457200"/>
          </a:xfrm>
        </p:spPr>
        <p:txBody>
          <a:bodyPr/>
          <a:lstStyle/>
          <a:p>
            <a:pPr marL="0" indent="0">
              <a:buNone/>
            </a:pPr>
            <a:r>
              <a:rPr lang="en-US" altLang="en-US" sz="2400" b="1" dirty="0">
                <a:solidFill>
                  <a:prstClr val="black"/>
                </a:solidFill>
              </a:rPr>
              <a:t>than </a:t>
            </a:r>
            <a:endParaRPr lang="en-GB" dirty="0"/>
          </a:p>
        </p:txBody>
      </p:sp>
      <p:sp>
        <p:nvSpPr>
          <p:cNvPr id="54275" name="Text Placeholder 74">
            <a:extLst>
              <a:ext uri="{FF2B5EF4-FFF2-40B4-BE49-F238E27FC236}">
                <a16:creationId xmlns:a16="http://schemas.microsoft.com/office/drawing/2014/main" id="{1B22A04E-146A-4FF8-8447-AB82958F48C4}"/>
              </a:ext>
            </a:extLst>
          </p:cNvPr>
          <p:cNvSpPr>
            <a:spLocks noGrp="1"/>
          </p:cNvSpPr>
          <p:nvPr>
            <p:ph type="body" sz="quarter" idx="57"/>
          </p:nvPr>
        </p:nvSpPr>
        <p:spPr>
          <a:xfrm>
            <a:off x="1063487" y="2249580"/>
            <a:ext cx="7772400" cy="1738086"/>
          </a:xfrm>
        </p:spPr>
        <p:txBody>
          <a:bodyPr/>
          <a:lstStyle/>
          <a:p>
            <a:pPr marL="0" lvl="0" indent="0" defTabSz="457200" eaLnBrk="1" hangingPunct="1">
              <a:spcBef>
                <a:spcPct val="0"/>
              </a:spcBef>
              <a:spcAft>
                <a:spcPts val="4000"/>
              </a:spcAft>
              <a:buClr>
                <a:prstClr val="black"/>
              </a:buClr>
              <a:buNone/>
            </a:pPr>
            <a:r>
              <a:rPr lang="en-US" altLang="en-US" sz="2400" b="1" dirty="0">
                <a:solidFill>
                  <a:prstClr val="black"/>
                </a:solidFill>
              </a:rPr>
              <a:t>does O</a:t>
            </a:r>
            <a:r>
              <a:rPr lang="en-US" altLang="en-US" sz="2400" b="1" baseline="-25000" dirty="0">
                <a:solidFill>
                  <a:prstClr val="black"/>
                </a:solidFill>
              </a:rPr>
              <a:t>2</a:t>
            </a:r>
            <a:r>
              <a:rPr lang="en-US" altLang="en-US" sz="2400" b="1" dirty="0">
                <a:solidFill>
                  <a:prstClr val="black"/>
                </a:solidFill>
              </a:rPr>
              <a:t>.</a:t>
            </a:r>
          </a:p>
          <a:p>
            <a:pPr marL="0" lvl="0" indent="0" defTabSz="457200" eaLnBrk="1" hangingPunct="1">
              <a:spcBef>
                <a:spcPct val="0"/>
              </a:spcBef>
              <a:spcAft>
                <a:spcPts val="4000"/>
              </a:spcAft>
              <a:buClr>
                <a:prstClr val="black"/>
              </a:buClr>
              <a:buNone/>
            </a:pPr>
            <a:r>
              <a:rPr lang="en-US" altLang="en-US" sz="2400" b="1" dirty="0">
                <a:solidFill>
                  <a:prstClr val="black"/>
                </a:solidFill>
              </a:rPr>
              <a:t>Hemoglobin complexed with CO </a:t>
            </a:r>
            <a:r>
              <a:rPr lang="en-US" altLang="en-US" sz="2400" b="1" dirty="0">
                <a:solidFill>
                  <a:srgbClr val="3366FF"/>
                </a:solidFill>
              </a:rPr>
              <a:t>cannot carry O</a:t>
            </a:r>
            <a:r>
              <a:rPr lang="en-US" altLang="en-US" sz="2400" b="1" baseline="-25000" dirty="0">
                <a:solidFill>
                  <a:srgbClr val="3366FF"/>
                </a:solidFill>
              </a:rPr>
              <a:t>2</a:t>
            </a:r>
            <a:r>
              <a:rPr lang="en-US" altLang="en-US" sz="2400" b="1" dirty="0">
                <a:solidFill>
                  <a:prstClr val="black"/>
                </a:solidFill>
              </a:rPr>
              <a:t>, and cells will die from lack of O</a:t>
            </a:r>
            <a:r>
              <a:rPr lang="en-US" altLang="en-US" sz="2400" b="1" baseline="-25000" dirty="0">
                <a:solidFill>
                  <a:prstClr val="black"/>
                </a:solidFill>
              </a:rPr>
              <a:t>2</a:t>
            </a:r>
            <a:r>
              <a:rPr lang="en-US" altLang="en-US" sz="2400" b="1" dirty="0">
                <a:solidFill>
                  <a:prstClr val="black"/>
                </a:solidFill>
              </a:rPr>
              <a:t>.</a:t>
            </a:r>
            <a:endParaRPr lang="en-IN" sz="2400" b="1" kern="1200" dirty="0">
              <a:solidFill>
                <a:srgbClr val="3366FF"/>
              </a:solidFill>
              <a:latin typeface="Arial" charset="0"/>
              <a:cs typeface="+mn-c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457200" y="397523"/>
            <a:ext cx="8229600" cy="440677"/>
          </a:xfrm>
        </p:spPr>
        <p:txBody>
          <a:bodyPr/>
          <a:lstStyle/>
          <a:p>
            <a:pPr eaLnBrk="1" hangingPunct="1"/>
            <a:r>
              <a:rPr lang="en-US" altLang="en-US" sz="3200" b="1" dirty="0"/>
              <a:t>21.7	Common Proteins (9)</a:t>
            </a:r>
            <a:endParaRPr lang="en-US" altLang="en-US" sz="4000" dirty="0">
              <a:latin typeface="Calibri" pitchFamily="34" charset="0"/>
            </a:endParaRPr>
          </a:p>
        </p:txBody>
      </p:sp>
      <p:sp>
        <p:nvSpPr>
          <p:cNvPr id="2" name="Content Placeholder 1"/>
          <p:cNvSpPr>
            <a:spLocks noGrp="1"/>
          </p:cNvSpPr>
          <p:nvPr>
            <p:ph idx="1"/>
          </p:nvPr>
        </p:nvSpPr>
        <p:spPr>
          <a:xfrm>
            <a:off x="457200" y="829739"/>
            <a:ext cx="8229600" cy="505451"/>
          </a:xfrm>
        </p:spPr>
        <p:txBody>
          <a:bodyPr anchor="ctr"/>
          <a:lstStyle/>
          <a:p>
            <a:pPr marL="180000" indent="-180000" algn="ctr">
              <a:spcBef>
                <a:spcPts val="0"/>
              </a:spcBef>
              <a:buFont typeface="+mj-lt"/>
              <a:buAutoNum type="alphaUcPeriod" startAt="3"/>
            </a:pPr>
            <a:r>
              <a:rPr lang="en-US" altLang="en-US" sz="2800" b="1" dirty="0"/>
              <a:t> Hemoglobin and Myoglobin</a:t>
            </a:r>
            <a:endParaRPr lang="en-IN" sz="2800" dirty="0"/>
          </a:p>
        </p:txBody>
      </p:sp>
      <p:sp>
        <p:nvSpPr>
          <p:cNvPr id="3" name="Text Placeholder 2"/>
          <p:cNvSpPr>
            <a:spLocks noGrp="1"/>
          </p:cNvSpPr>
          <p:nvPr>
            <p:ph type="body" sz="quarter" idx="12"/>
          </p:nvPr>
        </p:nvSpPr>
        <p:spPr>
          <a:xfrm>
            <a:off x="1061624" y="1506052"/>
            <a:ext cx="7472776" cy="398057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eaLnBrk="1" hangingPunct="1">
              <a:spcBef>
                <a:spcPct val="0"/>
              </a:spcBef>
              <a:spcAft>
                <a:spcPts val="1800"/>
              </a:spcAft>
              <a:buClr>
                <a:schemeClr val="tx1"/>
              </a:buClr>
            </a:pPr>
            <a:r>
              <a:rPr lang="en-US" altLang="en-US" sz="2400" b="1" dirty="0">
                <a:solidFill>
                  <a:srgbClr val="3366FF"/>
                </a:solidFill>
              </a:rPr>
              <a:t>Sickle cell anemia </a:t>
            </a:r>
            <a:r>
              <a:rPr lang="en-US" altLang="en-US" sz="2400" b="1" dirty="0"/>
              <a:t>is a disease where a </a:t>
            </a:r>
            <a:r>
              <a:rPr lang="en-US" altLang="en-US" sz="2400" b="1" dirty="0">
                <a:solidFill>
                  <a:srgbClr val="3366FF"/>
                </a:solidFill>
              </a:rPr>
              <a:t>single</a:t>
            </a:r>
            <a:r>
              <a:rPr lang="en-US" altLang="en-US" sz="2400" b="1" dirty="0">
                <a:solidFill>
                  <a:srgbClr val="3344FF"/>
                </a:solidFill>
              </a:rPr>
              <a:t> </a:t>
            </a:r>
            <a:r>
              <a:rPr lang="en-US" altLang="en-US" sz="2400" b="1" dirty="0">
                <a:solidFill>
                  <a:srgbClr val="3366FF"/>
                </a:solidFill>
              </a:rPr>
              <a:t>amino acid </a:t>
            </a:r>
            <a:r>
              <a:rPr lang="en-US" altLang="en-US" sz="2400" b="1" dirty="0"/>
              <a:t>is different in two of the subunits of hemoglobin.</a:t>
            </a:r>
          </a:p>
          <a:p>
            <a:pPr defTabSz="457200" eaLnBrk="1" hangingPunct="1">
              <a:spcBef>
                <a:spcPct val="0"/>
              </a:spcBef>
              <a:spcAft>
                <a:spcPts val="2000"/>
              </a:spcAft>
              <a:buClr>
                <a:schemeClr val="tx1"/>
              </a:buClr>
            </a:pPr>
            <a:r>
              <a:rPr lang="en-US" altLang="en-US" sz="2400" b="1" dirty="0"/>
              <a:t>Red blood cells containing these mutated hemoglobin units become </a:t>
            </a:r>
            <a:r>
              <a:rPr lang="en-US" altLang="en-US" sz="2400" b="1" dirty="0">
                <a:solidFill>
                  <a:srgbClr val="3366FF"/>
                </a:solidFill>
              </a:rPr>
              <a:t>elongated</a:t>
            </a:r>
            <a:r>
              <a:rPr lang="en-US" altLang="en-US" sz="2400" b="1" dirty="0">
                <a:solidFill>
                  <a:srgbClr val="3344FF"/>
                </a:solidFill>
              </a:rPr>
              <a:t> </a:t>
            </a:r>
            <a:r>
              <a:rPr lang="en-US" altLang="en-US" sz="2400" b="1" dirty="0"/>
              <a:t>and </a:t>
            </a:r>
            <a:r>
              <a:rPr lang="en-US" altLang="en-US" sz="2400" b="1" dirty="0">
                <a:solidFill>
                  <a:srgbClr val="3366FF"/>
                </a:solidFill>
              </a:rPr>
              <a:t>crescent</a:t>
            </a:r>
            <a:r>
              <a:rPr lang="en-US" altLang="en-US" sz="2400" b="1" dirty="0"/>
              <a:t> (sickle) shaped.</a:t>
            </a:r>
          </a:p>
          <a:p>
            <a:pPr defTabSz="457200" eaLnBrk="1" hangingPunct="1">
              <a:spcBef>
                <a:spcPct val="0"/>
              </a:spcBef>
              <a:spcAft>
                <a:spcPts val="1800"/>
              </a:spcAft>
              <a:buClr>
                <a:schemeClr val="tx1"/>
              </a:buClr>
            </a:pPr>
            <a:r>
              <a:rPr lang="en-US" altLang="en-US" sz="2400" b="1" dirty="0"/>
              <a:t>These red blood cells will </a:t>
            </a:r>
            <a:r>
              <a:rPr lang="en-US" altLang="en-US" sz="2400" b="1" dirty="0">
                <a:solidFill>
                  <a:srgbClr val="3366FF"/>
                </a:solidFill>
              </a:rPr>
              <a:t>rupture capillaries</a:t>
            </a:r>
            <a:r>
              <a:rPr lang="en-US" altLang="en-US" sz="2400" b="1" dirty="0"/>
              <a:t>, causing pain and inflammation, leading to organ damage, and eventually a painful </a:t>
            </a:r>
            <a:r>
              <a:rPr lang="en-US" altLang="en-US" sz="2400" b="1" dirty="0">
                <a:solidFill>
                  <a:srgbClr val="3366FF"/>
                </a:solidFill>
              </a:rPr>
              <a:t>death</a:t>
            </a:r>
            <a:r>
              <a:rPr lang="en-US" altLang="en-US" sz="2400" b="1" dirty="0"/>
              <a:t>.</a:t>
            </a:r>
            <a:endParaRPr lang="en-IN" sz="2400" b="1" kern="1200" dirty="0">
              <a:solidFill>
                <a:srgbClr val="3366FF"/>
              </a:solidFill>
              <a:latin typeface="Arial" charset="0"/>
              <a:cs typeface="+mn-c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45720" y="381000"/>
            <a:ext cx="9052560" cy="484745"/>
          </a:xfrm>
        </p:spPr>
        <p:txBody>
          <a:bodyPr/>
          <a:lstStyle/>
          <a:p>
            <a:pPr eaLnBrk="1" hangingPunct="1"/>
            <a:r>
              <a:rPr lang="en-US" altLang="en-US" sz="3200" b="1" dirty="0"/>
              <a:t>21.8	Protein Hydrolysis and Denaturation (1)</a:t>
            </a:r>
            <a:endParaRPr lang="en-US" altLang="en-US" dirty="0">
              <a:latin typeface="Calibri" pitchFamily="34" charset="0"/>
            </a:endParaRPr>
          </a:p>
        </p:txBody>
      </p:sp>
      <p:sp>
        <p:nvSpPr>
          <p:cNvPr id="2" name="Content Placeholder 1"/>
          <p:cNvSpPr>
            <a:spLocks noGrp="1"/>
          </p:cNvSpPr>
          <p:nvPr>
            <p:ph idx="1"/>
          </p:nvPr>
        </p:nvSpPr>
        <p:spPr>
          <a:xfrm>
            <a:off x="457200" y="814110"/>
            <a:ext cx="8229600" cy="505451"/>
          </a:xfrm>
        </p:spPr>
        <p:txBody>
          <a:bodyPr anchor="ctr"/>
          <a:lstStyle/>
          <a:p>
            <a:pPr marL="180000" indent="-180000" algn="ctr">
              <a:spcBef>
                <a:spcPts val="0"/>
              </a:spcBef>
              <a:buFont typeface="+mj-lt"/>
              <a:buAutoNum type="alphaUcPeriod"/>
            </a:pPr>
            <a:r>
              <a:rPr lang="en-US" altLang="en-US" sz="2800" b="1" dirty="0"/>
              <a:t> Protein Hydrolysis</a:t>
            </a:r>
            <a:endParaRPr lang="en-IN" sz="2800" dirty="0"/>
          </a:p>
        </p:txBody>
      </p:sp>
      <p:sp>
        <p:nvSpPr>
          <p:cNvPr id="3" name="Text Placeholder 2"/>
          <p:cNvSpPr>
            <a:spLocks noGrp="1"/>
          </p:cNvSpPr>
          <p:nvPr>
            <p:ph type="body" sz="quarter" idx="12"/>
          </p:nvPr>
        </p:nvSpPr>
        <p:spPr>
          <a:xfrm>
            <a:off x="1066821" y="1506052"/>
            <a:ext cx="7619979" cy="431400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eaLnBrk="1" hangingPunct="1">
              <a:spcBef>
                <a:spcPct val="0"/>
              </a:spcBef>
              <a:spcAft>
                <a:spcPts val="3500"/>
              </a:spcAft>
            </a:pPr>
            <a:r>
              <a:rPr lang="en-US" altLang="en-US" sz="2400" b="1" dirty="0"/>
              <a:t>Protein </a:t>
            </a:r>
            <a:r>
              <a:rPr lang="en-US" altLang="en-US" sz="2400" b="1" dirty="0">
                <a:solidFill>
                  <a:srgbClr val="3366FF"/>
                </a:solidFill>
              </a:rPr>
              <a:t>hydrolysis</a:t>
            </a:r>
            <a:r>
              <a:rPr lang="en-US" altLang="en-US" sz="2400" b="1" dirty="0">
                <a:solidFill>
                  <a:srgbClr val="3344FF"/>
                </a:solidFill>
              </a:rPr>
              <a:t> </a:t>
            </a:r>
            <a:r>
              <a:rPr lang="en-US" altLang="en-US" sz="2400" b="1" dirty="0"/>
              <a:t>involves </a:t>
            </a:r>
            <a:r>
              <a:rPr lang="en-US" altLang="en-US" sz="2400" b="1" dirty="0">
                <a:solidFill>
                  <a:srgbClr val="3366FF"/>
                </a:solidFill>
              </a:rPr>
              <a:t>breaking the peptide bonds </a:t>
            </a:r>
            <a:r>
              <a:rPr lang="en-US" altLang="en-US" sz="2400" b="1" dirty="0"/>
              <a:t>by treatment with aqueous acid, base, or certain enzymes.</a:t>
            </a:r>
          </a:p>
          <a:p>
            <a:pPr defTabSz="457200" eaLnBrk="1" hangingPunct="1">
              <a:spcBef>
                <a:spcPct val="0"/>
              </a:spcBef>
              <a:spcAft>
                <a:spcPts val="3500"/>
              </a:spcAft>
            </a:pPr>
            <a:r>
              <a:rPr lang="en-US" altLang="en-US" sz="2400" b="1" dirty="0"/>
              <a:t>In the body, the enzyme </a:t>
            </a:r>
            <a:r>
              <a:rPr lang="en-US" altLang="en-US" sz="2400" b="1" dirty="0">
                <a:solidFill>
                  <a:srgbClr val="3366FF"/>
                </a:solidFill>
              </a:rPr>
              <a:t>pepsin</a:t>
            </a:r>
            <a:r>
              <a:rPr lang="en-US" altLang="en-US" sz="2400" b="1" dirty="0">
                <a:solidFill>
                  <a:srgbClr val="3344FF"/>
                </a:solidFill>
              </a:rPr>
              <a:t> </a:t>
            </a:r>
            <a:r>
              <a:rPr lang="en-US" altLang="en-US" sz="2400" b="1" dirty="0"/>
              <a:t>in gastric juice cleaves some of the peptide bonds of large proteins to make smaller peptide chains.</a:t>
            </a:r>
          </a:p>
          <a:p>
            <a:pPr defTabSz="457200" eaLnBrk="1" hangingPunct="1">
              <a:spcBef>
                <a:spcPct val="0"/>
              </a:spcBef>
              <a:spcAft>
                <a:spcPts val="3500"/>
              </a:spcAft>
            </a:pPr>
            <a:r>
              <a:rPr lang="en-US" altLang="en-US" sz="2400" b="1" dirty="0"/>
              <a:t>In the intestines, enzymes </a:t>
            </a:r>
            <a:r>
              <a:rPr lang="en-US" altLang="en-US" sz="2400" b="1" dirty="0">
                <a:solidFill>
                  <a:srgbClr val="3366FF"/>
                </a:solidFill>
              </a:rPr>
              <a:t>trypsin</a:t>
            </a:r>
            <a:r>
              <a:rPr lang="en-US" altLang="en-US" sz="2400" b="1" dirty="0">
                <a:solidFill>
                  <a:srgbClr val="3344FF"/>
                </a:solidFill>
              </a:rPr>
              <a:t> </a:t>
            </a:r>
            <a:r>
              <a:rPr lang="en-US" altLang="en-US" sz="2400" b="1" dirty="0"/>
              <a:t>and </a:t>
            </a:r>
            <a:r>
              <a:rPr lang="en-US" altLang="en-US" sz="2400" b="1" dirty="0">
                <a:solidFill>
                  <a:srgbClr val="3366FF"/>
                </a:solidFill>
              </a:rPr>
              <a:t>chymotrypsin</a:t>
            </a:r>
            <a:r>
              <a:rPr lang="en-US" altLang="en-US" sz="2400" b="1" dirty="0">
                <a:solidFill>
                  <a:srgbClr val="3344FF"/>
                </a:solidFill>
              </a:rPr>
              <a:t> </a:t>
            </a:r>
            <a:r>
              <a:rPr lang="en-US" altLang="en-US" sz="2400" b="1" dirty="0"/>
              <a:t>hydrolyze the remainder of the amide bonds resulting in individual amino acids.</a:t>
            </a:r>
            <a:endParaRPr lang="en-IN" sz="2400" b="1" kern="1200" dirty="0">
              <a:latin typeface="Arial" charset="0"/>
              <a:cs typeface="+mn-c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45720" y="361950"/>
            <a:ext cx="9052560" cy="533219"/>
          </a:xfrm>
        </p:spPr>
        <p:txBody>
          <a:bodyPr/>
          <a:lstStyle/>
          <a:p>
            <a:pPr eaLnBrk="1" hangingPunct="1"/>
            <a:r>
              <a:rPr lang="en-US" altLang="en-US" sz="3200" b="1" dirty="0"/>
              <a:t>21.8	Protein Hydrolysis and Denaturation (2)</a:t>
            </a:r>
            <a:endParaRPr lang="en-US" altLang="en-US" dirty="0">
              <a:latin typeface="Calibri" pitchFamily="34" charset="0"/>
            </a:endParaRPr>
          </a:p>
        </p:txBody>
      </p:sp>
      <p:sp>
        <p:nvSpPr>
          <p:cNvPr id="2" name="Content Placeholder 1"/>
          <p:cNvSpPr>
            <a:spLocks noGrp="1"/>
          </p:cNvSpPr>
          <p:nvPr>
            <p:ph idx="1"/>
          </p:nvPr>
        </p:nvSpPr>
        <p:spPr>
          <a:xfrm>
            <a:off x="457200" y="838859"/>
            <a:ext cx="8229600" cy="459501"/>
          </a:xfrm>
        </p:spPr>
        <p:txBody>
          <a:bodyPr anchor="ctr"/>
          <a:lstStyle/>
          <a:p>
            <a:pPr marL="180000" indent="-180000" algn="ctr">
              <a:spcBef>
                <a:spcPts val="0"/>
              </a:spcBef>
              <a:buFont typeface="+mj-lt"/>
              <a:buAutoNum type="alphaUcPeriod"/>
            </a:pPr>
            <a:r>
              <a:rPr lang="en-US" altLang="en-US" sz="2800" b="1" dirty="0"/>
              <a:t> Protein Hydrolysis</a:t>
            </a:r>
            <a:endParaRPr lang="en-IN" sz="2800" dirty="0"/>
          </a:p>
        </p:txBody>
      </p:sp>
      <p:pic>
        <p:nvPicPr>
          <p:cNvPr id="57348" name="Picture 6" descr="Hydrolysis of the amide bonds in the tripeptide Ile–Gly–Phe forms the amino acids isoleucine, glycine, and phenylalanine. When each amide bond is broken, the elements of H2O are added, forming a carboxylate anion (−COO−) in one amino acid and an ammonium cation (−NH3+) in the oth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35138"/>
            <a:ext cx="7864475" cy="462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45720" y="381000"/>
            <a:ext cx="9052560" cy="484745"/>
          </a:xfrm>
        </p:spPr>
        <p:txBody>
          <a:bodyPr/>
          <a:lstStyle/>
          <a:p>
            <a:pPr eaLnBrk="1" hangingPunct="1"/>
            <a:r>
              <a:rPr lang="en-US" altLang="en-US" sz="3200" b="1" dirty="0"/>
              <a:t>21.8	Protein Hydrolysis and Denaturation (3)</a:t>
            </a:r>
            <a:endParaRPr lang="en-US" altLang="en-US" dirty="0">
              <a:latin typeface="Calibri" pitchFamily="34" charset="0"/>
            </a:endParaRPr>
          </a:p>
        </p:txBody>
      </p:sp>
      <p:sp>
        <p:nvSpPr>
          <p:cNvPr id="2" name="Content Placeholder 1"/>
          <p:cNvSpPr>
            <a:spLocks noGrp="1"/>
          </p:cNvSpPr>
          <p:nvPr>
            <p:ph idx="1"/>
          </p:nvPr>
        </p:nvSpPr>
        <p:spPr>
          <a:xfrm>
            <a:off x="457200" y="848348"/>
            <a:ext cx="8229600" cy="459501"/>
          </a:xfrm>
        </p:spPr>
        <p:txBody>
          <a:bodyPr anchor="ctr"/>
          <a:lstStyle/>
          <a:p>
            <a:pPr marL="180000" indent="-180000" algn="ctr">
              <a:spcBef>
                <a:spcPts val="0"/>
              </a:spcBef>
              <a:buFont typeface="+mj-lt"/>
              <a:buAutoNum type="alphaUcPeriod" startAt="2"/>
            </a:pPr>
            <a:r>
              <a:rPr lang="en-US" altLang="en-US" sz="2800" b="1" dirty="0"/>
              <a:t> Protein Denaturation</a:t>
            </a:r>
            <a:endParaRPr lang="en-IN" sz="2800" dirty="0"/>
          </a:p>
        </p:txBody>
      </p:sp>
      <p:sp>
        <p:nvSpPr>
          <p:cNvPr id="3" name="Text Placeholder 2"/>
          <p:cNvSpPr>
            <a:spLocks noGrp="1"/>
          </p:cNvSpPr>
          <p:nvPr>
            <p:ph type="body" sz="quarter" idx="12"/>
          </p:nvPr>
        </p:nvSpPr>
        <p:spPr>
          <a:xfrm>
            <a:off x="1066846" y="1509486"/>
            <a:ext cx="7629172" cy="113558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eaLnBrk="1" hangingPunct="1">
              <a:spcBef>
                <a:spcPct val="0"/>
              </a:spcBef>
              <a:buClr>
                <a:schemeClr val="tx1"/>
              </a:buClr>
            </a:pPr>
            <a:r>
              <a:rPr lang="en-US" altLang="en-US" sz="2400" b="1" dirty="0">
                <a:solidFill>
                  <a:srgbClr val="3366FF"/>
                </a:solidFill>
              </a:rPr>
              <a:t>Denaturation </a:t>
            </a:r>
            <a:r>
              <a:rPr lang="en-US" altLang="en-US" sz="2400" b="1" dirty="0"/>
              <a:t>is the process of </a:t>
            </a:r>
            <a:r>
              <a:rPr lang="en-US" altLang="en-US" sz="2400" b="1" dirty="0">
                <a:solidFill>
                  <a:srgbClr val="3366FF"/>
                </a:solidFill>
              </a:rPr>
              <a:t>altering the shape</a:t>
            </a:r>
            <a:r>
              <a:rPr lang="en-US" altLang="en-US" sz="2400" b="1" dirty="0"/>
              <a:t> of a protein without breaking the amide bonds that form the primary structure.</a:t>
            </a:r>
            <a:endParaRPr lang="en-IN" sz="2400" b="1" kern="1200" dirty="0">
              <a:solidFill>
                <a:srgbClr val="3366FF"/>
              </a:solidFill>
              <a:latin typeface="Arial" charset="0"/>
              <a:cs typeface="+mn-cs"/>
            </a:endParaRPr>
          </a:p>
        </p:txBody>
      </p:sp>
      <p:pic>
        <p:nvPicPr>
          <p:cNvPr id="58373" name="Picture 7" descr="This figure shows that denaturation causes globular protein to uncoil into an undefined randomly looped stru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971800"/>
            <a:ext cx="7070725" cy="30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45720" y="378016"/>
            <a:ext cx="9052560" cy="484745"/>
          </a:xfrm>
        </p:spPr>
        <p:txBody>
          <a:bodyPr/>
          <a:lstStyle/>
          <a:p>
            <a:pPr eaLnBrk="1" hangingPunct="1"/>
            <a:r>
              <a:rPr lang="en-US" altLang="en-US" sz="3200" b="1" dirty="0"/>
              <a:t>21.8	Protein Hydrolysis and Denaturation (4)</a:t>
            </a:r>
            <a:endParaRPr lang="en-US" altLang="en-US" dirty="0">
              <a:latin typeface="Calibri" pitchFamily="34" charset="0"/>
            </a:endParaRPr>
          </a:p>
        </p:txBody>
      </p:sp>
      <p:sp>
        <p:nvSpPr>
          <p:cNvPr id="2" name="Content Placeholder 1"/>
          <p:cNvSpPr>
            <a:spLocks noGrp="1"/>
          </p:cNvSpPr>
          <p:nvPr>
            <p:ph idx="1"/>
          </p:nvPr>
        </p:nvSpPr>
        <p:spPr>
          <a:xfrm>
            <a:off x="457200" y="857909"/>
            <a:ext cx="8229600" cy="417728"/>
          </a:xfrm>
        </p:spPr>
        <p:txBody>
          <a:bodyPr anchor="ctr"/>
          <a:lstStyle/>
          <a:p>
            <a:pPr marL="180000" indent="-180000" algn="ctr">
              <a:spcBef>
                <a:spcPts val="0"/>
              </a:spcBef>
              <a:buFont typeface="+mj-lt"/>
              <a:buAutoNum type="alphaUcPeriod" startAt="2"/>
            </a:pPr>
            <a:r>
              <a:rPr lang="en-US" altLang="en-US" sz="2800" b="1" dirty="0"/>
              <a:t> Protein Denaturation</a:t>
            </a:r>
            <a:endParaRPr lang="en-IN" sz="2800" dirty="0"/>
          </a:p>
        </p:txBody>
      </p:sp>
      <p:sp>
        <p:nvSpPr>
          <p:cNvPr id="3" name="Text Placeholder 2"/>
          <p:cNvSpPr>
            <a:spLocks noGrp="1"/>
          </p:cNvSpPr>
          <p:nvPr>
            <p:ph type="body" sz="quarter" idx="12"/>
          </p:nvPr>
        </p:nvSpPr>
        <p:spPr>
          <a:xfrm>
            <a:off x="1066800" y="1509486"/>
            <a:ext cx="7620000" cy="391902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eaLnBrk="1" hangingPunct="1">
              <a:spcBef>
                <a:spcPct val="0"/>
              </a:spcBef>
              <a:spcAft>
                <a:spcPts val="3400"/>
              </a:spcAft>
              <a:buClr>
                <a:schemeClr val="tx1"/>
              </a:buClr>
            </a:pPr>
            <a:r>
              <a:rPr lang="en-US" altLang="en-US" sz="2400" b="1" dirty="0">
                <a:solidFill>
                  <a:srgbClr val="3366FF"/>
                </a:solidFill>
              </a:rPr>
              <a:t>High temperature</a:t>
            </a:r>
            <a:r>
              <a:rPr lang="en-US" altLang="en-US" sz="2400" b="1" dirty="0"/>
              <a:t>, </a:t>
            </a:r>
            <a:r>
              <a:rPr lang="en-US" altLang="en-US" sz="2400" b="1" dirty="0">
                <a:solidFill>
                  <a:srgbClr val="3366FF"/>
                </a:solidFill>
              </a:rPr>
              <a:t>acid</a:t>
            </a:r>
            <a:r>
              <a:rPr lang="en-US" altLang="en-US" sz="2400" b="1" dirty="0"/>
              <a:t>, </a:t>
            </a:r>
            <a:r>
              <a:rPr lang="en-US" altLang="en-US" sz="2400" b="1" dirty="0">
                <a:solidFill>
                  <a:srgbClr val="3366FF"/>
                </a:solidFill>
              </a:rPr>
              <a:t>base</a:t>
            </a:r>
            <a:r>
              <a:rPr lang="en-US" altLang="en-US" sz="2400" b="1" dirty="0"/>
              <a:t>, and even </a:t>
            </a:r>
            <a:r>
              <a:rPr lang="en-US" altLang="en-US" sz="2400" b="1" dirty="0">
                <a:solidFill>
                  <a:srgbClr val="3366FF"/>
                </a:solidFill>
              </a:rPr>
              <a:t>agitation</a:t>
            </a:r>
            <a:r>
              <a:rPr lang="en-US" altLang="en-US" sz="2400" b="1" dirty="0"/>
              <a:t> can disrupt the non-covalent interactions that hold a protein in a specific shape.</a:t>
            </a:r>
          </a:p>
          <a:p>
            <a:pPr defTabSz="457200" eaLnBrk="1" hangingPunct="1">
              <a:spcBef>
                <a:spcPct val="0"/>
              </a:spcBef>
              <a:spcAft>
                <a:spcPts val="3400"/>
              </a:spcAft>
              <a:buClr>
                <a:schemeClr val="tx1"/>
              </a:buClr>
            </a:pPr>
            <a:r>
              <a:rPr lang="en-US" altLang="en-US" sz="2400" b="1" dirty="0"/>
              <a:t>Denaturation often makes globular proteins </a:t>
            </a:r>
            <a:r>
              <a:rPr lang="en-US" altLang="en-US" sz="2400" b="1" dirty="0">
                <a:solidFill>
                  <a:srgbClr val="3366FF"/>
                </a:solidFill>
              </a:rPr>
              <a:t>less water soluble</a:t>
            </a:r>
            <a:r>
              <a:rPr lang="en-US" altLang="en-US" sz="2400" b="1" dirty="0"/>
              <a:t>.</a:t>
            </a:r>
          </a:p>
          <a:p>
            <a:pPr defTabSz="457200" eaLnBrk="1" hangingPunct="1">
              <a:spcBef>
                <a:spcPct val="0"/>
              </a:spcBef>
              <a:spcAft>
                <a:spcPts val="3400"/>
              </a:spcAft>
              <a:buClr>
                <a:schemeClr val="tx1"/>
              </a:buClr>
            </a:pPr>
            <a:r>
              <a:rPr lang="en-US" altLang="en-US" sz="2400" b="1" dirty="0">
                <a:solidFill>
                  <a:srgbClr val="3366FF"/>
                </a:solidFill>
              </a:rPr>
              <a:t>Ovalbumin</a:t>
            </a:r>
            <a:r>
              <a:rPr lang="en-US" altLang="en-US" sz="2400" b="1" dirty="0"/>
              <a:t>, the major protein in egg white, is denatured when an egg is cooked, changing from clear and colorless to opaque and white.</a:t>
            </a:r>
            <a:endParaRPr lang="en-IN" sz="2400" b="1" kern="1200" dirty="0">
              <a:solidFill>
                <a:srgbClr val="3366FF"/>
              </a:solidFill>
              <a:latin typeface="Arial" charset="0"/>
              <a:cs typeface="+mn-c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457200" y="378016"/>
            <a:ext cx="8229600" cy="484745"/>
          </a:xfrm>
        </p:spPr>
        <p:txBody>
          <a:bodyPr/>
          <a:lstStyle/>
          <a:p>
            <a:pPr eaLnBrk="1" hangingPunct="1"/>
            <a:r>
              <a:rPr lang="en-US" altLang="en-US" sz="3200" b="1" dirty="0"/>
              <a:t>21.9	Enzymes (1)</a:t>
            </a:r>
            <a:endParaRPr lang="en-US" altLang="en-US" dirty="0">
              <a:latin typeface="Calibri" pitchFamily="34" charset="0"/>
            </a:endParaRPr>
          </a:p>
        </p:txBody>
      </p:sp>
      <p:sp>
        <p:nvSpPr>
          <p:cNvPr id="2" name="Content Placeholder 1"/>
          <p:cNvSpPr>
            <a:spLocks noGrp="1"/>
          </p:cNvSpPr>
          <p:nvPr>
            <p:ph idx="1"/>
          </p:nvPr>
        </p:nvSpPr>
        <p:spPr>
          <a:xfrm>
            <a:off x="457200" y="836558"/>
            <a:ext cx="8229600" cy="459501"/>
          </a:xfrm>
        </p:spPr>
        <p:txBody>
          <a:bodyPr anchor="ctr"/>
          <a:lstStyle/>
          <a:p>
            <a:pPr marL="180000" indent="-180000" algn="ctr">
              <a:spcBef>
                <a:spcPts val="0"/>
              </a:spcBef>
              <a:buFont typeface="+mj-lt"/>
              <a:buAutoNum type="alphaUcPeriod"/>
            </a:pPr>
            <a:r>
              <a:rPr lang="en-US" altLang="en-US" sz="2800" b="1" dirty="0"/>
              <a:t> Characteristics of Enzymes</a:t>
            </a:r>
            <a:endParaRPr lang="en-IN" sz="2800" dirty="0"/>
          </a:p>
        </p:txBody>
      </p:sp>
      <p:sp>
        <p:nvSpPr>
          <p:cNvPr id="3" name="Text Placeholder 2"/>
          <p:cNvSpPr>
            <a:spLocks noGrp="1"/>
          </p:cNvSpPr>
          <p:nvPr>
            <p:ph type="body" sz="quarter" idx="12"/>
          </p:nvPr>
        </p:nvSpPr>
        <p:spPr>
          <a:xfrm>
            <a:off x="1066800" y="1508732"/>
            <a:ext cx="7620000" cy="150361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eaLnBrk="1" hangingPunct="1">
              <a:spcBef>
                <a:spcPct val="0"/>
              </a:spcBef>
              <a:spcAft>
                <a:spcPts val="2300"/>
              </a:spcAft>
              <a:buClr>
                <a:schemeClr val="tx1"/>
              </a:buClr>
            </a:pPr>
            <a:r>
              <a:rPr lang="en-US" altLang="en-US" sz="2400" b="1" dirty="0">
                <a:solidFill>
                  <a:srgbClr val="3366FF"/>
                </a:solidFill>
              </a:rPr>
              <a:t>Enzymes</a:t>
            </a:r>
            <a:r>
              <a:rPr lang="en-US" altLang="en-US" sz="2400" b="1" dirty="0">
                <a:solidFill>
                  <a:srgbClr val="3344FF"/>
                </a:solidFill>
              </a:rPr>
              <a:t> </a:t>
            </a:r>
            <a:r>
              <a:rPr lang="en-US" altLang="en-US" sz="2400" b="1" dirty="0"/>
              <a:t>are proteins that serve as biological </a:t>
            </a:r>
            <a:r>
              <a:rPr lang="en-US" altLang="en-US" sz="2400" b="1" dirty="0">
                <a:solidFill>
                  <a:srgbClr val="3366FF"/>
                </a:solidFill>
              </a:rPr>
              <a:t>catalysts</a:t>
            </a:r>
            <a:r>
              <a:rPr lang="en-US" altLang="en-US" sz="2400" b="1" dirty="0">
                <a:solidFill>
                  <a:srgbClr val="3344FF"/>
                </a:solidFill>
              </a:rPr>
              <a:t> </a:t>
            </a:r>
            <a:r>
              <a:rPr lang="en-US" altLang="en-US" sz="2400" b="1" dirty="0"/>
              <a:t>for reactions in all living organisms.</a:t>
            </a:r>
          </a:p>
          <a:p>
            <a:pPr defTabSz="457200" eaLnBrk="1" hangingPunct="1">
              <a:spcBef>
                <a:spcPct val="0"/>
              </a:spcBef>
              <a:spcAft>
                <a:spcPts val="2300"/>
              </a:spcAft>
              <a:buClr>
                <a:schemeClr val="tx1"/>
              </a:buClr>
            </a:pPr>
            <a:r>
              <a:rPr lang="en-US" altLang="en-US" sz="2400" b="1" dirty="0"/>
              <a:t>They increase the </a:t>
            </a:r>
            <a:r>
              <a:rPr lang="en-US" altLang="en-US" sz="2400" b="1" dirty="0">
                <a:solidFill>
                  <a:srgbClr val="3366FF"/>
                </a:solidFill>
              </a:rPr>
              <a:t>rate of a reaction </a:t>
            </a:r>
            <a:r>
              <a:rPr lang="en-US" altLang="en-US" sz="2400" b="1" dirty="0"/>
              <a:t>( </a:t>
            </a:r>
            <a:endParaRPr lang="en-IN" sz="2400" b="1" kern="1200" dirty="0">
              <a:solidFill>
                <a:srgbClr val="3366FF"/>
              </a:solidFill>
              <a:latin typeface="Arial" charset="0"/>
              <a:cs typeface="+mn-cs"/>
            </a:endParaRPr>
          </a:p>
        </p:txBody>
      </p:sp>
      <p:graphicFrame>
        <p:nvGraphicFramePr>
          <p:cNvPr id="4" name="Object 3">
            <a:extLst>
              <a:ext uri="{FF2B5EF4-FFF2-40B4-BE49-F238E27FC236}">
                <a16:creationId xmlns:a16="http://schemas.microsoft.com/office/drawing/2014/main" id="{51E46F86-5B31-4EB4-8A51-5F69AFB82FF5}"/>
              </a:ext>
            </a:extLst>
          </p:cNvPr>
          <p:cNvGraphicFramePr>
            <a:graphicFrameLocks noChangeAspect="1"/>
          </p:cNvGraphicFramePr>
          <p:nvPr>
            <p:extLst>
              <p:ext uri="{D42A27DB-BD31-4B8C-83A1-F6EECF244321}">
                <p14:modId xmlns:p14="http://schemas.microsoft.com/office/powerpoint/2010/main" val="2952115754"/>
              </p:ext>
            </p:extLst>
          </p:nvPr>
        </p:nvGraphicFramePr>
        <p:xfrm>
          <a:off x="6459538" y="2563813"/>
          <a:ext cx="1295400" cy="406400"/>
        </p:xfrm>
        <a:graphic>
          <a:graphicData uri="http://schemas.openxmlformats.org/presentationml/2006/ole">
            <mc:AlternateContent xmlns:mc="http://schemas.openxmlformats.org/markup-compatibility/2006">
              <mc:Choice xmlns:v="urn:schemas-microsoft-com:vml" Requires="v">
                <p:oleObj spid="_x0000_s10370" name="Equation" r:id="rId4" imgW="1295280" imgH="406080" progId="Equation.DSMT4">
                  <p:embed/>
                </p:oleObj>
              </mc:Choice>
              <mc:Fallback>
                <p:oleObj name="Equation" r:id="rId4" imgW="1295280" imgH="406080" progId="Equation.DSMT4">
                  <p:embed/>
                  <p:pic>
                    <p:nvPicPr>
                      <p:cNvPr id="0" name=""/>
                      <p:cNvPicPr/>
                      <p:nvPr/>
                    </p:nvPicPr>
                    <p:blipFill>
                      <a:blip r:embed="rId5"/>
                      <a:stretch>
                        <a:fillRect/>
                      </a:stretch>
                    </p:blipFill>
                    <p:spPr>
                      <a:xfrm>
                        <a:off x="6459538" y="2563813"/>
                        <a:ext cx="1295400" cy="406400"/>
                      </a:xfrm>
                      <a:prstGeom prst="rect">
                        <a:avLst/>
                      </a:prstGeom>
                    </p:spPr>
                  </p:pic>
                </p:oleObj>
              </mc:Fallback>
            </mc:AlternateContent>
          </a:graphicData>
        </a:graphic>
      </p:graphicFrame>
      <p:sp>
        <p:nvSpPr>
          <p:cNvPr id="65" name="Text Placeholder 64">
            <a:extLst>
              <a:ext uri="{FF2B5EF4-FFF2-40B4-BE49-F238E27FC236}">
                <a16:creationId xmlns:a16="http://schemas.microsoft.com/office/drawing/2014/main" id="{D5CE5B67-BA00-4D2E-99C0-3DEC909AAD20}"/>
              </a:ext>
            </a:extLst>
          </p:cNvPr>
          <p:cNvSpPr>
            <a:spLocks noGrp="1"/>
          </p:cNvSpPr>
          <p:nvPr>
            <p:ph type="body" sz="quarter" idx="56"/>
          </p:nvPr>
        </p:nvSpPr>
        <p:spPr>
          <a:xfrm>
            <a:off x="1066801" y="2904436"/>
            <a:ext cx="7619999" cy="3537054"/>
          </a:xfrm>
        </p:spPr>
        <p:txBody>
          <a:bodyPr/>
          <a:lstStyle/>
          <a:p>
            <a:pPr marL="0" lvl="0" indent="0" defTabSz="457200" eaLnBrk="1" hangingPunct="1">
              <a:spcBef>
                <a:spcPct val="0"/>
              </a:spcBef>
              <a:spcAft>
                <a:spcPts val="2300"/>
              </a:spcAft>
              <a:buClr>
                <a:prstClr val="black"/>
              </a:buClr>
              <a:buNone/>
            </a:pPr>
            <a:r>
              <a:rPr lang="en-US" altLang="en-US" sz="2400" b="1" dirty="0">
                <a:solidFill>
                  <a:prstClr val="black"/>
                </a:solidFill>
              </a:rPr>
              <a:t>times faster), but are unchanged themselves.</a:t>
            </a:r>
          </a:p>
          <a:p>
            <a:pPr marL="0" lvl="0" indent="0" defTabSz="457200" eaLnBrk="1" hangingPunct="1">
              <a:spcBef>
                <a:spcPct val="0"/>
              </a:spcBef>
              <a:spcAft>
                <a:spcPts val="2400"/>
              </a:spcAft>
              <a:buClr>
                <a:prstClr val="black"/>
              </a:buClr>
              <a:buNone/>
            </a:pPr>
            <a:r>
              <a:rPr lang="en-US" altLang="en-US" sz="2400" b="1" dirty="0">
                <a:solidFill>
                  <a:prstClr val="black"/>
                </a:solidFill>
              </a:rPr>
              <a:t>Enzymes are very </a:t>
            </a:r>
            <a:r>
              <a:rPr lang="en-US" altLang="en-US" sz="2400" b="1" dirty="0">
                <a:solidFill>
                  <a:srgbClr val="3366FF"/>
                </a:solidFill>
              </a:rPr>
              <a:t>specific</a:t>
            </a:r>
            <a:r>
              <a:rPr lang="en-US" altLang="en-US" sz="2400" b="1" dirty="0">
                <a:solidFill>
                  <a:prstClr val="black"/>
                </a:solidFill>
              </a:rPr>
              <a:t>; each enzyme catalyzes a certain reaction or type of reaction only.</a:t>
            </a:r>
          </a:p>
          <a:p>
            <a:pPr marL="0" lvl="0" indent="0" defTabSz="457200" eaLnBrk="1" hangingPunct="1">
              <a:spcBef>
                <a:spcPct val="0"/>
              </a:spcBef>
              <a:spcAft>
                <a:spcPts val="1800"/>
              </a:spcAft>
              <a:buClr>
                <a:prstClr val="black"/>
              </a:buClr>
              <a:buNone/>
            </a:pPr>
            <a:r>
              <a:rPr lang="en-US" altLang="en-US" sz="2400" b="1" dirty="0">
                <a:solidFill>
                  <a:prstClr val="black"/>
                </a:solidFill>
              </a:rPr>
              <a:t>The names of most enzymes end with the suffix </a:t>
            </a:r>
            <a:br>
              <a:rPr lang="en-US" altLang="en-US" sz="2400" b="1" dirty="0">
                <a:solidFill>
                  <a:prstClr val="black"/>
                </a:solidFill>
              </a:rPr>
            </a:br>
            <a:r>
              <a:rPr lang="ja-JP" altLang="en-US" sz="2400" b="1" dirty="0">
                <a:solidFill>
                  <a:prstClr val="black"/>
                </a:solidFill>
              </a:rPr>
              <a:t>“</a:t>
            </a:r>
            <a:r>
              <a:rPr lang="en-US" altLang="ja-JP" sz="2400" b="1" dirty="0">
                <a:solidFill>
                  <a:srgbClr val="3366FF"/>
                </a:solidFill>
              </a:rPr>
              <a:t>-</a:t>
            </a:r>
            <a:r>
              <a:rPr lang="en-US" altLang="ja-JP" sz="2400" b="1" dirty="0" err="1">
                <a:solidFill>
                  <a:srgbClr val="3366FF"/>
                </a:solidFill>
              </a:rPr>
              <a:t>ase</a:t>
            </a:r>
            <a:r>
              <a:rPr lang="ja-JP" altLang="en-US" sz="2400" b="1" dirty="0">
                <a:solidFill>
                  <a:prstClr val="black"/>
                </a:solidFill>
              </a:rPr>
              <a:t>”</a:t>
            </a:r>
            <a:r>
              <a:rPr lang="en-US" altLang="ja-JP" sz="2400" b="1" dirty="0">
                <a:solidFill>
                  <a:prstClr val="black"/>
                </a:solidFill>
              </a:rPr>
              <a:t> like peptidase, lipase, and hydrolase.</a:t>
            </a:r>
          </a:p>
          <a:p>
            <a:pPr marL="0" lvl="0" indent="0" defTabSz="457200" eaLnBrk="1" hangingPunct="1">
              <a:spcBef>
                <a:spcPct val="0"/>
              </a:spcBef>
              <a:spcAft>
                <a:spcPts val="2200"/>
              </a:spcAft>
              <a:buClr>
                <a:prstClr val="black"/>
              </a:buClr>
              <a:buNone/>
            </a:pPr>
            <a:r>
              <a:rPr lang="en-US" altLang="en-US" sz="2400" b="1" dirty="0">
                <a:solidFill>
                  <a:prstClr val="black"/>
                </a:solidFill>
              </a:rPr>
              <a:t>A </a:t>
            </a:r>
            <a:r>
              <a:rPr lang="en-US" altLang="en-US" sz="2400" b="1" dirty="0">
                <a:solidFill>
                  <a:srgbClr val="3366FF"/>
                </a:solidFill>
              </a:rPr>
              <a:t>cofactor</a:t>
            </a:r>
            <a:r>
              <a:rPr lang="en-US" altLang="en-US" sz="2400" b="1" dirty="0">
                <a:solidFill>
                  <a:srgbClr val="3344FF"/>
                </a:solidFill>
              </a:rPr>
              <a:t> </a:t>
            </a:r>
            <a:r>
              <a:rPr lang="en-US" altLang="en-US" sz="2400" b="1" dirty="0">
                <a:solidFill>
                  <a:prstClr val="black"/>
                </a:solidFill>
              </a:rPr>
              <a:t>is a metal ion or an organic molecule needed for an enzyme-catalyzed reaction to occur.</a:t>
            </a:r>
            <a:endParaRPr lang="en-IN" sz="2400" b="1" kern="1200" dirty="0">
              <a:solidFill>
                <a:srgbClr val="3366FF"/>
              </a:solidFill>
              <a:latin typeface="Arial" charset="0"/>
              <a:cs typeface="+mn-c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381000"/>
            <a:ext cx="8229600" cy="484745"/>
          </a:xfrm>
        </p:spPr>
        <p:txBody>
          <a:bodyPr/>
          <a:lstStyle/>
          <a:p>
            <a:pPr eaLnBrk="1" hangingPunct="1"/>
            <a:r>
              <a:rPr lang="en-US" altLang="en-US" sz="3200" b="1" dirty="0"/>
              <a:t>21.9	Enzymes (2)</a:t>
            </a:r>
            <a:endParaRPr lang="en-US" altLang="en-US" sz="4000" dirty="0">
              <a:latin typeface="Calibri" pitchFamily="34" charset="0"/>
            </a:endParaRPr>
          </a:p>
        </p:txBody>
      </p:sp>
      <p:sp>
        <p:nvSpPr>
          <p:cNvPr id="2" name="Content Placeholder 1"/>
          <p:cNvSpPr>
            <a:spLocks noGrp="1"/>
          </p:cNvSpPr>
          <p:nvPr>
            <p:ph idx="1"/>
          </p:nvPr>
        </p:nvSpPr>
        <p:spPr>
          <a:xfrm>
            <a:off x="457200" y="823266"/>
            <a:ext cx="8229600" cy="505451"/>
          </a:xfrm>
        </p:spPr>
        <p:txBody>
          <a:bodyPr anchor="ctr"/>
          <a:lstStyle/>
          <a:p>
            <a:pPr marL="180000" indent="-180000" algn="ctr">
              <a:spcBef>
                <a:spcPts val="0"/>
              </a:spcBef>
              <a:buFont typeface="+mj-lt"/>
              <a:buAutoNum type="alphaUcPeriod"/>
            </a:pPr>
            <a:r>
              <a:rPr lang="en-US" altLang="en-US" sz="2800" b="1" dirty="0"/>
              <a:t> Characteristics of Enzymes</a:t>
            </a:r>
            <a:endParaRPr lang="en-IN" sz="2800" dirty="0"/>
          </a:p>
        </p:txBody>
      </p:sp>
      <p:graphicFrame>
        <p:nvGraphicFramePr>
          <p:cNvPr id="4" name="Object 3">
            <a:extLst>
              <a:ext uri="{FF2B5EF4-FFF2-40B4-BE49-F238E27FC236}">
                <a16:creationId xmlns:a16="http://schemas.microsoft.com/office/drawing/2014/main" id="{B480518F-03C1-4FCD-9BA7-FAD06AE89257}"/>
              </a:ext>
            </a:extLst>
          </p:cNvPr>
          <p:cNvGraphicFramePr>
            <a:graphicFrameLocks noChangeAspect="1"/>
          </p:cNvGraphicFramePr>
          <p:nvPr>
            <p:extLst>
              <p:ext uri="{D42A27DB-BD31-4B8C-83A1-F6EECF244321}">
                <p14:modId xmlns:p14="http://schemas.microsoft.com/office/powerpoint/2010/main" val="4090046058"/>
              </p:ext>
            </p:extLst>
          </p:nvPr>
        </p:nvGraphicFramePr>
        <p:xfrm>
          <a:off x="1054100" y="1486127"/>
          <a:ext cx="812800" cy="342900"/>
        </p:xfrm>
        <a:graphic>
          <a:graphicData uri="http://schemas.openxmlformats.org/presentationml/2006/ole">
            <mc:AlternateContent xmlns:mc="http://schemas.openxmlformats.org/markup-compatibility/2006">
              <mc:Choice xmlns:v="urn:schemas-microsoft-com:vml" Requires="v">
                <p:oleObj spid="_x0000_s11389" name="Equation" r:id="rId4" imgW="812520" imgH="342720" progId="Equation.DSMT4">
                  <p:embed/>
                </p:oleObj>
              </mc:Choice>
              <mc:Fallback>
                <p:oleObj name="Equation" r:id="rId4" imgW="812520" imgH="342720" progId="Equation.DSMT4">
                  <p:embed/>
                  <p:pic>
                    <p:nvPicPr>
                      <p:cNvPr id="0" name=""/>
                      <p:cNvPicPr/>
                      <p:nvPr/>
                    </p:nvPicPr>
                    <p:blipFill>
                      <a:blip r:embed="rId5"/>
                      <a:stretch>
                        <a:fillRect/>
                      </a:stretch>
                    </p:blipFill>
                    <p:spPr>
                      <a:xfrm>
                        <a:off x="1054100" y="1486127"/>
                        <a:ext cx="812800" cy="342900"/>
                      </a:xfrm>
                      <a:prstGeom prst="rect">
                        <a:avLst/>
                      </a:prstGeom>
                    </p:spPr>
                  </p:pic>
                </p:oleObj>
              </mc:Fallback>
            </mc:AlternateContent>
          </a:graphicData>
        </a:graphic>
      </p:graphicFrame>
      <p:sp>
        <p:nvSpPr>
          <p:cNvPr id="3" name="Text Placeholder 2"/>
          <p:cNvSpPr>
            <a:spLocks noGrp="1"/>
          </p:cNvSpPr>
          <p:nvPr>
            <p:ph type="body" sz="quarter" idx="12"/>
          </p:nvPr>
        </p:nvSpPr>
        <p:spPr>
          <a:xfrm>
            <a:off x="1886571" y="1444366"/>
            <a:ext cx="6038229" cy="46166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eaLnBrk="1" hangingPunct="1">
              <a:spcBef>
                <a:spcPct val="0"/>
              </a:spcBef>
              <a:buClr>
                <a:schemeClr val="tx1"/>
              </a:buClr>
            </a:pPr>
            <a:r>
              <a:rPr lang="en-US" altLang="en-US" sz="2400" b="1" dirty="0"/>
              <a:t>is the cofactor (coenzyme) that oxidizes</a:t>
            </a:r>
            <a:endParaRPr lang="en-IN" sz="2400" b="1" kern="1200" dirty="0">
              <a:solidFill>
                <a:srgbClr val="3366FF"/>
              </a:solidFill>
              <a:latin typeface="Arial" charset="0"/>
              <a:cs typeface="+mn-cs"/>
            </a:endParaRPr>
          </a:p>
        </p:txBody>
      </p:sp>
      <p:sp>
        <p:nvSpPr>
          <p:cNvPr id="6" name="Text Placeholder 5">
            <a:extLst>
              <a:ext uri="{FF2B5EF4-FFF2-40B4-BE49-F238E27FC236}">
                <a16:creationId xmlns:a16="http://schemas.microsoft.com/office/drawing/2014/main" id="{C0CD75CA-DB65-417C-8519-C849B3B5545B}"/>
              </a:ext>
            </a:extLst>
          </p:cNvPr>
          <p:cNvSpPr>
            <a:spLocks noGrp="1"/>
          </p:cNvSpPr>
          <p:nvPr>
            <p:ph type="body" sz="quarter" idx="56"/>
          </p:nvPr>
        </p:nvSpPr>
        <p:spPr>
          <a:xfrm>
            <a:off x="978798" y="1813762"/>
            <a:ext cx="7091776" cy="1091460"/>
          </a:xfrm>
        </p:spPr>
        <p:txBody>
          <a:bodyPr/>
          <a:lstStyle/>
          <a:p>
            <a:pPr marL="0" indent="0">
              <a:buNone/>
            </a:pPr>
            <a:r>
              <a:rPr lang="en-US" altLang="en-US" sz="2400" b="1" dirty="0">
                <a:solidFill>
                  <a:prstClr val="black"/>
                </a:solidFill>
              </a:rPr>
              <a:t>lactate to pyruvate with the aid of the enzyme </a:t>
            </a:r>
            <a:r>
              <a:rPr lang="en-US" altLang="en-US" sz="2400" b="1" dirty="0">
                <a:solidFill>
                  <a:srgbClr val="3366FF"/>
                </a:solidFill>
              </a:rPr>
              <a:t>lactate dehydrogenase</a:t>
            </a:r>
            <a:r>
              <a:rPr lang="en-US" altLang="en-US" sz="2400" b="1" dirty="0">
                <a:solidFill>
                  <a:prstClr val="black"/>
                </a:solidFill>
              </a:rPr>
              <a:t>:</a:t>
            </a:r>
            <a:endParaRPr lang="en-GB" dirty="0"/>
          </a:p>
        </p:txBody>
      </p:sp>
      <p:pic>
        <p:nvPicPr>
          <p:cNvPr id="61445" name="Picture 8" descr="The conversion of lactate to pyruvate is catalyzed by the enzyme lactate dehydrogenase in the presence of NAD+ cofactor. Lactate to pyruvate is oxidation, NAD+ to NADH is reduc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3390900"/>
            <a:ext cx="8839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457200" y="419100"/>
            <a:ext cx="8229600" cy="400615"/>
          </a:xfrm>
        </p:spPr>
        <p:txBody>
          <a:bodyPr/>
          <a:lstStyle/>
          <a:p>
            <a:pPr eaLnBrk="1" hangingPunct="1"/>
            <a:r>
              <a:rPr lang="en-US" altLang="en-US" sz="3200" b="1" dirty="0"/>
              <a:t>21.9	Enzymes (3)</a:t>
            </a:r>
            <a:endParaRPr lang="en-US" altLang="en-US" sz="4000" dirty="0">
              <a:latin typeface="Calibri" pitchFamily="34" charset="0"/>
            </a:endParaRPr>
          </a:p>
        </p:txBody>
      </p:sp>
      <p:sp>
        <p:nvSpPr>
          <p:cNvPr id="2" name="Content Placeholder 1"/>
          <p:cNvSpPr>
            <a:spLocks noGrp="1"/>
          </p:cNvSpPr>
          <p:nvPr>
            <p:ph idx="1"/>
          </p:nvPr>
        </p:nvSpPr>
        <p:spPr>
          <a:xfrm>
            <a:off x="457200" y="857909"/>
            <a:ext cx="8229600" cy="417728"/>
          </a:xfrm>
        </p:spPr>
        <p:txBody>
          <a:bodyPr anchor="ctr"/>
          <a:lstStyle/>
          <a:p>
            <a:pPr marL="180000" indent="-180000" algn="ctr">
              <a:spcBef>
                <a:spcPts val="0"/>
              </a:spcBef>
              <a:buFont typeface="+mj-lt"/>
              <a:buAutoNum type="alphaUcPeriod" startAt="2"/>
            </a:pPr>
            <a:r>
              <a:rPr lang="en-US" altLang="en-US" sz="2800" b="1" dirty="0"/>
              <a:t> Classification of Enyzmes</a:t>
            </a:r>
            <a:endParaRPr lang="en-IN" sz="2800" dirty="0"/>
          </a:p>
        </p:txBody>
      </p:sp>
      <p:sp>
        <p:nvSpPr>
          <p:cNvPr id="3" name="Text Placeholder 2"/>
          <p:cNvSpPr>
            <a:spLocks noGrp="1"/>
          </p:cNvSpPr>
          <p:nvPr>
            <p:ph type="body" sz="quarter" idx="12"/>
          </p:nvPr>
        </p:nvSpPr>
        <p:spPr>
          <a:xfrm>
            <a:off x="990621" y="1447800"/>
            <a:ext cx="7543779" cy="319061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eaLnBrk="1" hangingPunct="1">
              <a:spcBef>
                <a:spcPct val="0"/>
              </a:spcBef>
              <a:spcAft>
                <a:spcPts val="1800"/>
              </a:spcAft>
              <a:buClr>
                <a:schemeClr val="tx1"/>
              </a:buClr>
            </a:pPr>
            <a:r>
              <a:rPr lang="en-US" altLang="en-US" sz="2400" b="1" dirty="0"/>
              <a:t>Enzymes are classified into six categories by the type of reaction they catalyze.</a:t>
            </a:r>
          </a:p>
          <a:p>
            <a:pPr defTabSz="457200" eaLnBrk="1" hangingPunct="1">
              <a:spcBef>
                <a:spcPct val="0"/>
              </a:spcBef>
              <a:spcAft>
                <a:spcPts val="1800"/>
              </a:spcAft>
              <a:buClr>
                <a:schemeClr val="tx1"/>
              </a:buClr>
            </a:pPr>
            <a:r>
              <a:rPr lang="en-US" altLang="en-US" sz="2400" b="1" dirty="0">
                <a:solidFill>
                  <a:srgbClr val="3366FF"/>
                </a:solidFill>
              </a:rPr>
              <a:t>Oxidoreductases </a:t>
            </a:r>
            <a:r>
              <a:rPr lang="en-US" altLang="en-US" sz="2400" b="1" dirty="0"/>
              <a:t>catalyze oxidation-reduction reactions.</a:t>
            </a:r>
          </a:p>
          <a:p>
            <a:pPr defTabSz="457200" eaLnBrk="1" hangingPunct="1">
              <a:spcBef>
                <a:spcPct val="0"/>
              </a:spcBef>
              <a:spcAft>
                <a:spcPts val="1800"/>
              </a:spcAft>
              <a:buClr>
                <a:schemeClr val="tx1"/>
              </a:buClr>
            </a:pPr>
            <a:r>
              <a:rPr lang="en-US" altLang="en-US" sz="2400" b="1" dirty="0"/>
              <a:t>When a substrate is oxidized or reduced, a </a:t>
            </a:r>
            <a:r>
              <a:rPr lang="en-US" altLang="en-US" sz="2400" b="1" dirty="0">
                <a:solidFill>
                  <a:srgbClr val="3366FF"/>
                </a:solidFill>
              </a:rPr>
              <a:t>coenzyme is required</a:t>
            </a:r>
            <a:r>
              <a:rPr lang="en-US" altLang="en-US" sz="2400" b="1" dirty="0"/>
              <a:t>, which serves are the oxidizing or reducing agent.</a:t>
            </a:r>
            <a:endParaRPr lang="en-IN" sz="2400" b="1" kern="1200" dirty="0">
              <a:latin typeface="Arial" charset="0"/>
              <a:cs typeface="+mn-cs"/>
            </a:endParaRPr>
          </a:p>
        </p:txBody>
      </p:sp>
      <p:pic>
        <p:nvPicPr>
          <p:cNvPr id="62471" name="Picture 1" descr="The enzyme lactate dehydrogenase catalyzes the reduction of pyruvate to lactate with the coenzyme NADH, nicotinamide adenine dinucleotid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97025" y="4741863"/>
            <a:ext cx="5949950"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416152"/>
            <a:ext cx="8229600" cy="440677"/>
          </a:xfrm>
        </p:spPr>
        <p:txBody>
          <a:bodyPr/>
          <a:lstStyle/>
          <a:p>
            <a:pPr eaLnBrk="1" hangingPunct="1"/>
            <a:r>
              <a:rPr lang="en-US" altLang="en-US" sz="3200" b="1" dirty="0"/>
              <a:t>21.2	Amino Acids (2)</a:t>
            </a:r>
            <a:endParaRPr lang="en-US" altLang="en-US" dirty="0">
              <a:latin typeface="Calibri" pitchFamily="34" charset="0"/>
            </a:endParaRPr>
          </a:p>
        </p:txBody>
      </p:sp>
      <p:sp>
        <p:nvSpPr>
          <p:cNvPr id="2" name="Content Placeholder 1"/>
          <p:cNvSpPr>
            <a:spLocks noGrp="1"/>
          </p:cNvSpPr>
          <p:nvPr>
            <p:ph idx="1"/>
          </p:nvPr>
        </p:nvSpPr>
        <p:spPr>
          <a:xfrm>
            <a:off x="831273" y="838859"/>
            <a:ext cx="7481455" cy="459501"/>
          </a:xfrm>
        </p:spPr>
        <p:txBody>
          <a:bodyPr anchor="ctr"/>
          <a:lstStyle/>
          <a:p>
            <a:pPr marL="180000" indent="-180000" algn="ctr">
              <a:spcBef>
                <a:spcPts val="0"/>
              </a:spcBef>
              <a:buFont typeface="+mj-lt"/>
              <a:buAutoNum type="alphaUcPeriod"/>
            </a:pPr>
            <a:r>
              <a:rPr lang="en-US" altLang="en-US" sz="2800" b="1" dirty="0"/>
              <a:t> General Features of Amino Acids</a:t>
            </a:r>
            <a:endParaRPr lang="en-IN" sz="2800" dirty="0"/>
          </a:p>
        </p:txBody>
      </p:sp>
      <p:sp>
        <p:nvSpPr>
          <p:cNvPr id="3" name="Text Placeholder 2"/>
          <p:cNvSpPr>
            <a:spLocks noGrp="1"/>
          </p:cNvSpPr>
          <p:nvPr>
            <p:ph type="body" sz="quarter" idx="12"/>
          </p:nvPr>
        </p:nvSpPr>
        <p:spPr>
          <a:xfrm>
            <a:off x="1066678" y="1505856"/>
            <a:ext cx="7300808" cy="415636"/>
          </a:xfrm>
        </p:spPr>
        <p:txBody>
          <a:bodyPr/>
          <a:lstStyle/>
          <a:p>
            <a:r>
              <a:rPr lang="en-US" altLang="en-US" sz="2400" b="1" dirty="0"/>
              <a:t>The simplest amino acid is </a:t>
            </a:r>
            <a:r>
              <a:rPr lang="en-US" altLang="en-US" sz="2400" b="1" dirty="0">
                <a:solidFill>
                  <a:srgbClr val="3366FF"/>
                </a:solidFill>
              </a:rPr>
              <a:t>glycine</a:t>
            </a:r>
            <a:r>
              <a:rPr lang="en-US" altLang="en-US" sz="2400" b="1" dirty="0"/>
              <a:t>, where </a:t>
            </a:r>
            <a:r>
              <a:rPr lang="en-US" altLang="en-US" sz="2400" b="1" i="0" dirty="0"/>
              <a:t>R = H</a:t>
            </a:r>
            <a:r>
              <a:rPr lang="en-US" altLang="en-US" sz="2400" b="1" dirty="0"/>
              <a:t>.</a:t>
            </a:r>
            <a:endParaRPr lang="en-IN" sz="2400" dirty="0"/>
          </a:p>
        </p:txBody>
      </p:sp>
      <p:pic>
        <p:nvPicPr>
          <p:cNvPr id="7176" name="Picture 10" descr="Structure of a glycine molecule shows that the alpha carbon is bonded to NH2, two hydrogens and carboxyl grou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2025" y="2286000"/>
            <a:ext cx="1925638"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3"/>
          </p:nvPr>
        </p:nvSpPr>
        <p:spPr>
          <a:xfrm>
            <a:off x="1068625" y="4110140"/>
            <a:ext cx="7465775" cy="2443060"/>
          </a:xfrm>
        </p:spPr>
        <p:txBody>
          <a:bodyPr/>
          <a:lstStyle/>
          <a:p>
            <a:pPr>
              <a:spcBef>
                <a:spcPts val="0"/>
              </a:spcBef>
              <a:spcAft>
                <a:spcPts val="1500"/>
              </a:spcAft>
            </a:pPr>
            <a:r>
              <a:rPr lang="en-US" altLang="en-US" sz="2400" b="1" dirty="0"/>
              <a:t>The R group, called the </a:t>
            </a:r>
            <a:r>
              <a:rPr lang="en-US" altLang="en-US" sz="2400" b="1" dirty="0">
                <a:solidFill>
                  <a:srgbClr val="3366FF"/>
                </a:solidFill>
              </a:rPr>
              <a:t>side chain</a:t>
            </a:r>
            <a:r>
              <a:rPr lang="en-US" altLang="en-US" sz="2400" b="1" dirty="0"/>
              <a:t>, determines the </a:t>
            </a:r>
            <a:r>
              <a:rPr lang="en-US" altLang="en-US" sz="2400" b="1" dirty="0">
                <a:solidFill>
                  <a:srgbClr val="3366FF"/>
                </a:solidFill>
              </a:rPr>
              <a:t>identity</a:t>
            </a:r>
            <a:r>
              <a:rPr lang="en-US" altLang="en-US" sz="2400" b="1" dirty="0">
                <a:solidFill>
                  <a:srgbClr val="3344FF"/>
                </a:solidFill>
              </a:rPr>
              <a:t> </a:t>
            </a:r>
            <a:r>
              <a:rPr lang="en-US" altLang="en-US" sz="2400" b="1" dirty="0"/>
              <a:t>of the amino acid.</a:t>
            </a:r>
          </a:p>
          <a:p>
            <a:pPr>
              <a:spcBef>
                <a:spcPts val="0"/>
              </a:spcBef>
              <a:spcAft>
                <a:spcPts val="1500"/>
              </a:spcAft>
            </a:pPr>
            <a:r>
              <a:rPr lang="en-US" altLang="en-US" sz="2400" b="1" dirty="0"/>
              <a:t>If </a:t>
            </a:r>
            <a:r>
              <a:rPr lang="en-US" altLang="en-US" sz="2400" b="1" i="0" dirty="0">
                <a:solidFill>
                  <a:srgbClr val="3366FF"/>
                </a:solidFill>
              </a:rPr>
              <a:t>R = a basic N atom</a:t>
            </a:r>
            <a:r>
              <a:rPr lang="en-US" altLang="en-US" sz="2400" b="1" dirty="0"/>
              <a:t>, it is a </a:t>
            </a:r>
            <a:r>
              <a:rPr lang="en-US" altLang="en-US" sz="2400" b="1" dirty="0">
                <a:solidFill>
                  <a:srgbClr val="3366FF"/>
                </a:solidFill>
              </a:rPr>
              <a:t>basic</a:t>
            </a:r>
            <a:r>
              <a:rPr lang="en-US" altLang="en-US" sz="2400" b="1" dirty="0">
                <a:solidFill>
                  <a:srgbClr val="3344FF"/>
                </a:solidFill>
              </a:rPr>
              <a:t> </a:t>
            </a:r>
            <a:r>
              <a:rPr lang="en-US" altLang="en-US" sz="2400" b="1" dirty="0"/>
              <a:t>amino acid.</a:t>
            </a:r>
          </a:p>
          <a:p>
            <a:pPr>
              <a:spcBef>
                <a:spcPts val="0"/>
              </a:spcBef>
              <a:spcAft>
                <a:spcPts val="1500"/>
              </a:spcAft>
            </a:pPr>
            <a:r>
              <a:rPr lang="en-US" altLang="en-US" sz="2400" b="1" dirty="0"/>
              <a:t>If </a:t>
            </a:r>
            <a:r>
              <a:rPr lang="en-US" altLang="en-US" sz="2400" b="1" i="0" dirty="0">
                <a:solidFill>
                  <a:srgbClr val="3366FF"/>
                </a:solidFill>
              </a:rPr>
              <a:t>R = an additional COOH group</a:t>
            </a:r>
            <a:r>
              <a:rPr lang="en-US" altLang="en-US" sz="2400" b="1" dirty="0"/>
              <a:t>, it is an </a:t>
            </a:r>
            <a:r>
              <a:rPr lang="en-US" altLang="en-US" sz="2400" b="1" dirty="0">
                <a:solidFill>
                  <a:srgbClr val="3366FF"/>
                </a:solidFill>
              </a:rPr>
              <a:t>acidic</a:t>
            </a:r>
            <a:r>
              <a:rPr lang="en-US" altLang="en-US" sz="2400" b="1" dirty="0"/>
              <a:t> amino acid.</a:t>
            </a:r>
            <a:endParaRPr lang="en-IN" sz="24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457200" y="386187"/>
            <a:ext cx="8229600" cy="484745"/>
          </a:xfrm>
        </p:spPr>
        <p:txBody>
          <a:bodyPr/>
          <a:lstStyle/>
          <a:p>
            <a:pPr eaLnBrk="1" hangingPunct="1"/>
            <a:r>
              <a:rPr lang="en-US" altLang="en-US" sz="3200" b="1" dirty="0"/>
              <a:t>21.9	Enzymes (4)</a:t>
            </a:r>
            <a:endParaRPr lang="en-US" altLang="en-US" sz="4000" dirty="0">
              <a:latin typeface="Calibri" pitchFamily="34" charset="0"/>
            </a:endParaRPr>
          </a:p>
        </p:txBody>
      </p:sp>
      <p:sp>
        <p:nvSpPr>
          <p:cNvPr id="2" name="Content Placeholder 1"/>
          <p:cNvSpPr>
            <a:spLocks noGrp="1"/>
          </p:cNvSpPr>
          <p:nvPr>
            <p:ph idx="1"/>
          </p:nvPr>
        </p:nvSpPr>
        <p:spPr>
          <a:xfrm>
            <a:off x="457200" y="815884"/>
            <a:ext cx="8229600" cy="505451"/>
          </a:xfrm>
        </p:spPr>
        <p:txBody>
          <a:bodyPr anchor="ctr"/>
          <a:lstStyle/>
          <a:p>
            <a:pPr marL="180000" indent="-180000" algn="ctr">
              <a:spcBef>
                <a:spcPts val="0"/>
              </a:spcBef>
              <a:buFont typeface="+mj-lt"/>
              <a:buAutoNum type="alphaUcPeriod" startAt="2"/>
            </a:pPr>
            <a:r>
              <a:rPr lang="en-US" altLang="en-US" sz="2800" b="1" dirty="0"/>
              <a:t> Classification of Enyzmes</a:t>
            </a:r>
            <a:endParaRPr lang="en-IN" sz="2800" dirty="0"/>
          </a:p>
        </p:txBody>
      </p:sp>
      <p:sp>
        <p:nvSpPr>
          <p:cNvPr id="3" name="Text Placeholder 2"/>
          <p:cNvSpPr>
            <a:spLocks noGrp="1"/>
          </p:cNvSpPr>
          <p:nvPr>
            <p:ph type="body" sz="quarter" idx="12"/>
          </p:nvPr>
        </p:nvSpPr>
        <p:spPr>
          <a:xfrm>
            <a:off x="990600" y="1524000"/>
            <a:ext cx="7478848" cy="80548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eaLnBrk="1" hangingPunct="1">
              <a:spcBef>
                <a:spcPct val="0"/>
              </a:spcBef>
              <a:buClr>
                <a:schemeClr val="tx1"/>
              </a:buClr>
            </a:pPr>
            <a:r>
              <a:rPr lang="en-US" altLang="en-US" sz="2400" b="1" dirty="0">
                <a:solidFill>
                  <a:srgbClr val="3366FF"/>
                </a:solidFill>
              </a:rPr>
              <a:t>Transferases </a:t>
            </a:r>
            <a:r>
              <a:rPr lang="en-US" altLang="en-US" sz="2400" b="1" dirty="0"/>
              <a:t>catalyze the transfer of a group from one molecule to another.</a:t>
            </a:r>
            <a:endParaRPr lang="en-IN" sz="2400" b="1" kern="1200" dirty="0">
              <a:solidFill>
                <a:srgbClr val="3366FF"/>
              </a:solidFill>
              <a:latin typeface="Arial" charset="0"/>
              <a:cs typeface="+mn-cs"/>
            </a:endParaRPr>
          </a:p>
        </p:txBody>
      </p:sp>
      <p:pic>
        <p:nvPicPr>
          <p:cNvPr id="63494" name="Picture 2" descr="Alanine transaminase catalyzes the transfer of an amino group from alanine to α-ketoglutarate to form pyruvate and glutamate. This process begins the metabolism of amino acid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2775" y="2436813"/>
            <a:ext cx="5378450"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3"/>
          </p:nvPr>
        </p:nvSpPr>
        <p:spPr>
          <a:xfrm>
            <a:off x="990600" y="3597277"/>
            <a:ext cx="7391856" cy="82232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eaLnBrk="1" hangingPunct="1">
              <a:spcBef>
                <a:spcPct val="0"/>
              </a:spcBef>
              <a:buClr>
                <a:schemeClr val="tx1"/>
              </a:buClr>
            </a:pPr>
            <a:r>
              <a:rPr lang="en-US" altLang="en-US" sz="2400" b="1" dirty="0">
                <a:solidFill>
                  <a:srgbClr val="3366FF"/>
                </a:solidFill>
              </a:rPr>
              <a:t>Hydrolases </a:t>
            </a:r>
            <a:r>
              <a:rPr lang="en-US" altLang="en-US" sz="2400" b="1" dirty="0"/>
              <a:t>catalyze hydrolysis reactions – the cleavage of bonds with water.</a:t>
            </a:r>
            <a:endParaRPr lang="en-IN" sz="2400" b="1" kern="1200" dirty="0">
              <a:solidFill>
                <a:srgbClr val="3366FF"/>
              </a:solidFill>
              <a:latin typeface="Arial" charset="0"/>
              <a:cs typeface="+mn-cs"/>
            </a:endParaRPr>
          </a:p>
        </p:txBody>
      </p:sp>
      <p:pic>
        <p:nvPicPr>
          <p:cNvPr id="63495" name="Picture 3" descr="The digestion of a triacylglycerol, which begins with the hydrolysis of its three esters to glycerol and fatty acids occurs with hydrolases called lipase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4659313"/>
            <a:ext cx="4876800"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457200" y="361950"/>
            <a:ext cx="8229600" cy="533219"/>
          </a:xfrm>
        </p:spPr>
        <p:txBody>
          <a:bodyPr/>
          <a:lstStyle/>
          <a:p>
            <a:pPr eaLnBrk="1" hangingPunct="1"/>
            <a:r>
              <a:rPr lang="en-US" altLang="en-US" sz="3200" b="1" dirty="0"/>
              <a:t>21.9	Enzymes (5)</a:t>
            </a:r>
            <a:endParaRPr lang="en-US" altLang="en-US" sz="4000" dirty="0">
              <a:latin typeface="Calibri" pitchFamily="34" charset="0"/>
            </a:endParaRPr>
          </a:p>
        </p:txBody>
      </p:sp>
      <p:sp>
        <p:nvSpPr>
          <p:cNvPr id="2" name="Content Placeholder 1"/>
          <p:cNvSpPr>
            <a:spLocks noGrp="1"/>
          </p:cNvSpPr>
          <p:nvPr>
            <p:ph idx="1"/>
          </p:nvPr>
        </p:nvSpPr>
        <p:spPr>
          <a:xfrm>
            <a:off x="457200" y="836558"/>
            <a:ext cx="8229600" cy="459501"/>
          </a:xfrm>
        </p:spPr>
        <p:txBody>
          <a:bodyPr anchor="ctr"/>
          <a:lstStyle/>
          <a:p>
            <a:pPr marL="180000" indent="-180000" algn="ctr">
              <a:spcBef>
                <a:spcPts val="0"/>
              </a:spcBef>
              <a:buFont typeface="+mj-lt"/>
              <a:buAutoNum type="alphaUcPeriod" startAt="2"/>
            </a:pPr>
            <a:r>
              <a:rPr lang="en-US" altLang="en-US" sz="2800" b="1" dirty="0"/>
              <a:t> Classification of Enyzmes</a:t>
            </a:r>
            <a:endParaRPr lang="en-IN" sz="2800" dirty="0"/>
          </a:p>
        </p:txBody>
      </p:sp>
      <p:sp>
        <p:nvSpPr>
          <p:cNvPr id="3" name="Text Placeholder 2"/>
          <p:cNvSpPr>
            <a:spLocks noGrp="1"/>
          </p:cNvSpPr>
          <p:nvPr>
            <p:ph type="body" sz="quarter" idx="12"/>
          </p:nvPr>
        </p:nvSpPr>
        <p:spPr>
          <a:xfrm>
            <a:off x="990600" y="1516084"/>
            <a:ext cx="7794702" cy="74531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eaLnBrk="1" hangingPunct="1">
              <a:spcBef>
                <a:spcPct val="0"/>
              </a:spcBef>
              <a:buClr>
                <a:schemeClr val="tx1"/>
              </a:buClr>
            </a:pPr>
            <a:r>
              <a:rPr lang="en-US" altLang="en-US" sz="2400" b="1" dirty="0" err="1">
                <a:solidFill>
                  <a:srgbClr val="3366FF"/>
                </a:solidFill>
              </a:rPr>
              <a:t>Isomerases</a:t>
            </a:r>
            <a:r>
              <a:rPr lang="en-US" altLang="en-US" sz="2400" b="1" dirty="0">
                <a:solidFill>
                  <a:srgbClr val="3366FF"/>
                </a:solidFill>
              </a:rPr>
              <a:t> </a:t>
            </a:r>
            <a:r>
              <a:rPr lang="en-US" altLang="en-US" sz="2400" b="1" dirty="0"/>
              <a:t>catalyze the conversion of one isomer to another.</a:t>
            </a:r>
            <a:endParaRPr lang="en-IN" sz="2400" b="1" kern="1200" dirty="0">
              <a:solidFill>
                <a:srgbClr val="3366FF"/>
              </a:solidFill>
              <a:latin typeface="Arial" charset="0"/>
              <a:cs typeface="+mn-cs"/>
            </a:endParaRPr>
          </a:p>
        </p:txBody>
      </p:sp>
      <p:pic>
        <p:nvPicPr>
          <p:cNvPr id="64518" name="Picture 1" descr="Conversion of dihydroxyacetone phosphate to glyceraldehyde 3-phosphate is catalyzed by triose phosphate isomerase enzym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6938" y="2363788"/>
            <a:ext cx="4810125"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3"/>
          </p:nvPr>
        </p:nvSpPr>
        <p:spPr>
          <a:xfrm>
            <a:off x="990144" y="3741954"/>
            <a:ext cx="7391856" cy="124914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eaLnBrk="1" hangingPunct="1">
              <a:spcBef>
                <a:spcPct val="0"/>
              </a:spcBef>
              <a:buClr>
                <a:schemeClr val="tx1"/>
              </a:buClr>
            </a:pPr>
            <a:r>
              <a:rPr lang="en-US" altLang="en-US" sz="2400" b="1" dirty="0" err="1">
                <a:solidFill>
                  <a:srgbClr val="3366FF"/>
                </a:solidFill>
              </a:rPr>
              <a:t>Lyases</a:t>
            </a:r>
            <a:r>
              <a:rPr lang="en-US" altLang="en-US" sz="2400" b="1" dirty="0">
                <a:solidFill>
                  <a:srgbClr val="3366FF"/>
                </a:solidFill>
              </a:rPr>
              <a:t> </a:t>
            </a:r>
            <a:r>
              <a:rPr lang="en-US" altLang="en-US" sz="2400" b="1" dirty="0"/>
              <a:t>catalyze the addition of a molecule to a double bond or the elimination of a molecule to give a double bond.</a:t>
            </a:r>
            <a:endParaRPr lang="en-IN" sz="2400" b="1" kern="1200" dirty="0">
              <a:solidFill>
                <a:srgbClr val="3366FF"/>
              </a:solidFill>
              <a:latin typeface="Arial" charset="0"/>
              <a:cs typeface="+mn-cs"/>
            </a:endParaRPr>
          </a:p>
        </p:txBody>
      </p:sp>
      <p:pic>
        <p:nvPicPr>
          <p:cNvPr id="64519" name="Picture 2" descr="The addition of H2O to fumarate in the citric acid cycle is catalyzed by the lyase fumarase. This enzyme catalyzes the addition of a molecule to a double bon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35213" y="5257800"/>
            <a:ext cx="4473575"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457200" y="386187"/>
            <a:ext cx="8229600" cy="484745"/>
          </a:xfrm>
        </p:spPr>
        <p:txBody>
          <a:bodyPr/>
          <a:lstStyle/>
          <a:p>
            <a:pPr eaLnBrk="1" hangingPunct="1"/>
            <a:r>
              <a:rPr lang="en-US" altLang="en-US" sz="3200" b="1" dirty="0"/>
              <a:t>21.9	Enzymes (6)</a:t>
            </a:r>
            <a:endParaRPr lang="en-US" altLang="en-US" sz="4000" dirty="0">
              <a:latin typeface="Calibri" pitchFamily="34" charset="0"/>
            </a:endParaRPr>
          </a:p>
        </p:txBody>
      </p:sp>
      <p:sp>
        <p:nvSpPr>
          <p:cNvPr id="2" name="Content Placeholder 1"/>
          <p:cNvSpPr>
            <a:spLocks noGrp="1"/>
          </p:cNvSpPr>
          <p:nvPr>
            <p:ph idx="1"/>
          </p:nvPr>
        </p:nvSpPr>
        <p:spPr>
          <a:xfrm>
            <a:off x="457200" y="815585"/>
            <a:ext cx="8229600" cy="505451"/>
          </a:xfrm>
        </p:spPr>
        <p:txBody>
          <a:bodyPr anchor="ctr"/>
          <a:lstStyle/>
          <a:p>
            <a:pPr marL="180000" indent="-180000" algn="ctr">
              <a:spcBef>
                <a:spcPts val="0"/>
              </a:spcBef>
              <a:buFont typeface="+mj-lt"/>
              <a:buAutoNum type="alphaUcPeriod" startAt="2"/>
            </a:pPr>
            <a:r>
              <a:rPr lang="en-US" altLang="en-US" sz="2800" b="1" dirty="0"/>
              <a:t> Classification of Enyzmes</a:t>
            </a:r>
            <a:endParaRPr lang="en-IN" sz="2800" dirty="0"/>
          </a:p>
        </p:txBody>
      </p:sp>
      <p:sp>
        <p:nvSpPr>
          <p:cNvPr id="3" name="Text Placeholder 2"/>
          <p:cNvSpPr>
            <a:spLocks noGrp="1"/>
          </p:cNvSpPr>
          <p:nvPr>
            <p:ph type="body" sz="quarter" idx="12"/>
          </p:nvPr>
        </p:nvSpPr>
        <p:spPr>
          <a:xfrm>
            <a:off x="998538" y="1523010"/>
            <a:ext cx="7905729" cy="82232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eaLnBrk="1" hangingPunct="1">
              <a:spcBef>
                <a:spcPct val="0"/>
              </a:spcBef>
              <a:buClr>
                <a:schemeClr val="tx1"/>
              </a:buClr>
            </a:pPr>
            <a:r>
              <a:rPr lang="en-US" altLang="en-US" sz="2400" b="1" dirty="0">
                <a:solidFill>
                  <a:srgbClr val="3366FF"/>
                </a:solidFill>
              </a:rPr>
              <a:t>Ligases </a:t>
            </a:r>
            <a:r>
              <a:rPr lang="en-US" altLang="en-US" sz="2400" b="1" dirty="0"/>
              <a:t>catalyze bond formation accompanied by energy release from a hydrolysis reaction.</a:t>
            </a:r>
            <a:endParaRPr lang="en-IN" sz="2400" b="1" kern="1200" dirty="0">
              <a:solidFill>
                <a:srgbClr val="3366FF"/>
              </a:solidFill>
              <a:latin typeface="Arial" charset="0"/>
              <a:cs typeface="+mn-cs"/>
            </a:endParaRPr>
          </a:p>
        </p:txBody>
      </p:sp>
      <p:sp>
        <p:nvSpPr>
          <p:cNvPr id="4" name="Text Placeholder 3"/>
          <p:cNvSpPr>
            <a:spLocks noGrp="1"/>
          </p:cNvSpPr>
          <p:nvPr>
            <p:ph type="body" sz="quarter" idx="13"/>
          </p:nvPr>
        </p:nvSpPr>
        <p:spPr>
          <a:xfrm>
            <a:off x="992512" y="2682923"/>
            <a:ext cx="7540433" cy="1184227"/>
          </a:xfrm>
        </p:spPr>
        <p:txBody>
          <a:bodyPr/>
          <a:lstStyle/>
          <a:p>
            <a:r>
              <a:rPr lang="en-US" altLang="en-US" sz="2400" b="1" dirty="0"/>
              <a:t>This process is energetically unfavorable, so the energy released in a hydrolysis reaction is used to drive the reaction.</a:t>
            </a:r>
            <a:endParaRPr lang="en-IN" sz="2400" dirty="0"/>
          </a:p>
        </p:txBody>
      </p:sp>
      <p:pic>
        <p:nvPicPr>
          <p:cNvPr id="65542" name="Picture 1" descr="The energy needed for the reaction of pyruvate with CO2 to form oxaloacetate is provided by the hydrolysis of ATP to ADP. This reaction is catalyzed by pyruvate carboxylas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6638" y="4268788"/>
            <a:ext cx="7070725"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7200" y="377035"/>
            <a:ext cx="8229600" cy="484745"/>
          </a:xfrm>
        </p:spPr>
        <p:txBody>
          <a:bodyPr/>
          <a:lstStyle/>
          <a:p>
            <a:pPr eaLnBrk="1" hangingPunct="1"/>
            <a:r>
              <a:rPr lang="en-US" altLang="en-US" sz="3200" b="1" dirty="0"/>
              <a:t>21.9	Enzymes (7)</a:t>
            </a:r>
            <a:endParaRPr lang="en-US" altLang="en-US" sz="4000" dirty="0">
              <a:latin typeface="Calibri" pitchFamily="34" charset="0"/>
            </a:endParaRPr>
          </a:p>
        </p:txBody>
      </p:sp>
      <p:sp>
        <p:nvSpPr>
          <p:cNvPr id="2" name="Content Placeholder 1"/>
          <p:cNvSpPr>
            <a:spLocks noGrp="1"/>
          </p:cNvSpPr>
          <p:nvPr>
            <p:ph idx="1"/>
          </p:nvPr>
        </p:nvSpPr>
        <p:spPr>
          <a:xfrm>
            <a:off x="457200" y="848178"/>
            <a:ext cx="8229600" cy="459501"/>
          </a:xfrm>
        </p:spPr>
        <p:txBody>
          <a:bodyPr anchor="ctr"/>
          <a:lstStyle/>
          <a:p>
            <a:pPr marL="180000" indent="-180000" algn="ctr">
              <a:spcBef>
                <a:spcPts val="0"/>
              </a:spcBef>
              <a:buFont typeface="+mj-lt"/>
              <a:buAutoNum type="alphaUcPeriod" startAt="2"/>
            </a:pPr>
            <a:r>
              <a:rPr lang="en-US" altLang="en-US" sz="2800" b="1" dirty="0"/>
              <a:t> Classification of Enyzmes</a:t>
            </a:r>
            <a:endParaRPr lang="en-IN" sz="2800" dirty="0"/>
          </a:p>
        </p:txBody>
      </p:sp>
      <p:sp>
        <p:nvSpPr>
          <p:cNvPr id="3" name="Text Placeholder 2"/>
          <p:cNvSpPr>
            <a:spLocks noGrp="1"/>
          </p:cNvSpPr>
          <p:nvPr>
            <p:ph type="body" sz="quarter" idx="12"/>
          </p:nvPr>
        </p:nvSpPr>
        <p:spPr>
          <a:xfrm>
            <a:off x="767354" y="1450724"/>
            <a:ext cx="3688080" cy="160245"/>
          </a:xfrm>
        </p:spPr>
        <p:txBody>
          <a:bodyPr anchor="ctr"/>
          <a:lstStyle/>
          <a:p>
            <a:r>
              <a:rPr lang="en-IN" sz="1500" b="1" dirty="0"/>
              <a:t>Table 21.3 Classification of Enzymes</a:t>
            </a:r>
          </a:p>
        </p:txBody>
      </p:sp>
      <p:graphicFrame>
        <p:nvGraphicFramePr>
          <p:cNvPr id="25" name="Table Placeholder 24"/>
          <p:cNvGraphicFramePr>
            <a:graphicFrameLocks noGrp="1"/>
          </p:cNvGraphicFramePr>
          <p:nvPr>
            <p:ph type="tbl" sz="quarter" idx="34"/>
            <p:extLst>
              <p:ext uri="{D42A27DB-BD31-4B8C-83A1-F6EECF244321}">
                <p14:modId xmlns:p14="http://schemas.microsoft.com/office/powerpoint/2010/main" val="1159385054"/>
              </p:ext>
            </p:extLst>
          </p:nvPr>
        </p:nvGraphicFramePr>
        <p:xfrm>
          <a:off x="738816" y="1688673"/>
          <a:ext cx="7651860" cy="4943856"/>
        </p:xfrm>
        <a:graphic>
          <a:graphicData uri="http://schemas.openxmlformats.org/drawingml/2006/table">
            <a:tbl>
              <a:tblPr firstRow="1" bandRow="1">
                <a:tableStyleId>{2D5ABB26-0587-4C30-8999-92F81FD0307C}</a:tableStyleId>
              </a:tblPr>
              <a:tblGrid>
                <a:gridCol w="2356320">
                  <a:extLst>
                    <a:ext uri="{9D8B030D-6E8A-4147-A177-3AD203B41FA5}">
                      <a16:colId xmlns:a16="http://schemas.microsoft.com/office/drawing/2014/main" val="20000"/>
                    </a:ext>
                  </a:extLst>
                </a:gridCol>
                <a:gridCol w="5295540">
                  <a:extLst>
                    <a:ext uri="{9D8B030D-6E8A-4147-A177-3AD203B41FA5}">
                      <a16:colId xmlns:a16="http://schemas.microsoft.com/office/drawing/2014/main" val="20001"/>
                    </a:ext>
                  </a:extLst>
                </a:gridCol>
              </a:tblGrid>
              <a:tr h="0">
                <a:tc>
                  <a:txBody>
                    <a:bodyPr/>
                    <a:lstStyle/>
                    <a:p>
                      <a:r>
                        <a:rPr lang="en-IN" sz="1300" b="1" dirty="0">
                          <a:latin typeface="+mn-lt"/>
                        </a:rPr>
                        <a:t>Enzyme Class or Subclass</a:t>
                      </a:r>
                    </a:p>
                  </a:txBody>
                  <a:tcPr marL="120820" marR="120820" marT="64008" marB="64008"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300" b="1" dirty="0">
                          <a:latin typeface="+mn-lt"/>
                        </a:rPr>
                        <a:t>Reaction Catalyzed</a:t>
                      </a:r>
                    </a:p>
                  </a:txBody>
                  <a:tcPr marL="120820" marR="120820" marT="64008" marB="64008"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12077">
                <a:tc>
                  <a:txBody>
                    <a:bodyPr/>
                    <a:lstStyle/>
                    <a:p>
                      <a:r>
                        <a:rPr lang="en-IN" sz="1300" b="1" dirty="0">
                          <a:latin typeface="+mn-lt"/>
                        </a:rPr>
                        <a:t>Oxidoreductases</a:t>
                      </a:r>
                    </a:p>
                    <a:p>
                      <a:pPr marL="266700" marR="0" lvl="0" indent="-841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300" b="0" i="0" u="none" strike="noStrike" kern="1200" cap="none" spc="0" normalizeH="0" baseline="0" noProof="0" dirty="0">
                          <a:ln>
                            <a:noFill/>
                          </a:ln>
                          <a:solidFill>
                            <a:prstClr val="black"/>
                          </a:solidFill>
                          <a:effectLst/>
                          <a:uLnTx/>
                          <a:uFillTx/>
                          <a:latin typeface="+mn-lt"/>
                          <a:ea typeface="+mn-ea"/>
                          <a:cs typeface="+mn-cs"/>
                        </a:rPr>
                        <a:t>Oxidases</a:t>
                      </a:r>
                    </a:p>
                    <a:p>
                      <a:pPr marL="266700" marR="0" lvl="0" indent="-793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300" b="0" i="0" u="none" strike="noStrike" kern="1200" cap="none" spc="0" normalizeH="0" baseline="0" noProof="0" dirty="0">
                          <a:ln>
                            <a:noFill/>
                          </a:ln>
                          <a:solidFill>
                            <a:prstClr val="black"/>
                          </a:solidFill>
                          <a:effectLst/>
                          <a:uLnTx/>
                          <a:uFillTx/>
                          <a:latin typeface="+mn-lt"/>
                          <a:ea typeface="+mn-ea"/>
                          <a:cs typeface="+mn-cs"/>
                        </a:rPr>
                        <a:t>Reductases</a:t>
                      </a:r>
                    </a:p>
                    <a:p>
                      <a:pPr marL="266700" marR="0" lvl="0" indent="-793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300" b="0" i="0" u="none" strike="noStrike" kern="1200" cap="none" spc="0" normalizeH="0" baseline="0" noProof="0" dirty="0">
                          <a:ln>
                            <a:noFill/>
                          </a:ln>
                          <a:solidFill>
                            <a:prstClr val="black"/>
                          </a:solidFill>
                          <a:effectLst/>
                          <a:uLnTx/>
                          <a:uFillTx/>
                          <a:latin typeface="+mn-lt"/>
                          <a:ea typeface="+mn-ea"/>
                          <a:cs typeface="+mn-cs"/>
                        </a:rPr>
                        <a:t>Dehydrogenases</a:t>
                      </a:r>
                    </a:p>
                  </a:txBody>
                  <a:tcPr marL="120820" marR="120820" marT="91440" marB="9144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300" b="1" dirty="0">
                          <a:latin typeface="+mn-lt"/>
                        </a:rPr>
                        <a:t>Oxidation-reduction</a:t>
                      </a:r>
                    </a:p>
                    <a:p>
                      <a:pPr marL="266700" marR="0" lvl="0" indent="-793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300" b="0" i="0" u="none" strike="noStrike" kern="1200" cap="none" spc="0" normalizeH="0" baseline="0" noProof="0" dirty="0">
                          <a:ln>
                            <a:noFill/>
                          </a:ln>
                          <a:solidFill>
                            <a:prstClr val="black"/>
                          </a:solidFill>
                          <a:effectLst/>
                          <a:uLnTx/>
                          <a:uFillTx/>
                          <a:latin typeface="+mn-lt"/>
                          <a:ea typeface="+mn-ea"/>
                          <a:cs typeface="+mn-cs"/>
                        </a:rPr>
                        <a:t>Oxidation</a:t>
                      </a:r>
                    </a:p>
                    <a:p>
                      <a:pPr marL="266700" marR="0" lvl="0" indent="-841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300" b="0" i="0" u="none" strike="noStrike" kern="1200" cap="none" spc="0" normalizeH="0" baseline="0" noProof="0" dirty="0">
                          <a:ln>
                            <a:noFill/>
                          </a:ln>
                          <a:solidFill>
                            <a:prstClr val="black"/>
                          </a:solidFill>
                          <a:effectLst/>
                          <a:uLnTx/>
                          <a:uFillTx/>
                          <a:latin typeface="+mn-lt"/>
                          <a:ea typeface="+mn-ea"/>
                          <a:cs typeface="+mn-cs"/>
                        </a:rPr>
                        <a:t>Reduction</a:t>
                      </a:r>
                    </a:p>
                    <a:p>
                      <a:pPr marL="266700" marR="0" lvl="0" indent="-793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300" b="0" i="0" u="none" strike="noStrike" kern="1200" cap="none" spc="0" normalizeH="0" baseline="0" noProof="0" dirty="0">
                          <a:ln>
                            <a:noFill/>
                          </a:ln>
                          <a:solidFill>
                            <a:prstClr val="black"/>
                          </a:solidFill>
                          <a:effectLst/>
                          <a:uLnTx/>
                          <a:uFillTx/>
                          <a:latin typeface="+mn-lt"/>
                          <a:ea typeface="+mn-ea"/>
                          <a:cs typeface="+mn-cs"/>
                        </a:rPr>
                        <a:t>Addition or removal of 2 H’s</a:t>
                      </a:r>
                    </a:p>
                  </a:txBody>
                  <a:tcPr marL="120820" marR="120820" marT="91440" marB="9144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84057">
                <a:tc>
                  <a:txBody>
                    <a:bodyPr/>
                    <a:lstStyle/>
                    <a:p>
                      <a:r>
                        <a:rPr lang="en-IN" sz="1300" b="1" dirty="0">
                          <a:latin typeface="+mn-lt"/>
                        </a:rPr>
                        <a:t>Transferases</a:t>
                      </a:r>
                    </a:p>
                    <a:p>
                      <a:pPr marL="266700" marR="0" lvl="0" indent="-793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300" b="0" i="0" u="none" strike="noStrike" kern="1200" cap="none" spc="0" normalizeH="0" baseline="0" noProof="0" dirty="0">
                          <a:ln>
                            <a:noFill/>
                          </a:ln>
                          <a:solidFill>
                            <a:prstClr val="black"/>
                          </a:solidFill>
                          <a:effectLst/>
                          <a:uLnTx/>
                          <a:uFillTx/>
                          <a:latin typeface="+mn-lt"/>
                          <a:ea typeface="+mn-ea"/>
                          <a:cs typeface="+mn-cs"/>
                        </a:rPr>
                        <a:t>Transaminases</a:t>
                      </a:r>
                    </a:p>
                    <a:p>
                      <a:pPr marL="266700" marR="0" lvl="0" indent="-793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300" b="0" i="0" u="none" strike="noStrike" kern="1200" cap="none" spc="0" normalizeH="0" baseline="0" noProof="0" dirty="0">
                          <a:ln>
                            <a:noFill/>
                          </a:ln>
                          <a:solidFill>
                            <a:prstClr val="black"/>
                          </a:solidFill>
                          <a:effectLst/>
                          <a:uLnTx/>
                          <a:uFillTx/>
                          <a:latin typeface="+mn-lt"/>
                          <a:ea typeface="+mn-ea"/>
                          <a:cs typeface="+mn-cs"/>
                        </a:rPr>
                        <a:t>Kinases</a:t>
                      </a:r>
                    </a:p>
                  </a:txBody>
                  <a:tcPr marL="120820" marR="120820" marT="91440" marB="9144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300" b="1" dirty="0">
                          <a:latin typeface="+mn-lt"/>
                        </a:rPr>
                        <a:t>Transfer</a:t>
                      </a:r>
                      <a:r>
                        <a:rPr lang="en-IN" sz="1300" b="1" baseline="0" dirty="0">
                          <a:latin typeface="+mn-lt"/>
                        </a:rPr>
                        <a:t> of a group</a:t>
                      </a:r>
                    </a:p>
                    <a:p>
                      <a:pPr marL="266700" marR="0" lvl="0" indent="-793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300" b="0" i="0" u="none" strike="noStrike" kern="1200" cap="none" spc="0" normalizeH="0" baseline="0" noProof="0" dirty="0">
                          <a:ln>
                            <a:noFill/>
                          </a:ln>
                          <a:solidFill>
                            <a:prstClr val="black"/>
                          </a:solidFill>
                          <a:effectLst/>
                          <a:uLnTx/>
                          <a:uFillTx/>
                          <a:latin typeface="+mn-lt"/>
                          <a:ea typeface="+mn-ea"/>
                          <a:cs typeface="+mn-cs"/>
                        </a:rPr>
                        <a:t>Transfer of an NH</a:t>
                      </a:r>
                      <a:r>
                        <a:rPr kumimoji="0" lang="en-IN" sz="1300" b="0" i="0" u="none" strike="noStrike" kern="1200" cap="none" spc="0" normalizeH="0" baseline="-25000" noProof="0" dirty="0">
                          <a:ln>
                            <a:noFill/>
                          </a:ln>
                          <a:solidFill>
                            <a:prstClr val="black"/>
                          </a:solidFill>
                          <a:effectLst/>
                          <a:uLnTx/>
                          <a:uFillTx/>
                          <a:latin typeface="+mn-lt"/>
                          <a:ea typeface="+mn-ea"/>
                          <a:cs typeface="+mn-cs"/>
                        </a:rPr>
                        <a:t>2</a:t>
                      </a:r>
                      <a:r>
                        <a:rPr kumimoji="0" lang="en-IN" sz="1300" b="0" i="0" u="none" strike="noStrike" kern="1200" cap="none" spc="0" normalizeH="0" baseline="0" noProof="0" dirty="0">
                          <a:ln>
                            <a:noFill/>
                          </a:ln>
                          <a:solidFill>
                            <a:prstClr val="black"/>
                          </a:solidFill>
                          <a:effectLst/>
                          <a:uLnTx/>
                          <a:uFillTx/>
                          <a:latin typeface="+mn-lt"/>
                          <a:ea typeface="+mn-ea"/>
                          <a:cs typeface="+mn-cs"/>
                        </a:rPr>
                        <a:t> group</a:t>
                      </a:r>
                    </a:p>
                    <a:p>
                      <a:pPr marL="266700" marR="0" lvl="0" indent="-793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300" b="0" i="0" u="none" strike="noStrike" kern="1200" cap="none" spc="0" normalizeH="0" baseline="0" noProof="0" dirty="0">
                          <a:ln>
                            <a:noFill/>
                          </a:ln>
                          <a:solidFill>
                            <a:prstClr val="black"/>
                          </a:solidFill>
                          <a:effectLst/>
                          <a:uLnTx/>
                          <a:uFillTx/>
                          <a:latin typeface="+mn-lt"/>
                          <a:ea typeface="+mn-ea"/>
                          <a:cs typeface="+mn-cs"/>
                        </a:rPr>
                        <a:t>Transfer of a phosphate</a:t>
                      </a:r>
                    </a:p>
                  </a:txBody>
                  <a:tcPr marL="120820" marR="120820" marT="91440" marB="9144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12077">
                <a:tc>
                  <a:txBody>
                    <a:bodyPr/>
                    <a:lstStyle/>
                    <a:p>
                      <a:pPr marL="0" indent="0">
                        <a:buFont typeface="Arial" panose="020B0604020202020204" pitchFamily="34" charset="0"/>
                        <a:buNone/>
                      </a:pPr>
                      <a:r>
                        <a:rPr lang="en-IN" sz="1300" b="1" dirty="0">
                          <a:latin typeface="+mn-lt"/>
                        </a:rPr>
                        <a:t>Hydrolases</a:t>
                      </a:r>
                    </a:p>
                    <a:p>
                      <a:pPr marL="266700"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300" b="0" i="0" u="none" strike="noStrike" kern="1200" cap="none" spc="0" normalizeH="0" baseline="0" noProof="0" dirty="0">
                          <a:ln>
                            <a:noFill/>
                          </a:ln>
                          <a:solidFill>
                            <a:prstClr val="black"/>
                          </a:solidFill>
                          <a:effectLst/>
                          <a:uLnTx/>
                          <a:uFillTx/>
                          <a:latin typeface="+mn-lt"/>
                          <a:ea typeface="+mn-ea"/>
                          <a:cs typeface="+mn-cs"/>
                        </a:rPr>
                        <a:t>Lipases</a:t>
                      </a:r>
                    </a:p>
                    <a:p>
                      <a:pPr marL="266700" marR="0" lvl="0" indent="-825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300" b="0" i="0" u="none" strike="noStrike" kern="1200" cap="none" spc="0" normalizeH="0" baseline="0" noProof="0" dirty="0">
                          <a:ln>
                            <a:noFill/>
                          </a:ln>
                          <a:solidFill>
                            <a:prstClr val="black"/>
                          </a:solidFill>
                          <a:effectLst/>
                          <a:uLnTx/>
                          <a:uFillTx/>
                          <a:latin typeface="+mn-lt"/>
                          <a:ea typeface="+mn-ea"/>
                          <a:cs typeface="+mn-cs"/>
                        </a:rPr>
                        <a:t>Proteases</a:t>
                      </a:r>
                    </a:p>
                    <a:p>
                      <a:pPr marL="266700" marR="0" lvl="0" indent="-825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300" b="0" i="0" u="none" strike="noStrike" kern="1200" cap="none" spc="0" normalizeH="0" baseline="0" noProof="0" dirty="0">
                          <a:ln>
                            <a:noFill/>
                          </a:ln>
                          <a:solidFill>
                            <a:prstClr val="black"/>
                          </a:solidFill>
                          <a:effectLst/>
                          <a:uLnTx/>
                          <a:uFillTx/>
                          <a:latin typeface="+mn-lt"/>
                          <a:ea typeface="+mn-ea"/>
                          <a:cs typeface="+mn-cs"/>
                        </a:rPr>
                        <a:t>Nucleases</a:t>
                      </a:r>
                    </a:p>
                  </a:txBody>
                  <a:tcPr marL="120820" marR="120820" marT="91440" marB="9144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IN" sz="1300" b="1" dirty="0">
                          <a:latin typeface="+mn-lt"/>
                        </a:rPr>
                        <a:t>Hydrolysis</a:t>
                      </a:r>
                    </a:p>
                    <a:p>
                      <a:pPr marL="266700" marR="0" lvl="0" indent="-825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300" b="0" i="0" u="none" strike="noStrike" kern="1200" cap="none" spc="0" normalizeH="0" baseline="0" noProof="0" dirty="0">
                          <a:ln>
                            <a:noFill/>
                          </a:ln>
                          <a:solidFill>
                            <a:prstClr val="black"/>
                          </a:solidFill>
                          <a:effectLst/>
                          <a:uLnTx/>
                          <a:uFillTx/>
                          <a:latin typeface="+mn-lt"/>
                          <a:ea typeface="+mn-ea"/>
                          <a:cs typeface="+mn-cs"/>
                        </a:rPr>
                        <a:t>Hydrolysis of lipid esters</a:t>
                      </a:r>
                    </a:p>
                    <a:p>
                      <a:pPr marL="266700" marR="0" lvl="0" indent="-825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300" b="0" i="0" u="none" strike="noStrike" kern="1200" cap="none" spc="0" normalizeH="0" baseline="0" noProof="0" dirty="0">
                          <a:ln>
                            <a:noFill/>
                          </a:ln>
                          <a:solidFill>
                            <a:prstClr val="black"/>
                          </a:solidFill>
                          <a:effectLst/>
                          <a:uLnTx/>
                          <a:uFillTx/>
                          <a:latin typeface="+mn-lt"/>
                          <a:ea typeface="+mn-ea"/>
                          <a:cs typeface="+mn-cs"/>
                        </a:rPr>
                        <a:t>Hydrolysis of amide bonds in proteins</a:t>
                      </a:r>
                    </a:p>
                    <a:p>
                      <a:pPr marL="2667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300" b="0" i="0" u="none" strike="noStrike" kern="1200" cap="none" spc="0" normalizeH="0" baseline="0" noProof="0" dirty="0">
                          <a:ln>
                            <a:noFill/>
                          </a:ln>
                          <a:solidFill>
                            <a:prstClr val="black"/>
                          </a:solidFill>
                          <a:effectLst/>
                          <a:uLnTx/>
                          <a:uFillTx/>
                          <a:latin typeface="+mn-lt"/>
                          <a:ea typeface="+mn-ea"/>
                          <a:cs typeface="+mn-cs"/>
                        </a:rPr>
                        <a:t>Hydrolysis of nucleic acids</a:t>
                      </a:r>
                    </a:p>
                  </a:txBody>
                  <a:tcPr marL="120820" marR="120820" marT="91440" marB="9144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0">
                <a:tc>
                  <a:txBody>
                    <a:bodyPr/>
                    <a:lstStyle/>
                    <a:p>
                      <a:r>
                        <a:rPr lang="en-IN" sz="1300" b="1" dirty="0">
                          <a:latin typeface="+mn-lt"/>
                        </a:rPr>
                        <a:t>Isomerases</a:t>
                      </a:r>
                    </a:p>
                  </a:txBody>
                  <a:tcPr marL="120820" marR="120820" marT="91440" marB="9144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300" b="1" dirty="0">
                          <a:latin typeface="+mn-lt"/>
                        </a:rPr>
                        <a:t>Isomerization</a:t>
                      </a:r>
                    </a:p>
                  </a:txBody>
                  <a:tcPr marL="120820" marR="120820" marT="91440" marB="9144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512077">
                <a:tc>
                  <a:txBody>
                    <a:bodyPr/>
                    <a:lstStyle/>
                    <a:p>
                      <a:r>
                        <a:rPr lang="en-IN" sz="1300" b="1" dirty="0">
                          <a:latin typeface="+mn-lt"/>
                        </a:rPr>
                        <a:t>Lyases</a:t>
                      </a:r>
                    </a:p>
                    <a:p>
                      <a:pPr marL="266700" marR="0" lvl="0" indent="-825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300" b="0" i="0" u="none" strike="noStrike" kern="1200" cap="none" spc="0" normalizeH="0" baseline="0" noProof="0" dirty="0">
                          <a:ln>
                            <a:noFill/>
                          </a:ln>
                          <a:solidFill>
                            <a:prstClr val="black"/>
                          </a:solidFill>
                          <a:effectLst/>
                          <a:uLnTx/>
                          <a:uFillTx/>
                          <a:latin typeface="+mn-lt"/>
                          <a:ea typeface="+mn-ea"/>
                          <a:cs typeface="+mn-cs"/>
                        </a:rPr>
                        <a:t>Dehydrases</a:t>
                      </a:r>
                    </a:p>
                    <a:p>
                      <a:pPr marL="266700" marR="0" lvl="0" indent="-825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300" b="0" i="0" u="none" strike="noStrike" kern="1200" cap="none" spc="0" normalizeH="0" baseline="0" noProof="0" dirty="0">
                          <a:ln>
                            <a:noFill/>
                          </a:ln>
                          <a:solidFill>
                            <a:prstClr val="black"/>
                          </a:solidFill>
                          <a:effectLst/>
                          <a:uLnTx/>
                          <a:uFillTx/>
                          <a:latin typeface="+mn-lt"/>
                          <a:ea typeface="+mn-ea"/>
                          <a:cs typeface="+mn-cs"/>
                        </a:rPr>
                        <a:t>Decarboxylases</a:t>
                      </a:r>
                    </a:p>
                    <a:p>
                      <a:pPr marL="2667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300" b="0" i="0" u="none" strike="noStrike" kern="1200" cap="none" spc="0" normalizeH="0" baseline="0" noProof="0" dirty="0">
                          <a:ln>
                            <a:noFill/>
                          </a:ln>
                          <a:solidFill>
                            <a:prstClr val="black"/>
                          </a:solidFill>
                          <a:effectLst/>
                          <a:uLnTx/>
                          <a:uFillTx/>
                          <a:latin typeface="+mn-lt"/>
                          <a:ea typeface="+mn-ea"/>
                          <a:cs typeface="+mn-cs"/>
                        </a:rPr>
                        <a:t>Synthases</a:t>
                      </a:r>
                    </a:p>
                  </a:txBody>
                  <a:tcPr marL="120820" marR="120820" marT="91440" marB="9144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300" b="1" dirty="0">
                          <a:latin typeface="+mn-lt"/>
                        </a:rPr>
                        <a:t>Addition to</a:t>
                      </a:r>
                      <a:r>
                        <a:rPr lang="en-IN" sz="1300" b="1" baseline="0" dirty="0">
                          <a:latin typeface="+mn-lt"/>
                        </a:rPr>
                        <a:t> a double bond or elimination to give a double bond</a:t>
                      </a:r>
                    </a:p>
                    <a:p>
                      <a:pPr marL="266700" marR="0" lvl="0" indent="-825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300" b="0" i="0" u="none" strike="noStrike" kern="1200" cap="none" spc="0" normalizeH="0" baseline="0" noProof="0" dirty="0">
                          <a:ln>
                            <a:noFill/>
                          </a:ln>
                          <a:solidFill>
                            <a:prstClr val="black"/>
                          </a:solidFill>
                          <a:effectLst/>
                          <a:uLnTx/>
                          <a:uFillTx/>
                          <a:latin typeface="+mn-lt"/>
                          <a:ea typeface="+mn-ea"/>
                          <a:cs typeface="+mn-cs"/>
                        </a:rPr>
                        <a:t>Removal of H</a:t>
                      </a:r>
                      <a:r>
                        <a:rPr kumimoji="0" lang="en-IN" sz="1300" b="0" i="0" u="none" strike="noStrike" kern="1200" cap="none" spc="0" normalizeH="0" baseline="-25000" noProof="0" dirty="0">
                          <a:ln>
                            <a:noFill/>
                          </a:ln>
                          <a:solidFill>
                            <a:prstClr val="black"/>
                          </a:solidFill>
                          <a:effectLst/>
                          <a:uLnTx/>
                          <a:uFillTx/>
                          <a:latin typeface="+mn-lt"/>
                          <a:ea typeface="+mn-ea"/>
                          <a:cs typeface="+mn-cs"/>
                        </a:rPr>
                        <a:t>2</a:t>
                      </a:r>
                      <a:r>
                        <a:rPr kumimoji="0" lang="en-IN" sz="1300" b="0" i="0" u="none" strike="noStrike" kern="1200" cap="none" spc="0" normalizeH="0" baseline="0" noProof="0" dirty="0">
                          <a:ln>
                            <a:noFill/>
                          </a:ln>
                          <a:solidFill>
                            <a:prstClr val="black"/>
                          </a:solidFill>
                          <a:effectLst/>
                          <a:uLnTx/>
                          <a:uFillTx/>
                          <a:latin typeface="+mn-lt"/>
                          <a:ea typeface="+mn-ea"/>
                          <a:cs typeface="+mn-cs"/>
                        </a:rPr>
                        <a:t>O</a:t>
                      </a:r>
                    </a:p>
                    <a:p>
                      <a:pPr marL="266700" marR="0" lvl="0" indent="-825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300" b="0" i="0" u="none" strike="noStrike" kern="1200" cap="none" spc="0" normalizeH="0" baseline="0" noProof="0" dirty="0">
                          <a:ln>
                            <a:noFill/>
                          </a:ln>
                          <a:solidFill>
                            <a:prstClr val="black"/>
                          </a:solidFill>
                          <a:effectLst/>
                          <a:uLnTx/>
                          <a:uFillTx/>
                          <a:latin typeface="+mn-lt"/>
                          <a:ea typeface="+mn-ea"/>
                          <a:cs typeface="+mn-cs"/>
                        </a:rPr>
                        <a:t>Removal of CO</a:t>
                      </a:r>
                      <a:r>
                        <a:rPr kumimoji="0" lang="en-IN" sz="1300" b="0" i="0" u="none" strike="noStrike" kern="1200" cap="none" spc="0" normalizeH="0" baseline="-25000" noProof="0" dirty="0">
                          <a:ln>
                            <a:noFill/>
                          </a:ln>
                          <a:solidFill>
                            <a:prstClr val="black"/>
                          </a:solidFill>
                          <a:effectLst/>
                          <a:uLnTx/>
                          <a:uFillTx/>
                          <a:latin typeface="+mn-lt"/>
                          <a:ea typeface="+mn-ea"/>
                          <a:cs typeface="+mn-cs"/>
                        </a:rPr>
                        <a:t>2</a:t>
                      </a:r>
                    </a:p>
                    <a:p>
                      <a:pPr marL="2667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300" b="0" i="0" u="none" strike="noStrike" kern="1200" cap="none" spc="0" normalizeH="0" baseline="0" noProof="0" dirty="0">
                          <a:ln>
                            <a:noFill/>
                          </a:ln>
                          <a:solidFill>
                            <a:prstClr val="black"/>
                          </a:solidFill>
                          <a:effectLst/>
                          <a:uLnTx/>
                          <a:uFillTx/>
                          <a:latin typeface="+mn-lt"/>
                          <a:ea typeface="+mn-ea"/>
                          <a:cs typeface="+mn-cs"/>
                        </a:rPr>
                        <a:t>Addition of a small molecule to a double bond</a:t>
                      </a:r>
                    </a:p>
                  </a:txBody>
                  <a:tcPr marL="120820" marR="120820" marT="91440" marB="9144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326002">
                <a:tc>
                  <a:txBody>
                    <a:bodyPr/>
                    <a:lstStyle/>
                    <a:p>
                      <a:r>
                        <a:rPr lang="en-IN" sz="1300" b="1" dirty="0">
                          <a:latin typeface="+mn-lt"/>
                        </a:rPr>
                        <a:t>Ligases</a:t>
                      </a:r>
                    </a:p>
                    <a:p>
                      <a:pPr marL="2667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300" b="0" i="0" u="none" strike="noStrike" kern="1200" cap="none" spc="0" normalizeH="0" baseline="0" noProof="0" dirty="0">
                          <a:ln>
                            <a:noFill/>
                          </a:ln>
                          <a:solidFill>
                            <a:prstClr val="black"/>
                          </a:solidFill>
                          <a:effectLst/>
                          <a:uLnTx/>
                          <a:uFillTx/>
                          <a:latin typeface="+mn-lt"/>
                          <a:ea typeface="+mn-ea"/>
                          <a:cs typeface="+mn-cs"/>
                        </a:rPr>
                        <a:t>Carboxylases</a:t>
                      </a:r>
                    </a:p>
                  </a:txBody>
                  <a:tcPr marL="120820" marR="120820" marT="9144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300" b="1" dirty="0">
                          <a:latin typeface="+mn-lt"/>
                        </a:rPr>
                        <a:t>Bond formation accompanied by ATP</a:t>
                      </a:r>
                      <a:r>
                        <a:rPr lang="en-IN" sz="1300" b="1" baseline="0" dirty="0">
                          <a:latin typeface="+mn-lt"/>
                        </a:rPr>
                        <a:t> hydrolysis</a:t>
                      </a:r>
                    </a:p>
                    <a:p>
                      <a:pPr marL="266700" marR="0" lvl="0" indent="-825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300" b="0" i="0" u="none" strike="noStrike" kern="1200" cap="none" spc="0" normalizeH="0" baseline="0" noProof="0" dirty="0">
                          <a:ln>
                            <a:noFill/>
                          </a:ln>
                          <a:solidFill>
                            <a:prstClr val="black"/>
                          </a:solidFill>
                          <a:effectLst/>
                          <a:uLnTx/>
                          <a:uFillTx/>
                          <a:latin typeface="+mn-lt"/>
                          <a:ea typeface="+mn-ea"/>
                          <a:cs typeface="+mn-cs"/>
                        </a:rPr>
                        <a:t>Bond formation between a substrate and CO</a:t>
                      </a:r>
                      <a:r>
                        <a:rPr kumimoji="0" lang="en-IN" sz="1300" b="0" i="0" u="none" strike="noStrike" kern="1200" cap="none" spc="0" normalizeH="0" baseline="-25000" noProof="0" dirty="0">
                          <a:ln>
                            <a:noFill/>
                          </a:ln>
                          <a:solidFill>
                            <a:prstClr val="black"/>
                          </a:solidFill>
                          <a:effectLst/>
                          <a:uLnTx/>
                          <a:uFillTx/>
                          <a:latin typeface="+mn-lt"/>
                          <a:ea typeface="+mn-ea"/>
                          <a:cs typeface="+mn-cs"/>
                        </a:rPr>
                        <a:t>2</a:t>
                      </a:r>
                    </a:p>
                  </a:txBody>
                  <a:tcPr marL="120820" marR="120820" marT="9144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7"/>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457200" y="552868"/>
            <a:ext cx="8229600" cy="586541"/>
          </a:xfrm>
        </p:spPr>
        <p:txBody>
          <a:bodyPr/>
          <a:lstStyle/>
          <a:p>
            <a:pPr eaLnBrk="1" hangingPunct="1"/>
            <a:r>
              <a:rPr lang="en-US" altLang="en-US" sz="3200" b="1" dirty="0"/>
              <a:t>21.10 How Enzymes Work (1)</a:t>
            </a:r>
            <a:endParaRPr lang="en-US" altLang="en-US" dirty="0">
              <a:latin typeface="Calibri" pitchFamily="34" charset="0"/>
            </a:endParaRPr>
          </a:p>
        </p:txBody>
      </p:sp>
      <p:sp>
        <p:nvSpPr>
          <p:cNvPr id="2" name="Content Placeholder 1"/>
          <p:cNvSpPr>
            <a:spLocks noGrp="1"/>
          </p:cNvSpPr>
          <p:nvPr>
            <p:ph idx="1"/>
          </p:nvPr>
        </p:nvSpPr>
        <p:spPr>
          <a:xfrm>
            <a:off x="991259" y="1512153"/>
            <a:ext cx="7481455" cy="83099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indent="0" defTabSz="457200" eaLnBrk="1" hangingPunct="1">
              <a:spcBef>
                <a:spcPct val="0"/>
              </a:spcBef>
              <a:buNone/>
            </a:pPr>
            <a:r>
              <a:rPr lang="en-US" altLang="en-US" sz="2400" b="1" dirty="0"/>
              <a:t>An enzyme contains an </a:t>
            </a:r>
            <a:r>
              <a:rPr lang="en-US" altLang="en-US" sz="2400" b="1" dirty="0">
                <a:solidFill>
                  <a:srgbClr val="3366FF"/>
                </a:solidFill>
              </a:rPr>
              <a:t>active site </a:t>
            </a:r>
            <a:r>
              <a:rPr lang="en-US" altLang="en-US" sz="2400" b="1" dirty="0"/>
              <a:t>that binds the substrate, forming an enzyme-substrate complex.</a:t>
            </a:r>
            <a:endParaRPr lang="en-IN" sz="2400" b="1" kern="1200" dirty="0">
              <a:latin typeface="Arial" charset="0"/>
              <a:cs typeface="+mn-cs"/>
            </a:endParaRPr>
          </a:p>
        </p:txBody>
      </p:sp>
      <p:pic>
        <p:nvPicPr>
          <p:cNvPr id="67589" name="Picture 7" descr="Space filling model of an enzyme shows that an enzyme contains a region called the active site that binds the substrate, forming an enzyme– substrate compl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 y="2971800"/>
            <a:ext cx="7096125"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457200" y="381000"/>
            <a:ext cx="8229600" cy="484745"/>
          </a:xfrm>
        </p:spPr>
        <p:txBody>
          <a:bodyPr/>
          <a:lstStyle/>
          <a:p>
            <a:pPr eaLnBrk="1" hangingPunct="1"/>
            <a:r>
              <a:rPr lang="en-US" altLang="en-US" sz="3200" b="1" dirty="0"/>
              <a:t>21.10 How Enzymes Work (2)</a:t>
            </a:r>
            <a:endParaRPr lang="en-US" altLang="en-US" dirty="0">
              <a:latin typeface="Calibri" pitchFamily="34" charset="0"/>
            </a:endParaRPr>
          </a:p>
        </p:txBody>
      </p:sp>
      <p:sp>
        <p:nvSpPr>
          <p:cNvPr id="2" name="Content Placeholder 1"/>
          <p:cNvSpPr>
            <a:spLocks noGrp="1"/>
          </p:cNvSpPr>
          <p:nvPr>
            <p:ph idx="1"/>
          </p:nvPr>
        </p:nvSpPr>
        <p:spPr>
          <a:xfrm>
            <a:off x="457200" y="859281"/>
            <a:ext cx="8229600" cy="417728"/>
          </a:xfrm>
        </p:spPr>
        <p:txBody>
          <a:bodyPr anchor="ctr"/>
          <a:lstStyle/>
          <a:p>
            <a:pPr marL="180000" indent="-180000" algn="ctr">
              <a:spcBef>
                <a:spcPts val="0"/>
              </a:spcBef>
              <a:buFont typeface="+mj-lt"/>
              <a:buAutoNum type="alphaUcPeriod"/>
            </a:pPr>
            <a:r>
              <a:rPr lang="en-US" altLang="en-US" sz="2800" b="1" dirty="0"/>
              <a:t> Enzyme Specificity</a:t>
            </a:r>
            <a:endParaRPr lang="en-IN" sz="2800" dirty="0"/>
          </a:p>
        </p:txBody>
      </p:sp>
      <p:sp>
        <p:nvSpPr>
          <p:cNvPr id="3" name="Text Placeholder 2"/>
          <p:cNvSpPr>
            <a:spLocks noGrp="1"/>
          </p:cNvSpPr>
          <p:nvPr>
            <p:ph type="body" sz="quarter" idx="12"/>
          </p:nvPr>
        </p:nvSpPr>
        <p:spPr>
          <a:xfrm>
            <a:off x="1075360" y="1504102"/>
            <a:ext cx="6906590" cy="80548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eaLnBrk="1" hangingPunct="1">
              <a:spcBef>
                <a:spcPct val="0"/>
              </a:spcBef>
            </a:pPr>
            <a:r>
              <a:rPr lang="en-US" altLang="en-US" sz="2400" b="1" dirty="0"/>
              <a:t>Once the reaction has occurred, the catalyst released the product(s).</a:t>
            </a:r>
            <a:endParaRPr lang="en-IN" sz="2400" b="1" kern="1200" dirty="0">
              <a:latin typeface="Arial" charset="0"/>
              <a:cs typeface="+mn-cs"/>
            </a:endParaRPr>
          </a:p>
        </p:txBody>
      </p:sp>
      <p:pic>
        <p:nvPicPr>
          <p:cNvPr id="68613" name="Picture 7" descr="Space filling model of an enzyme showing enzyme– substrate complex converting to enzyme and produc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213" y="2667000"/>
            <a:ext cx="7265987"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3"/>
          </p:nvPr>
        </p:nvSpPr>
        <p:spPr>
          <a:xfrm>
            <a:off x="1066800" y="5420938"/>
            <a:ext cx="7133277" cy="111321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eaLnBrk="1" hangingPunct="1">
              <a:spcBef>
                <a:spcPct val="0"/>
              </a:spcBef>
            </a:pPr>
            <a:r>
              <a:rPr lang="en-US" altLang="en-US" sz="2400" b="1" dirty="0"/>
              <a:t>Two models have been proposed to explain the </a:t>
            </a:r>
            <a:r>
              <a:rPr lang="en-US" altLang="en-US" sz="2400" b="1" dirty="0">
                <a:solidFill>
                  <a:srgbClr val="3344FF"/>
                </a:solidFill>
              </a:rPr>
              <a:t>specificity </a:t>
            </a:r>
            <a:r>
              <a:rPr lang="en-US" altLang="en-US" sz="2400" b="1" dirty="0"/>
              <a:t>of a substrate for an enzyme’</a:t>
            </a:r>
            <a:r>
              <a:rPr lang="en-US" altLang="ja-JP" sz="2400" b="1" dirty="0"/>
              <a:t>s</a:t>
            </a:r>
            <a:r>
              <a:rPr lang="en-US" altLang="en-US" sz="2400" b="1" dirty="0"/>
              <a:t> active site.</a:t>
            </a:r>
            <a:endParaRPr lang="en-IN" sz="2400" b="1" kern="1200" dirty="0">
              <a:latin typeface="Arial" charset="0"/>
              <a:cs typeface="+mn-cs"/>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457200" y="352797"/>
            <a:ext cx="8229600" cy="533220"/>
          </a:xfrm>
        </p:spPr>
        <p:txBody>
          <a:bodyPr/>
          <a:lstStyle/>
          <a:p>
            <a:pPr eaLnBrk="1" hangingPunct="1"/>
            <a:r>
              <a:rPr lang="en-US" altLang="en-US" sz="3200" b="1" dirty="0"/>
              <a:t>21.10 How Enzymes Work (3)</a:t>
            </a:r>
            <a:endParaRPr lang="en-US" altLang="en-US" sz="4000" dirty="0">
              <a:latin typeface="Calibri" pitchFamily="34" charset="0"/>
            </a:endParaRPr>
          </a:p>
        </p:txBody>
      </p:sp>
      <p:sp>
        <p:nvSpPr>
          <p:cNvPr id="2" name="Content Placeholder 1"/>
          <p:cNvSpPr>
            <a:spLocks noGrp="1"/>
          </p:cNvSpPr>
          <p:nvPr>
            <p:ph idx="1"/>
          </p:nvPr>
        </p:nvSpPr>
        <p:spPr>
          <a:xfrm>
            <a:off x="457200" y="838859"/>
            <a:ext cx="8229600" cy="459501"/>
          </a:xfrm>
        </p:spPr>
        <p:txBody>
          <a:bodyPr anchor="ctr"/>
          <a:lstStyle/>
          <a:p>
            <a:pPr marL="180000" indent="-180000" algn="ctr">
              <a:spcBef>
                <a:spcPts val="0"/>
              </a:spcBef>
              <a:buFont typeface="+mj-lt"/>
              <a:buAutoNum type="alphaUcPeriod"/>
            </a:pPr>
            <a:r>
              <a:rPr lang="en-US" altLang="en-US" sz="2800" b="1" dirty="0"/>
              <a:t> Enzyme Specificity</a:t>
            </a:r>
            <a:endParaRPr lang="en-IN" sz="2800" dirty="0"/>
          </a:p>
        </p:txBody>
      </p:sp>
      <p:sp>
        <p:nvSpPr>
          <p:cNvPr id="3" name="Text Placeholder 2"/>
          <p:cNvSpPr>
            <a:spLocks noGrp="1"/>
          </p:cNvSpPr>
          <p:nvPr>
            <p:ph type="body" sz="quarter" idx="12"/>
          </p:nvPr>
        </p:nvSpPr>
        <p:spPr>
          <a:xfrm>
            <a:off x="1066800" y="1524000"/>
            <a:ext cx="7597250" cy="117474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eaLnBrk="1" hangingPunct="1">
              <a:spcBef>
                <a:spcPct val="0"/>
              </a:spcBef>
            </a:pPr>
            <a:r>
              <a:rPr lang="en-US" altLang="en-US" sz="2400" b="1" dirty="0"/>
              <a:t>The </a:t>
            </a:r>
            <a:r>
              <a:rPr lang="en-US" altLang="en-US" sz="2400" b="1" dirty="0">
                <a:solidFill>
                  <a:srgbClr val="3366FF"/>
                </a:solidFill>
              </a:rPr>
              <a:t>lock-and-key model </a:t>
            </a:r>
            <a:r>
              <a:rPr lang="en-US" altLang="en-US" sz="2400" b="1" dirty="0"/>
              <a:t>states that the active site is a </a:t>
            </a:r>
            <a:r>
              <a:rPr lang="en-US" altLang="en-US" sz="2400" b="1" dirty="0">
                <a:solidFill>
                  <a:srgbClr val="3366FF"/>
                </a:solidFill>
              </a:rPr>
              <a:t>rigid</a:t>
            </a:r>
            <a:r>
              <a:rPr lang="en-US" altLang="en-US" sz="2400" b="1" dirty="0">
                <a:solidFill>
                  <a:srgbClr val="3344FF"/>
                </a:solidFill>
              </a:rPr>
              <a:t> </a:t>
            </a:r>
            <a:r>
              <a:rPr lang="en-US" altLang="en-US" sz="2400" b="1" dirty="0"/>
              <a:t>cavity; to react, the substrate must exactly match the shape of the active site.</a:t>
            </a:r>
            <a:endParaRPr lang="en-IN" sz="2400" b="1" kern="1200" dirty="0">
              <a:latin typeface="Arial" charset="0"/>
              <a:cs typeface="+mn-cs"/>
            </a:endParaRPr>
          </a:p>
        </p:txBody>
      </p:sp>
      <p:pic>
        <p:nvPicPr>
          <p:cNvPr id="69637" name="Picture 7" descr="Space filling model of an enzyme to illustrate the lock-and-key model. The three-dimensional geometry of the substrate exactly matches the shape of the active site. The binding of the substrate to enzyme forms the enzyme substrate complex which then produces products and enzy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984500"/>
            <a:ext cx="82296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457200" y="381000"/>
            <a:ext cx="8229600" cy="484745"/>
          </a:xfrm>
        </p:spPr>
        <p:txBody>
          <a:bodyPr/>
          <a:lstStyle/>
          <a:p>
            <a:pPr eaLnBrk="1" hangingPunct="1"/>
            <a:r>
              <a:rPr lang="en-US" altLang="en-US" sz="3200" b="1" dirty="0"/>
              <a:t>21.10 How Enzymes Work (4)</a:t>
            </a:r>
            <a:endParaRPr lang="en-US" altLang="en-US" sz="4000" dirty="0">
              <a:latin typeface="Calibri" pitchFamily="34" charset="0"/>
            </a:endParaRPr>
          </a:p>
        </p:txBody>
      </p:sp>
      <p:sp>
        <p:nvSpPr>
          <p:cNvPr id="2" name="Content Placeholder 1"/>
          <p:cNvSpPr>
            <a:spLocks noGrp="1"/>
          </p:cNvSpPr>
          <p:nvPr>
            <p:ph idx="1"/>
          </p:nvPr>
        </p:nvSpPr>
        <p:spPr>
          <a:xfrm>
            <a:off x="457200" y="815884"/>
            <a:ext cx="8229600" cy="505451"/>
          </a:xfrm>
        </p:spPr>
        <p:txBody>
          <a:bodyPr anchor="ctr"/>
          <a:lstStyle/>
          <a:p>
            <a:pPr marL="180000" indent="-180000" algn="ctr">
              <a:spcBef>
                <a:spcPts val="0"/>
              </a:spcBef>
              <a:buFont typeface="+mj-lt"/>
              <a:buAutoNum type="alphaUcPeriod"/>
            </a:pPr>
            <a:r>
              <a:rPr lang="en-US" altLang="en-US" sz="2800" b="1" dirty="0"/>
              <a:t> Enzyme Specificity</a:t>
            </a:r>
            <a:endParaRPr lang="en-IN" sz="2800" dirty="0"/>
          </a:p>
        </p:txBody>
      </p:sp>
      <p:sp>
        <p:nvSpPr>
          <p:cNvPr id="3" name="Text Placeholder 2"/>
          <p:cNvSpPr>
            <a:spLocks noGrp="1"/>
          </p:cNvSpPr>
          <p:nvPr>
            <p:ph type="body" sz="quarter" idx="12"/>
          </p:nvPr>
        </p:nvSpPr>
        <p:spPr>
          <a:xfrm>
            <a:off x="1076138" y="1520566"/>
            <a:ext cx="7187026" cy="118453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eaLnBrk="1" hangingPunct="1">
              <a:spcBef>
                <a:spcPct val="0"/>
              </a:spcBef>
            </a:pPr>
            <a:r>
              <a:rPr lang="en-US" altLang="en-US" sz="2400" b="1" dirty="0"/>
              <a:t>The </a:t>
            </a:r>
            <a:r>
              <a:rPr lang="en-US" altLang="en-US" sz="2400" b="1" dirty="0">
                <a:solidFill>
                  <a:srgbClr val="3366FF"/>
                </a:solidFill>
              </a:rPr>
              <a:t>induced-fit model </a:t>
            </a:r>
            <a:r>
              <a:rPr lang="en-US" altLang="en-US" sz="2400" b="1" dirty="0"/>
              <a:t>states that the active site has a </a:t>
            </a:r>
            <a:r>
              <a:rPr lang="en-US" altLang="en-US" sz="2400" b="1" dirty="0">
                <a:solidFill>
                  <a:srgbClr val="3366FF"/>
                </a:solidFill>
              </a:rPr>
              <a:t>flexible</a:t>
            </a:r>
            <a:r>
              <a:rPr lang="en-US" altLang="en-US" sz="2400" b="1" dirty="0">
                <a:solidFill>
                  <a:srgbClr val="3344FF"/>
                </a:solidFill>
              </a:rPr>
              <a:t> </a:t>
            </a:r>
            <a:r>
              <a:rPr lang="en-US" altLang="en-US" sz="2400" b="1" dirty="0"/>
              <a:t>shape, which can adjust to fit a variety of substrate shapes.</a:t>
            </a:r>
            <a:endParaRPr lang="en-IN" sz="2400" b="1" kern="1200" dirty="0">
              <a:latin typeface="Arial" charset="0"/>
              <a:cs typeface="+mn-cs"/>
            </a:endParaRPr>
          </a:p>
        </p:txBody>
      </p:sp>
      <p:pic>
        <p:nvPicPr>
          <p:cNvPr id="70661" name="Picture 8" descr="Space filling model of an enzyme to illustrate induced-fit model. When the substrate and the enzyme interact, the shape of the active site  adjust to fit the shape of the substrate to form enzyme-substrate compl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75" y="3124200"/>
            <a:ext cx="7794625"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457200" y="381000"/>
            <a:ext cx="8229600" cy="484745"/>
          </a:xfrm>
        </p:spPr>
        <p:txBody>
          <a:bodyPr/>
          <a:lstStyle/>
          <a:p>
            <a:pPr eaLnBrk="1" hangingPunct="1"/>
            <a:r>
              <a:rPr lang="en-US" altLang="en-US" sz="3200" b="1" dirty="0"/>
              <a:t>21.10 How Enzymes Work (5)</a:t>
            </a:r>
            <a:endParaRPr lang="en-US" altLang="en-US" sz="4000" dirty="0">
              <a:latin typeface="Calibri" pitchFamily="34" charset="0"/>
            </a:endParaRPr>
          </a:p>
        </p:txBody>
      </p:sp>
      <p:sp>
        <p:nvSpPr>
          <p:cNvPr id="2" name="Content Placeholder 1"/>
          <p:cNvSpPr>
            <a:spLocks noGrp="1"/>
          </p:cNvSpPr>
          <p:nvPr>
            <p:ph idx="1"/>
          </p:nvPr>
        </p:nvSpPr>
        <p:spPr>
          <a:xfrm>
            <a:off x="457200" y="842784"/>
            <a:ext cx="8229600" cy="459501"/>
          </a:xfrm>
        </p:spPr>
        <p:txBody>
          <a:bodyPr anchor="ctr"/>
          <a:lstStyle/>
          <a:p>
            <a:pPr marL="180000" indent="-180000" algn="ctr">
              <a:spcBef>
                <a:spcPts val="0"/>
              </a:spcBef>
              <a:buFont typeface="+mj-lt"/>
              <a:buAutoNum type="alphaUcPeriod"/>
            </a:pPr>
            <a:r>
              <a:rPr lang="en-US" altLang="en-US" sz="2800" b="1" dirty="0"/>
              <a:t> Enzyme Specificity</a:t>
            </a:r>
            <a:endParaRPr lang="en-IN" sz="2800" dirty="0"/>
          </a:p>
        </p:txBody>
      </p:sp>
      <p:sp>
        <p:nvSpPr>
          <p:cNvPr id="7" name="Content Placeholder 25">
            <a:extLst>
              <a:ext uri="{FF2B5EF4-FFF2-40B4-BE49-F238E27FC236}">
                <a16:creationId xmlns:a16="http://schemas.microsoft.com/office/drawing/2014/main" id="{F63200CB-0C91-48BE-BFDD-510EB53CDFC4}"/>
              </a:ext>
            </a:extLst>
          </p:cNvPr>
          <p:cNvSpPr>
            <a:spLocks noGrp="1"/>
          </p:cNvSpPr>
          <p:nvPr>
            <p:ph sz="quarter" idx="57"/>
          </p:nvPr>
        </p:nvSpPr>
        <p:spPr>
          <a:xfrm>
            <a:off x="670000" y="1783622"/>
            <a:ext cx="3048000" cy="229462"/>
          </a:xfrm>
        </p:spPr>
        <p:txBody>
          <a:bodyPr/>
          <a:lstStyle/>
          <a:p>
            <a:pPr marL="174625" lvl="0" indent="-174625">
              <a:buFont typeface="+mj-lt"/>
              <a:buAutoNum type="alphaLcPeriod"/>
            </a:pPr>
            <a:r>
              <a:rPr lang="en-US" sz="1200" dirty="0"/>
              <a:t>Shape of the active site before binding</a:t>
            </a:r>
          </a:p>
        </p:txBody>
      </p:sp>
      <p:sp>
        <p:nvSpPr>
          <p:cNvPr id="6" name="Content Placeholder 17">
            <a:extLst>
              <a:ext uri="{FF2B5EF4-FFF2-40B4-BE49-F238E27FC236}">
                <a16:creationId xmlns:a16="http://schemas.microsoft.com/office/drawing/2014/main" id="{AE792E6B-EB77-4FDB-8FD1-49EA88882ACE}"/>
              </a:ext>
            </a:extLst>
          </p:cNvPr>
          <p:cNvSpPr>
            <a:spLocks noGrp="1"/>
          </p:cNvSpPr>
          <p:nvPr>
            <p:ph sz="quarter" idx="56"/>
          </p:nvPr>
        </p:nvSpPr>
        <p:spPr>
          <a:xfrm>
            <a:off x="5025570" y="1792968"/>
            <a:ext cx="2986207" cy="205060"/>
          </a:xfrm>
        </p:spPr>
        <p:txBody>
          <a:bodyPr/>
          <a:lstStyle/>
          <a:p>
            <a:pPr marL="174625" lvl="0" indent="-174625">
              <a:buFont typeface="+mj-lt"/>
              <a:buAutoNum type="alphaLcPeriod" startAt="2"/>
            </a:pPr>
            <a:r>
              <a:rPr lang="en-US" sz="1200" dirty="0"/>
              <a:t>Shape of the active site after binding</a:t>
            </a:r>
          </a:p>
        </p:txBody>
      </p:sp>
      <p:pic>
        <p:nvPicPr>
          <p:cNvPr id="71684" name="Picture 6" descr="Space filling models of hexokinase enzyme to illustrate induced-Fit model: (a) The free enzyme has a small open cavity that fits a glucose molecule. (b) Once bound, the cavity encloses the glucose molecule more tightly in the enzyme–substrate complex."/>
          <p:cNvPicPr>
            <a:picLocks noChangeAspect="1" noChangeArrowheads="1"/>
          </p:cNvPicPr>
          <p:nvPr/>
        </p:nvPicPr>
        <p:blipFill rotWithShape="1">
          <a:blip r:embed="rId3">
            <a:extLst>
              <a:ext uri="{28A0092B-C50C-407E-A947-70E740481C1C}">
                <a14:useLocalDpi xmlns:a14="http://schemas.microsoft.com/office/drawing/2010/main" val="0"/>
              </a:ext>
            </a:extLst>
          </a:blip>
          <a:srcRect t="12315" b="13006"/>
          <a:stretch/>
        </p:blipFill>
        <p:spPr bwMode="auto">
          <a:xfrm>
            <a:off x="762000" y="2066924"/>
            <a:ext cx="7620000" cy="304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9">
            <a:extLst>
              <a:ext uri="{FF2B5EF4-FFF2-40B4-BE49-F238E27FC236}">
                <a16:creationId xmlns:a16="http://schemas.microsoft.com/office/drawing/2014/main" id="{DB5563F9-A11F-4014-B508-1B1698E8391B}"/>
              </a:ext>
            </a:extLst>
          </p:cNvPr>
          <p:cNvSpPr>
            <a:spLocks noGrp="1"/>
          </p:cNvSpPr>
          <p:nvPr>
            <p:ph sz="quarter" idx="55"/>
          </p:nvPr>
        </p:nvSpPr>
        <p:spPr>
          <a:xfrm>
            <a:off x="5025227" y="5041900"/>
            <a:ext cx="3039273" cy="572502"/>
          </a:xfrm>
        </p:spPr>
        <p:txBody>
          <a:bodyPr/>
          <a:lstStyle/>
          <a:p>
            <a:pPr marL="0" lvl="0" indent="0">
              <a:buNone/>
            </a:pPr>
            <a:r>
              <a:rPr lang="en-US" sz="1200" dirty="0"/>
              <a:t>The open cavity of the active site of the enzyme closes around the substrate for a tighter fit.</a:t>
            </a:r>
          </a:p>
        </p:txBody>
      </p:sp>
    </p:spTree>
    <p:extLst>
      <p:ext uri="{BB962C8B-B14F-4D97-AF65-F5344CB8AC3E}">
        <p14:creationId xmlns:p14="http://schemas.microsoft.com/office/powerpoint/2010/main" val="32858684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457200" y="397523"/>
            <a:ext cx="8229600" cy="440677"/>
          </a:xfrm>
        </p:spPr>
        <p:txBody>
          <a:bodyPr/>
          <a:lstStyle/>
          <a:p>
            <a:pPr eaLnBrk="1" hangingPunct="1"/>
            <a:r>
              <a:rPr lang="en-US" altLang="en-US" sz="3200" b="1" dirty="0"/>
              <a:t>21.10 How Enzymes Work (6)</a:t>
            </a:r>
            <a:endParaRPr lang="en-US" altLang="en-US" dirty="0">
              <a:latin typeface="Calibri" pitchFamily="34" charset="0"/>
            </a:endParaRPr>
          </a:p>
        </p:txBody>
      </p:sp>
      <p:sp>
        <p:nvSpPr>
          <p:cNvPr id="2" name="Content Placeholder 1"/>
          <p:cNvSpPr>
            <a:spLocks noGrp="1"/>
          </p:cNvSpPr>
          <p:nvPr>
            <p:ph idx="1"/>
          </p:nvPr>
        </p:nvSpPr>
        <p:spPr>
          <a:xfrm>
            <a:off x="457200" y="819150"/>
            <a:ext cx="8229600" cy="555996"/>
          </a:xfrm>
        </p:spPr>
        <p:txBody>
          <a:bodyPr/>
          <a:lstStyle/>
          <a:p>
            <a:pPr marL="180000" indent="-180000" algn="ctr">
              <a:spcBef>
                <a:spcPts val="0"/>
              </a:spcBef>
              <a:buFont typeface="+mj-lt"/>
              <a:buAutoNum type="alphaUcPeriod" startAt="2"/>
            </a:pPr>
            <a:r>
              <a:rPr lang="en-US" altLang="en-US" sz="2800" b="1" dirty="0"/>
              <a:t> Factors That Affect Enzyme Activity</a:t>
            </a:r>
            <a:endParaRPr lang="en-IN" sz="2800" dirty="0"/>
          </a:p>
        </p:txBody>
      </p:sp>
      <p:sp>
        <p:nvSpPr>
          <p:cNvPr id="3" name="Text Placeholder 2"/>
          <p:cNvSpPr>
            <a:spLocks noGrp="1"/>
          </p:cNvSpPr>
          <p:nvPr>
            <p:ph type="body" sz="quarter" idx="12"/>
          </p:nvPr>
        </p:nvSpPr>
        <p:spPr>
          <a:xfrm>
            <a:off x="1070127" y="1509486"/>
            <a:ext cx="7691679" cy="313932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eaLnBrk="1" hangingPunct="1">
              <a:spcBef>
                <a:spcPct val="0"/>
              </a:spcBef>
              <a:spcAft>
                <a:spcPts val="1800"/>
              </a:spcAft>
            </a:pPr>
            <a:r>
              <a:rPr lang="en-US" altLang="en-US" sz="2400" b="1" dirty="0"/>
              <a:t>The activity of an enzyme is affected by both temperature and </a:t>
            </a:r>
            <a:r>
              <a:rPr lang="en-US" altLang="en-US" sz="2400" b="1" dirty="0" err="1"/>
              <a:t>pH.</a:t>
            </a:r>
            <a:endParaRPr lang="en-US" altLang="en-US" sz="2400" b="1" dirty="0"/>
          </a:p>
          <a:p>
            <a:pPr defTabSz="457200" eaLnBrk="1" hangingPunct="1">
              <a:spcBef>
                <a:spcPct val="0"/>
              </a:spcBef>
              <a:spcAft>
                <a:spcPts val="1800"/>
              </a:spcAft>
            </a:pPr>
            <a:r>
              <a:rPr lang="en-US" altLang="en-US" sz="2400" b="1" dirty="0"/>
              <a:t>An increase in temperature increases the rate of most chemical reactions (Section 6.4).</a:t>
            </a:r>
          </a:p>
          <a:p>
            <a:pPr defTabSz="457200" eaLnBrk="1" hangingPunct="1">
              <a:spcBef>
                <a:spcPct val="0"/>
              </a:spcBef>
              <a:spcAft>
                <a:spcPts val="1800"/>
              </a:spcAft>
            </a:pPr>
            <a:r>
              <a:rPr lang="en-US" altLang="en-US" sz="2400" b="1" dirty="0"/>
              <a:t>Enzyme-catalyzed reactions also exhibit an increase in rate with increasing temperature until a maximum activity occurs, usually around </a:t>
            </a:r>
            <a:endParaRPr lang="en-IN" sz="2400" b="1" kern="1200" dirty="0">
              <a:cs typeface="+mn-cs"/>
            </a:endParaRPr>
          </a:p>
        </p:txBody>
      </p:sp>
      <p:graphicFrame>
        <p:nvGraphicFramePr>
          <p:cNvPr id="70" name="Object 69">
            <a:extLst>
              <a:ext uri="{FF2B5EF4-FFF2-40B4-BE49-F238E27FC236}">
                <a16:creationId xmlns:a16="http://schemas.microsoft.com/office/drawing/2014/main" id="{D7932F4A-6409-4BFD-961C-201AB59C9737}"/>
              </a:ext>
            </a:extLst>
          </p:cNvPr>
          <p:cNvGraphicFramePr>
            <a:graphicFrameLocks noChangeAspect="1"/>
          </p:cNvGraphicFramePr>
          <p:nvPr>
            <p:extLst>
              <p:ext uri="{D42A27DB-BD31-4B8C-83A1-F6EECF244321}">
                <p14:modId xmlns:p14="http://schemas.microsoft.com/office/powerpoint/2010/main" val="3229166489"/>
              </p:ext>
            </p:extLst>
          </p:nvPr>
        </p:nvGraphicFramePr>
        <p:xfrm>
          <a:off x="7242175" y="4241800"/>
          <a:ext cx="749300" cy="279400"/>
        </p:xfrm>
        <a:graphic>
          <a:graphicData uri="http://schemas.openxmlformats.org/presentationml/2006/ole">
            <mc:AlternateContent xmlns:mc="http://schemas.openxmlformats.org/markup-compatibility/2006">
              <mc:Choice xmlns:v="urn:schemas-microsoft-com:vml" Requires="v">
                <p:oleObj spid="_x0000_s15401" name="Equation" r:id="rId4" imgW="749160" imgH="279360" progId="Equation.DSMT4">
                  <p:embed/>
                </p:oleObj>
              </mc:Choice>
              <mc:Fallback>
                <p:oleObj name="Equation" r:id="rId4" imgW="749160" imgH="279360" progId="Equation.DSMT4">
                  <p:embed/>
                  <p:pic>
                    <p:nvPicPr>
                      <p:cNvPr id="0" name=""/>
                      <p:cNvPicPr/>
                      <p:nvPr/>
                    </p:nvPicPr>
                    <p:blipFill>
                      <a:blip r:embed="rId5"/>
                      <a:stretch>
                        <a:fillRect/>
                      </a:stretch>
                    </p:blipFill>
                    <p:spPr>
                      <a:xfrm>
                        <a:off x="7242175" y="4241800"/>
                        <a:ext cx="749300" cy="279400"/>
                      </a:xfrm>
                      <a:prstGeom prst="rect">
                        <a:avLst/>
                      </a:prstGeom>
                    </p:spPr>
                  </p:pic>
                </p:oleObj>
              </mc:Fallback>
            </mc:AlternateContent>
          </a:graphicData>
        </a:graphic>
      </p:graphicFrame>
      <p:sp>
        <p:nvSpPr>
          <p:cNvPr id="67" name="Text Placeholder 66">
            <a:extLst>
              <a:ext uri="{FF2B5EF4-FFF2-40B4-BE49-F238E27FC236}">
                <a16:creationId xmlns:a16="http://schemas.microsoft.com/office/drawing/2014/main" id="{0660BF5E-A402-46AB-B953-44CC07938E9F}"/>
              </a:ext>
            </a:extLst>
          </p:cNvPr>
          <p:cNvSpPr>
            <a:spLocks noGrp="1"/>
          </p:cNvSpPr>
          <p:nvPr>
            <p:ph type="body" sz="quarter" idx="56"/>
          </p:nvPr>
        </p:nvSpPr>
        <p:spPr>
          <a:xfrm>
            <a:off x="1070125" y="4760685"/>
            <a:ext cx="7003747" cy="1143000"/>
          </a:xfrm>
        </p:spPr>
        <p:txBody>
          <a:bodyPr/>
          <a:lstStyle/>
          <a:p>
            <a:pPr marL="0" lvl="0" indent="0" defTabSz="457200" eaLnBrk="1" hangingPunct="1">
              <a:spcBef>
                <a:spcPct val="0"/>
              </a:spcBef>
              <a:spcAft>
                <a:spcPts val="1800"/>
              </a:spcAft>
              <a:buNone/>
            </a:pPr>
            <a:r>
              <a:rPr lang="en-US" altLang="en-US" sz="2400" b="1" dirty="0">
                <a:solidFill>
                  <a:prstClr val="black"/>
                </a:solidFill>
              </a:rPr>
              <a:t>Each enzyme has an optimum pH at which catalysis occurs at a maximum rate.</a:t>
            </a:r>
            <a:endParaRPr lang="en-IN" sz="2400" b="1" kern="1200" dirty="0">
              <a:solidFill>
                <a:prstClr val="black"/>
              </a:solidFill>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411388"/>
            <a:ext cx="8229600" cy="440677"/>
          </a:xfrm>
        </p:spPr>
        <p:txBody>
          <a:bodyPr/>
          <a:lstStyle/>
          <a:p>
            <a:pPr eaLnBrk="1" hangingPunct="1"/>
            <a:r>
              <a:rPr lang="en-US" altLang="en-US" sz="3200" b="1" dirty="0"/>
              <a:t>21.2	Amino Acids (3)</a:t>
            </a:r>
            <a:endParaRPr lang="en-US" altLang="en-US" dirty="0">
              <a:latin typeface="Calibri" pitchFamily="34" charset="0"/>
            </a:endParaRPr>
          </a:p>
        </p:txBody>
      </p:sp>
      <p:sp>
        <p:nvSpPr>
          <p:cNvPr id="2" name="Content Placeholder 1"/>
          <p:cNvSpPr>
            <a:spLocks noGrp="1"/>
          </p:cNvSpPr>
          <p:nvPr>
            <p:ph idx="1"/>
          </p:nvPr>
        </p:nvSpPr>
        <p:spPr>
          <a:xfrm>
            <a:off x="1171339" y="838859"/>
            <a:ext cx="6801323" cy="459501"/>
          </a:xfrm>
        </p:spPr>
        <p:txBody>
          <a:bodyPr anchor="ctr"/>
          <a:lstStyle/>
          <a:p>
            <a:pPr marL="180000" indent="-180000" algn="ctr">
              <a:spcBef>
                <a:spcPts val="0"/>
              </a:spcBef>
              <a:buFont typeface="+mj-lt"/>
              <a:buAutoNum type="alphaUcPeriod"/>
            </a:pPr>
            <a:r>
              <a:rPr lang="en-US" altLang="en-US" sz="2800" b="1" dirty="0"/>
              <a:t> General Features of Amino Acids</a:t>
            </a:r>
            <a:endParaRPr lang="en-IN" sz="2800" dirty="0"/>
          </a:p>
        </p:txBody>
      </p:sp>
      <p:sp>
        <p:nvSpPr>
          <p:cNvPr id="3" name="Text Placeholder 2"/>
          <p:cNvSpPr>
            <a:spLocks noGrp="1"/>
          </p:cNvSpPr>
          <p:nvPr>
            <p:ph type="body" sz="quarter" idx="12"/>
          </p:nvPr>
        </p:nvSpPr>
        <p:spPr>
          <a:xfrm>
            <a:off x="1071563" y="1504950"/>
            <a:ext cx="7156953" cy="1185859"/>
          </a:xfrm>
        </p:spPr>
        <p:txBody>
          <a:bodyPr/>
          <a:lstStyle/>
          <a:p>
            <a:r>
              <a:rPr lang="en-US" altLang="en-US" sz="2400" b="1" dirty="0"/>
              <a:t>Since amino acids contain a base (</a:t>
            </a:r>
            <a:r>
              <a:rPr lang="en-IN" altLang="en-US" sz="2400" b="1" i="0" dirty="0"/>
              <a:t>NH</a:t>
            </a:r>
            <a:r>
              <a:rPr lang="en-IN" altLang="en-US" sz="2400" b="1" i="0" baseline="-25000" dirty="0"/>
              <a:t>2</a:t>
            </a:r>
            <a:r>
              <a:rPr lang="en-US" altLang="en-US" sz="2400" b="1" dirty="0"/>
              <a:t>) and an acid (COOH), a </a:t>
            </a:r>
            <a:r>
              <a:rPr lang="en-US" altLang="en-US" sz="2400" b="1" dirty="0">
                <a:solidFill>
                  <a:srgbClr val="3366FF"/>
                </a:solidFill>
              </a:rPr>
              <a:t>proton transfers from the acid to the base</a:t>
            </a:r>
            <a:r>
              <a:rPr lang="en-US" altLang="en-US" sz="2400" b="1" dirty="0"/>
              <a:t> to form a </a:t>
            </a:r>
            <a:r>
              <a:rPr lang="en-US" altLang="en-US" sz="2400" b="1" dirty="0">
                <a:solidFill>
                  <a:srgbClr val="3366FF"/>
                </a:solidFill>
              </a:rPr>
              <a:t>zwitterion</a:t>
            </a:r>
            <a:r>
              <a:rPr lang="en-US" altLang="en-US" sz="2400" b="1" dirty="0"/>
              <a:t>.</a:t>
            </a:r>
            <a:endParaRPr lang="en-IN" sz="2400" dirty="0"/>
          </a:p>
        </p:txBody>
      </p:sp>
      <p:pic>
        <p:nvPicPr>
          <p:cNvPr id="8197" name="Picture 9" descr="Structure of an amino acid containing alpha C (next to carbonyl) attached to four groups; amino (NH2), hydrogen, alkyl (R) and carboxyl (COOH) groups. The proton transfer from NH2 to COOH creates a zwitterion which contains both a positive and a negative ch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8" y="2947988"/>
            <a:ext cx="8947150"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457200" y="391555"/>
            <a:ext cx="8229600" cy="484745"/>
          </a:xfrm>
        </p:spPr>
        <p:txBody>
          <a:bodyPr/>
          <a:lstStyle/>
          <a:p>
            <a:pPr eaLnBrk="1" hangingPunct="1"/>
            <a:r>
              <a:rPr lang="en-US" altLang="en-US" sz="3200" b="1" dirty="0"/>
              <a:t>21.10 How Enzymes Work (7)</a:t>
            </a:r>
            <a:endParaRPr lang="en-US" altLang="en-US" dirty="0">
              <a:latin typeface="Calibri" pitchFamily="34" charset="0"/>
            </a:endParaRPr>
          </a:p>
        </p:txBody>
      </p:sp>
      <p:sp>
        <p:nvSpPr>
          <p:cNvPr id="2" name="Content Placeholder 1"/>
          <p:cNvSpPr>
            <a:spLocks noGrp="1"/>
          </p:cNvSpPr>
          <p:nvPr>
            <p:ph idx="1"/>
          </p:nvPr>
        </p:nvSpPr>
        <p:spPr>
          <a:xfrm>
            <a:off x="457200" y="833664"/>
            <a:ext cx="8229600" cy="505451"/>
          </a:xfrm>
        </p:spPr>
        <p:txBody>
          <a:bodyPr anchor="ctr"/>
          <a:lstStyle/>
          <a:p>
            <a:pPr marL="180000" indent="-180000" algn="ctr">
              <a:spcBef>
                <a:spcPts val="0"/>
              </a:spcBef>
              <a:buFont typeface="+mj-lt"/>
              <a:buAutoNum type="alphaUcPeriod" startAt="3"/>
            </a:pPr>
            <a:r>
              <a:rPr lang="en-US" altLang="en-US" sz="2800" b="1" dirty="0"/>
              <a:t> Allosteric Control</a:t>
            </a:r>
            <a:endParaRPr lang="en-IN" sz="2800" dirty="0"/>
          </a:p>
        </p:txBody>
      </p:sp>
      <p:sp>
        <p:nvSpPr>
          <p:cNvPr id="3" name="Text Placeholder 2"/>
          <p:cNvSpPr>
            <a:spLocks noGrp="1"/>
          </p:cNvSpPr>
          <p:nvPr>
            <p:ph type="body" sz="quarter" idx="12"/>
          </p:nvPr>
        </p:nvSpPr>
        <p:spPr>
          <a:xfrm>
            <a:off x="1080673" y="1413115"/>
            <a:ext cx="7225127" cy="460668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eaLnBrk="1" hangingPunct="1">
              <a:spcBef>
                <a:spcPct val="0"/>
              </a:spcBef>
              <a:spcAft>
                <a:spcPts val="1500"/>
              </a:spcAft>
            </a:pPr>
            <a:r>
              <a:rPr lang="en-US" altLang="en-US" sz="2400" b="1" dirty="0">
                <a:solidFill>
                  <a:srgbClr val="3366FF"/>
                </a:solidFill>
              </a:rPr>
              <a:t>Allosteric control </a:t>
            </a:r>
            <a:r>
              <a:rPr lang="en-US" altLang="en-US" sz="2400" b="1" dirty="0"/>
              <a:t>is the binding of a regulator to a site on an enzyme that affects the enzyme’s ability to bind a substrate at its active site.</a:t>
            </a:r>
          </a:p>
          <a:p>
            <a:pPr defTabSz="457200" eaLnBrk="1" hangingPunct="1">
              <a:spcBef>
                <a:spcPct val="0"/>
              </a:spcBef>
              <a:spcAft>
                <a:spcPts val="1500"/>
              </a:spcAft>
            </a:pPr>
            <a:r>
              <a:rPr lang="en-US" altLang="en-US" sz="2400" b="1" dirty="0"/>
              <a:t>Negative allosteric control occurs when a regulator makes the active site less able to bind the substrate, and the rate of reaction </a:t>
            </a:r>
            <a:r>
              <a:rPr lang="en-US" altLang="en-US" sz="2400" b="1" dirty="0">
                <a:solidFill>
                  <a:srgbClr val="3366FF"/>
                </a:solidFill>
              </a:rPr>
              <a:t>decreases</a:t>
            </a:r>
            <a:r>
              <a:rPr lang="en-US" altLang="en-US" sz="2400" b="1" dirty="0"/>
              <a:t>.</a:t>
            </a:r>
          </a:p>
          <a:p>
            <a:pPr defTabSz="457200" eaLnBrk="1" hangingPunct="1">
              <a:spcBef>
                <a:spcPct val="0"/>
              </a:spcBef>
              <a:spcAft>
                <a:spcPts val="1500"/>
              </a:spcAft>
            </a:pPr>
            <a:r>
              <a:rPr lang="en-US" altLang="en-US" sz="2400" b="1" dirty="0"/>
              <a:t>Positive allosteric control occurs when a regulator makes the active site more able to bind the substrate, and the rate of the reaction </a:t>
            </a:r>
            <a:r>
              <a:rPr lang="en-US" altLang="en-US" sz="2400" b="1" dirty="0">
                <a:solidFill>
                  <a:srgbClr val="3366FF"/>
                </a:solidFill>
              </a:rPr>
              <a:t>increases</a:t>
            </a:r>
            <a:r>
              <a:rPr lang="en-US" altLang="en-US" sz="2400" b="1" dirty="0"/>
              <a:t>.</a:t>
            </a:r>
            <a:endParaRPr lang="en-IN" sz="2400" b="1" kern="1200" dirty="0">
              <a:solidFill>
                <a:srgbClr val="3366FF"/>
              </a:solidFill>
              <a:latin typeface="Arial" charset="0"/>
              <a:cs typeface="+mn-c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457200" y="381000"/>
            <a:ext cx="8229600" cy="484745"/>
          </a:xfrm>
        </p:spPr>
        <p:txBody>
          <a:bodyPr/>
          <a:lstStyle/>
          <a:p>
            <a:pPr eaLnBrk="1" hangingPunct="1"/>
            <a:r>
              <a:rPr lang="en-US" altLang="en-US" sz="3200" b="1" dirty="0"/>
              <a:t>21.10 How Enzymes Work (8)</a:t>
            </a:r>
            <a:endParaRPr lang="en-US" altLang="en-US" dirty="0">
              <a:latin typeface="Calibri" pitchFamily="34" charset="0"/>
            </a:endParaRPr>
          </a:p>
        </p:txBody>
      </p:sp>
      <p:sp>
        <p:nvSpPr>
          <p:cNvPr id="2" name="Content Placeholder 1"/>
          <p:cNvSpPr>
            <a:spLocks noGrp="1"/>
          </p:cNvSpPr>
          <p:nvPr>
            <p:ph idx="1"/>
          </p:nvPr>
        </p:nvSpPr>
        <p:spPr>
          <a:xfrm>
            <a:off x="457200" y="838859"/>
            <a:ext cx="8229600" cy="459501"/>
          </a:xfrm>
        </p:spPr>
        <p:txBody>
          <a:bodyPr anchor="ctr"/>
          <a:lstStyle/>
          <a:p>
            <a:pPr marL="180000" indent="-180000" algn="ctr">
              <a:spcBef>
                <a:spcPts val="0"/>
              </a:spcBef>
              <a:buFont typeface="+mj-lt"/>
              <a:buAutoNum type="alphaUcPeriod" startAt="3"/>
            </a:pPr>
            <a:r>
              <a:rPr lang="en-US" altLang="en-US" sz="2800" b="1" dirty="0"/>
              <a:t> Allosteric Control</a:t>
            </a:r>
            <a:endParaRPr lang="en-IN" sz="2800" dirty="0"/>
          </a:p>
        </p:txBody>
      </p:sp>
      <p:pic>
        <p:nvPicPr>
          <p:cNvPr id="74756" name="Picture 1" descr="This figure illustrates the difference between negative and positive allosteric control. With negative allosteric control, binding of the regulator to the enzyme triggers a change in shape (step [1]), making the active site less accessible or unavailable to bind the substrate, so no reaction occurs (step [2]). With positive allosteric control, binding of the regulator may cause the shape of the active site to more closely resemble the substrate (step [1]), thus allowing the substrate to bind (step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3825" y="1981200"/>
            <a:ext cx="6356350" cy="370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457200" y="361950"/>
            <a:ext cx="8229600" cy="533219"/>
          </a:xfrm>
        </p:spPr>
        <p:txBody>
          <a:bodyPr/>
          <a:lstStyle/>
          <a:p>
            <a:pPr eaLnBrk="1" hangingPunct="1"/>
            <a:r>
              <a:rPr lang="en-US" altLang="en-US" sz="3200" b="1" dirty="0"/>
              <a:t>21.10 How Enzymes Work (9)</a:t>
            </a:r>
            <a:endParaRPr lang="en-US" altLang="en-US" dirty="0">
              <a:latin typeface="Calibri" pitchFamily="34" charset="0"/>
            </a:endParaRPr>
          </a:p>
        </p:txBody>
      </p:sp>
      <p:sp>
        <p:nvSpPr>
          <p:cNvPr id="2" name="Content Placeholder 1"/>
          <p:cNvSpPr>
            <a:spLocks noGrp="1"/>
          </p:cNvSpPr>
          <p:nvPr>
            <p:ph idx="1"/>
          </p:nvPr>
        </p:nvSpPr>
        <p:spPr>
          <a:xfrm>
            <a:off x="457200" y="819809"/>
            <a:ext cx="8229600" cy="505451"/>
          </a:xfrm>
        </p:spPr>
        <p:txBody>
          <a:bodyPr anchor="ctr"/>
          <a:lstStyle/>
          <a:p>
            <a:pPr marL="180000" indent="-180000" algn="ctr">
              <a:spcBef>
                <a:spcPts val="0"/>
              </a:spcBef>
              <a:buFont typeface="+mj-lt"/>
              <a:buAutoNum type="alphaUcPeriod" startAt="3"/>
            </a:pPr>
            <a:r>
              <a:rPr lang="en-US" altLang="en-US" sz="2800" b="1" dirty="0"/>
              <a:t> Enzyme Inhibitors</a:t>
            </a:r>
            <a:endParaRPr lang="en-IN" sz="2800" dirty="0"/>
          </a:p>
        </p:txBody>
      </p:sp>
      <p:sp>
        <p:nvSpPr>
          <p:cNvPr id="3" name="Text Placeholder 2"/>
          <p:cNvSpPr>
            <a:spLocks noGrp="1"/>
          </p:cNvSpPr>
          <p:nvPr>
            <p:ph type="body" sz="quarter" idx="12"/>
          </p:nvPr>
        </p:nvSpPr>
        <p:spPr>
          <a:xfrm>
            <a:off x="1065954" y="1509486"/>
            <a:ext cx="7258896" cy="376513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eaLnBrk="1" hangingPunct="1">
              <a:spcBef>
                <a:spcPct val="0"/>
              </a:spcBef>
              <a:spcAft>
                <a:spcPts val="2500"/>
              </a:spcAft>
            </a:pPr>
            <a:r>
              <a:rPr lang="en-US" altLang="en-US" sz="2400" b="1" dirty="0"/>
              <a:t>Substances that bind to an enzyme and in the process greatly alter or destroy the enzyme’s activity are called </a:t>
            </a:r>
            <a:r>
              <a:rPr lang="en-US" altLang="en-US" sz="2400" b="1" dirty="0">
                <a:solidFill>
                  <a:srgbClr val="3366FF"/>
                </a:solidFill>
              </a:rPr>
              <a:t>inhibitors</a:t>
            </a:r>
            <a:r>
              <a:rPr lang="en-US" altLang="en-US" sz="2400" b="1" dirty="0"/>
              <a:t>.</a:t>
            </a:r>
          </a:p>
          <a:p>
            <a:pPr defTabSz="457200" eaLnBrk="1" hangingPunct="1">
              <a:spcBef>
                <a:spcPct val="0"/>
              </a:spcBef>
              <a:spcAft>
                <a:spcPts val="2500"/>
              </a:spcAft>
            </a:pPr>
            <a:r>
              <a:rPr lang="en-US" altLang="en-US" sz="2400" b="1" dirty="0"/>
              <a:t>A </a:t>
            </a:r>
            <a:r>
              <a:rPr lang="en-US" altLang="en-US" sz="2400" b="1" dirty="0">
                <a:solidFill>
                  <a:srgbClr val="3366FF"/>
                </a:solidFill>
              </a:rPr>
              <a:t>reversible inhibitor </a:t>
            </a:r>
            <a:r>
              <a:rPr lang="en-US" altLang="en-US" sz="2400" b="1" dirty="0"/>
              <a:t>binds to an enzyme but then enzyme activity is restored when the inhibitor is released.</a:t>
            </a:r>
          </a:p>
          <a:p>
            <a:pPr defTabSz="457200" eaLnBrk="1" hangingPunct="1">
              <a:spcBef>
                <a:spcPct val="0"/>
              </a:spcBef>
              <a:spcAft>
                <a:spcPts val="2500"/>
              </a:spcAft>
            </a:pPr>
            <a:r>
              <a:rPr lang="en-US" altLang="en-US" sz="2400" b="1" dirty="0"/>
              <a:t>An </a:t>
            </a:r>
            <a:r>
              <a:rPr lang="en-US" altLang="en-US" sz="2400" b="1" dirty="0">
                <a:solidFill>
                  <a:srgbClr val="3366FF"/>
                </a:solidFill>
              </a:rPr>
              <a:t>irreversible inhibitor </a:t>
            </a:r>
            <a:r>
              <a:rPr lang="en-US" altLang="en-US" sz="2400" b="1" dirty="0"/>
              <a:t>covalently binds to an enzyme, permanently destroying its activity..</a:t>
            </a:r>
            <a:endParaRPr lang="en-IN" sz="2400" b="1" kern="1200" dirty="0">
              <a:latin typeface="Arial" charset="0"/>
              <a:cs typeface="+mn-cs"/>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457200" y="381000"/>
            <a:ext cx="8229600" cy="484745"/>
          </a:xfrm>
        </p:spPr>
        <p:txBody>
          <a:bodyPr/>
          <a:lstStyle/>
          <a:p>
            <a:pPr eaLnBrk="1" hangingPunct="1"/>
            <a:r>
              <a:rPr lang="en-US" altLang="en-US" sz="3200" b="1" dirty="0"/>
              <a:t>21.10 How Enzymes Work (10)</a:t>
            </a:r>
            <a:endParaRPr lang="en-US" altLang="en-US" dirty="0">
              <a:latin typeface="Calibri" pitchFamily="34" charset="0"/>
            </a:endParaRPr>
          </a:p>
        </p:txBody>
      </p:sp>
      <p:sp>
        <p:nvSpPr>
          <p:cNvPr id="2" name="Content Placeholder 1"/>
          <p:cNvSpPr>
            <a:spLocks noGrp="1"/>
          </p:cNvSpPr>
          <p:nvPr>
            <p:ph idx="1"/>
          </p:nvPr>
        </p:nvSpPr>
        <p:spPr>
          <a:xfrm>
            <a:off x="457200" y="857909"/>
            <a:ext cx="8229600" cy="417728"/>
          </a:xfrm>
        </p:spPr>
        <p:txBody>
          <a:bodyPr anchor="ctr"/>
          <a:lstStyle/>
          <a:p>
            <a:pPr marL="180000" indent="-180000" algn="ctr">
              <a:spcBef>
                <a:spcPts val="0"/>
              </a:spcBef>
              <a:buFont typeface="+mj-lt"/>
              <a:buAutoNum type="alphaUcPeriod" startAt="3"/>
            </a:pPr>
            <a:r>
              <a:rPr lang="en-US" altLang="en-US" sz="2800" b="1" dirty="0"/>
              <a:t> Enzyme Inhibitors</a:t>
            </a:r>
            <a:endParaRPr lang="en-IN" sz="2800" dirty="0"/>
          </a:p>
        </p:txBody>
      </p:sp>
      <p:sp>
        <p:nvSpPr>
          <p:cNvPr id="3" name="Text Placeholder 2"/>
          <p:cNvSpPr>
            <a:spLocks noGrp="1"/>
          </p:cNvSpPr>
          <p:nvPr>
            <p:ph type="body" sz="quarter" idx="12"/>
          </p:nvPr>
        </p:nvSpPr>
        <p:spPr>
          <a:xfrm>
            <a:off x="1076677" y="1508000"/>
            <a:ext cx="7248173" cy="253915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eaLnBrk="1" hangingPunct="1">
              <a:spcBef>
                <a:spcPct val="0"/>
              </a:spcBef>
              <a:spcAft>
                <a:spcPts val="1500"/>
              </a:spcAft>
            </a:pPr>
            <a:r>
              <a:rPr lang="en-US" altLang="en-US" sz="2400" b="1" dirty="0"/>
              <a:t>Penicillin is an antibiotic that kills bacteria because it irreversibly binds to the enzyme required for the synthesis of a bacterial cell wall (Section 17.11).</a:t>
            </a:r>
          </a:p>
          <a:p>
            <a:pPr defTabSz="457200" eaLnBrk="1" hangingPunct="1">
              <a:spcBef>
                <a:spcPct val="0"/>
              </a:spcBef>
              <a:spcAft>
                <a:spcPts val="1500"/>
              </a:spcAft>
            </a:pPr>
            <a:r>
              <a:rPr lang="en-US" altLang="en-US" sz="2400" b="1" dirty="0"/>
              <a:t>Penicillin has no effect on human cells because they are surrounded by a cell membrane.</a:t>
            </a:r>
            <a:endParaRPr lang="en-IN" sz="2400" b="1" kern="1200" dirty="0">
              <a:latin typeface="Arial" charset="0"/>
              <a:cs typeface="+mn-cs"/>
            </a:endParaRPr>
          </a:p>
        </p:txBody>
      </p:sp>
      <p:pic>
        <p:nvPicPr>
          <p:cNvPr id="76806" name="Picture 1" descr="Space filling model of an enzyme displaying OH group: Penicillin binds to a hydroxyl group (OH) of the enzyme, thus inactivating it, halting cell wall construction and killing the bacterium."/>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6563" y="4267200"/>
            <a:ext cx="5730875"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457200" y="381000"/>
            <a:ext cx="8229600" cy="484745"/>
          </a:xfrm>
        </p:spPr>
        <p:txBody>
          <a:bodyPr/>
          <a:lstStyle/>
          <a:p>
            <a:pPr eaLnBrk="1" hangingPunct="1"/>
            <a:r>
              <a:rPr lang="en-US" altLang="en-US" sz="3200" b="1" dirty="0"/>
              <a:t>21.10 How Enzymes Work (11)</a:t>
            </a:r>
            <a:endParaRPr lang="en-US" altLang="en-US" dirty="0">
              <a:latin typeface="Calibri" pitchFamily="34" charset="0"/>
            </a:endParaRPr>
          </a:p>
        </p:txBody>
      </p:sp>
      <p:sp>
        <p:nvSpPr>
          <p:cNvPr id="2" name="Content Placeholder 1"/>
          <p:cNvSpPr>
            <a:spLocks noGrp="1"/>
          </p:cNvSpPr>
          <p:nvPr>
            <p:ph idx="1"/>
          </p:nvPr>
        </p:nvSpPr>
        <p:spPr>
          <a:xfrm>
            <a:off x="457200" y="876959"/>
            <a:ext cx="8229600" cy="379753"/>
          </a:xfrm>
        </p:spPr>
        <p:txBody>
          <a:bodyPr anchor="ctr"/>
          <a:lstStyle/>
          <a:p>
            <a:pPr marL="180000" indent="-180000" algn="ctr">
              <a:spcBef>
                <a:spcPts val="0"/>
              </a:spcBef>
              <a:buFont typeface="+mj-lt"/>
              <a:buAutoNum type="alphaUcPeriod" startAt="3"/>
            </a:pPr>
            <a:r>
              <a:rPr lang="en-US" altLang="en-US" sz="2800" b="1" dirty="0"/>
              <a:t> Enzyme Inhibitors</a:t>
            </a:r>
            <a:endParaRPr lang="en-IN" sz="2800" dirty="0"/>
          </a:p>
        </p:txBody>
      </p:sp>
      <p:sp>
        <p:nvSpPr>
          <p:cNvPr id="3" name="Text Placeholder 2"/>
          <p:cNvSpPr>
            <a:spLocks noGrp="1"/>
          </p:cNvSpPr>
          <p:nvPr>
            <p:ph type="body" sz="quarter" idx="12"/>
          </p:nvPr>
        </p:nvSpPr>
        <p:spPr>
          <a:xfrm>
            <a:off x="1065334" y="1509486"/>
            <a:ext cx="7373816" cy="31290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eaLnBrk="1" hangingPunct="1">
              <a:spcBef>
                <a:spcPct val="0"/>
              </a:spcBef>
              <a:spcAft>
                <a:spcPts val="2800"/>
              </a:spcAft>
            </a:pPr>
            <a:r>
              <a:rPr lang="en-US" altLang="en-US" sz="2400" b="1" dirty="0"/>
              <a:t>Reversible can be competitive or noncompetitive.</a:t>
            </a:r>
          </a:p>
          <a:p>
            <a:pPr defTabSz="457200" eaLnBrk="1" hangingPunct="1">
              <a:spcBef>
                <a:spcPct val="0"/>
              </a:spcBef>
              <a:spcAft>
                <a:spcPts val="2800"/>
              </a:spcAft>
            </a:pPr>
            <a:r>
              <a:rPr lang="en-US" altLang="en-US" sz="2400" b="1" dirty="0"/>
              <a:t>A </a:t>
            </a:r>
            <a:r>
              <a:rPr lang="en-US" altLang="en-US" sz="2400" b="1" dirty="0">
                <a:solidFill>
                  <a:srgbClr val="3366FF"/>
                </a:solidFill>
              </a:rPr>
              <a:t>noncompetitive inhibitor </a:t>
            </a:r>
            <a:r>
              <a:rPr lang="en-US" altLang="en-US" sz="2400" b="1" dirty="0"/>
              <a:t>bonds to the enzyme, but not to the active site.</a:t>
            </a:r>
          </a:p>
          <a:p>
            <a:pPr defTabSz="457200" eaLnBrk="1" hangingPunct="1">
              <a:spcBef>
                <a:spcPct val="0"/>
              </a:spcBef>
              <a:spcAft>
                <a:spcPts val="2800"/>
              </a:spcAft>
            </a:pPr>
            <a:r>
              <a:rPr lang="en-US" altLang="en-US" sz="2400" b="1" dirty="0"/>
              <a:t>A </a:t>
            </a:r>
            <a:r>
              <a:rPr lang="en-US" altLang="en-US" sz="2400" b="1" dirty="0">
                <a:solidFill>
                  <a:srgbClr val="3366FF"/>
                </a:solidFill>
              </a:rPr>
              <a:t>competitive inhibitor </a:t>
            </a:r>
            <a:r>
              <a:rPr lang="en-US" altLang="en-US" sz="2400" b="1" dirty="0"/>
              <a:t>has a shape and structure similar to the substrate, so it competes with the substrate for binding to the active site.</a:t>
            </a:r>
            <a:endParaRPr lang="en-IN" sz="2400" b="1" kern="1200" dirty="0">
              <a:latin typeface="Arial" charset="0"/>
              <a:cs typeface="+mn-c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457200" y="363973"/>
            <a:ext cx="8229600" cy="533219"/>
          </a:xfrm>
        </p:spPr>
        <p:txBody>
          <a:bodyPr/>
          <a:lstStyle/>
          <a:p>
            <a:pPr eaLnBrk="1" hangingPunct="1"/>
            <a:r>
              <a:rPr lang="en-US" altLang="en-US" sz="3200" b="1" dirty="0"/>
              <a:t>21.10 How Enzymes Work (12)</a:t>
            </a:r>
            <a:endParaRPr lang="en-US" altLang="en-US" dirty="0">
              <a:latin typeface="Calibri" pitchFamily="34" charset="0"/>
            </a:endParaRPr>
          </a:p>
        </p:txBody>
      </p:sp>
      <p:sp>
        <p:nvSpPr>
          <p:cNvPr id="2" name="Content Placeholder 1"/>
          <p:cNvSpPr>
            <a:spLocks noGrp="1"/>
          </p:cNvSpPr>
          <p:nvPr>
            <p:ph idx="1"/>
          </p:nvPr>
        </p:nvSpPr>
        <p:spPr>
          <a:xfrm>
            <a:off x="457200" y="849103"/>
            <a:ext cx="8229600" cy="459501"/>
          </a:xfrm>
        </p:spPr>
        <p:txBody>
          <a:bodyPr anchor="ctr"/>
          <a:lstStyle/>
          <a:p>
            <a:pPr marL="180000" indent="-180000" algn="ctr">
              <a:spcBef>
                <a:spcPts val="0"/>
              </a:spcBef>
              <a:buFont typeface="+mj-lt"/>
              <a:buAutoNum type="alphaUcPeriod" startAt="3"/>
            </a:pPr>
            <a:r>
              <a:rPr lang="en-US" altLang="en-US" sz="2800" b="1" dirty="0"/>
              <a:t> Enzyme Inhibitors</a:t>
            </a:r>
            <a:endParaRPr lang="en-IN" sz="2800" dirty="0"/>
          </a:p>
        </p:txBody>
      </p:sp>
      <p:pic>
        <p:nvPicPr>
          <p:cNvPr id="78852" name="Picture 1" descr="Illustration of non-competitive inhibitor: The inhibitor causes the enzyme to change shape so that the active site can no longer bind the substrate. When the noncompetitive inhibitor is no longer bound to the enzyme, normal enzyme activity resum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7238" y="2209800"/>
            <a:ext cx="76295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457200" y="366433"/>
            <a:ext cx="8229600" cy="533219"/>
          </a:xfrm>
        </p:spPr>
        <p:txBody>
          <a:bodyPr/>
          <a:lstStyle/>
          <a:p>
            <a:pPr eaLnBrk="1" hangingPunct="1"/>
            <a:r>
              <a:rPr lang="en-US" altLang="en-US" sz="3200" b="1" dirty="0"/>
              <a:t>21.10 How Enzymes Work (13)</a:t>
            </a:r>
            <a:endParaRPr lang="en-US" altLang="en-US" dirty="0">
              <a:latin typeface="Calibri" pitchFamily="34" charset="0"/>
            </a:endParaRPr>
          </a:p>
        </p:txBody>
      </p:sp>
      <p:sp>
        <p:nvSpPr>
          <p:cNvPr id="2" name="Content Placeholder 1"/>
          <p:cNvSpPr>
            <a:spLocks noGrp="1"/>
          </p:cNvSpPr>
          <p:nvPr>
            <p:ph idx="1"/>
          </p:nvPr>
        </p:nvSpPr>
        <p:spPr>
          <a:xfrm>
            <a:off x="457200" y="843463"/>
            <a:ext cx="8229600" cy="459501"/>
          </a:xfrm>
        </p:spPr>
        <p:txBody>
          <a:bodyPr anchor="ctr"/>
          <a:lstStyle/>
          <a:p>
            <a:pPr marL="180000" indent="-180000" algn="ctr">
              <a:spcBef>
                <a:spcPts val="0"/>
              </a:spcBef>
              <a:buFont typeface="+mj-lt"/>
              <a:buAutoNum type="alphaUcPeriod" startAt="4"/>
            </a:pPr>
            <a:r>
              <a:rPr lang="en-US" altLang="en-US" sz="2800" b="1" dirty="0"/>
              <a:t> Zymogens</a:t>
            </a:r>
            <a:endParaRPr lang="en-IN" sz="2800" dirty="0"/>
          </a:p>
        </p:txBody>
      </p:sp>
      <p:sp>
        <p:nvSpPr>
          <p:cNvPr id="3" name="Text Placeholder 2"/>
          <p:cNvSpPr>
            <a:spLocks noGrp="1"/>
          </p:cNvSpPr>
          <p:nvPr>
            <p:ph type="body" sz="quarter" idx="12"/>
          </p:nvPr>
        </p:nvSpPr>
        <p:spPr>
          <a:xfrm>
            <a:off x="1072754" y="1508267"/>
            <a:ext cx="7597250" cy="113558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eaLnBrk="1" hangingPunct="1">
              <a:spcBef>
                <a:spcPct val="0"/>
              </a:spcBef>
              <a:buClr>
                <a:schemeClr val="tx1"/>
              </a:buClr>
            </a:pPr>
            <a:r>
              <a:rPr lang="en-US" altLang="en-US" sz="2400" b="1" dirty="0">
                <a:solidFill>
                  <a:srgbClr val="3366FF"/>
                </a:solidFill>
              </a:rPr>
              <a:t>Zymogens</a:t>
            </a:r>
            <a:r>
              <a:rPr lang="en-US" altLang="en-US" sz="2400" b="1" dirty="0">
                <a:solidFill>
                  <a:srgbClr val="3344FF"/>
                </a:solidFill>
              </a:rPr>
              <a:t> </a:t>
            </a:r>
            <a:r>
              <a:rPr lang="en-US" altLang="en-US" sz="2400" b="1" dirty="0"/>
              <a:t>(</a:t>
            </a:r>
            <a:r>
              <a:rPr lang="en-US" altLang="en-US" sz="2400" b="1" dirty="0" err="1"/>
              <a:t>proenzymes</a:t>
            </a:r>
            <a:r>
              <a:rPr lang="en-US" altLang="en-US" sz="2400" b="1" dirty="0"/>
              <a:t>) are an </a:t>
            </a:r>
            <a:r>
              <a:rPr lang="en-US" altLang="en-US" sz="2400" b="1" dirty="0">
                <a:solidFill>
                  <a:srgbClr val="3366FF"/>
                </a:solidFill>
              </a:rPr>
              <a:t>inactive form </a:t>
            </a:r>
            <a:r>
              <a:rPr lang="en-US" altLang="en-US" sz="2400" b="1" dirty="0"/>
              <a:t>of an enzyme that can be converted to the active form when needed.</a:t>
            </a:r>
            <a:endParaRPr lang="en-IN" sz="2400" b="1" kern="1200" dirty="0">
              <a:solidFill>
                <a:srgbClr val="3366FF"/>
              </a:solidFill>
              <a:latin typeface="Arial" charset="0"/>
              <a:cs typeface="+mn-cs"/>
            </a:endParaRPr>
          </a:p>
        </p:txBody>
      </p:sp>
      <p:pic>
        <p:nvPicPr>
          <p:cNvPr id="79877" name="Picture 7" descr="Space filling models of inactive and active forms of an enzyme. Removal of some of the amino acids from the peptide chain of inactive enzyme makes it acti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971800"/>
            <a:ext cx="62484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457200" y="363973"/>
            <a:ext cx="8229600" cy="533219"/>
          </a:xfrm>
        </p:spPr>
        <p:txBody>
          <a:bodyPr/>
          <a:lstStyle/>
          <a:p>
            <a:pPr eaLnBrk="1" hangingPunct="1"/>
            <a:r>
              <a:rPr lang="en-US" altLang="en-US" sz="3200" b="1" dirty="0"/>
              <a:t>21.11 Focus on Health &amp; Medicine (1)</a:t>
            </a:r>
            <a:endParaRPr lang="en-US" altLang="en-US" dirty="0">
              <a:latin typeface="Calibri" pitchFamily="34" charset="0"/>
            </a:endParaRPr>
          </a:p>
        </p:txBody>
      </p:sp>
      <p:sp>
        <p:nvSpPr>
          <p:cNvPr id="2" name="Content Placeholder 1"/>
          <p:cNvSpPr>
            <a:spLocks noGrp="1"/>
          </p:cNvSpPr>
          <p:nvPr>
            <p:ph idx="1"/>
          </p:nvPr>
        </p:nvSpPr>
        <p:spPr>
          <a:xfrm>
            <a:off x="457200" y="885797"/>
            <a:ext cx="8229600" cy="379753"/>
          </a:xfrm>
        </p:spPr>
        <p:txBody>
          <a:bodyPr anchor="ctr"/>
          <a:lstStyle/>
          <a:p>
            <a:pPr marL="180000" indent="-180000" algn="ctr">
              <a:spcBef>
                <a:spcPts val="0"/>
              </a:spcBef>
              <a:buFont typeface="+mj-lt"/>
              <a:buAutoNum type="alphaUcPeriod"/>
            </a:pPr>
            <a:r>
              <a:rPr lang="en-US" altLang="en-US" sz="2800" b="1" dirty="0"/>
              <a:t> Enzyme Levels as Diagnostic Tools</a:t>
            </a:r>
            <a:endParaRPr lang="en-IN" sz="2800" dirty="0"/>
          </a:p>
        </p:txBody>
      </p:sp>
      <p:sp>
        <p:nvSpPr>
          <p:cNvPr id="3" name="Text Placeholder 2"/>
          <p:cNvSpPr>
            <a:spLocks noGrp="1"/>
          </p:cNvSpPr>
          <p:nvPr>
            <p:ph type="body" sz="quarter" idx="12"/>
          </p:nvPr>
        </p:nvSpPr>
        <p:spPr>
          <a:xfrm>
            <a:off x="1037304" y="1509505"/>
            <a:ext cx="7597250" cy="118453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eaLnBrk="1" hangingPunct="1">
              <a:spcBef>
                <a:spcPct val="0"/>
              </a:spcBef>
            </a:pPr>
            <a:r>
              <a:rPr lang="en-US" altLang="en-US" sz="2400" b="1" dirty="0"/>
              <a:t>Certain enzymes are present in higher amounts in particular cells, which can be </a:t>
            </a:r>
            <a:r>
              <a:rPr lang="en-US" altLang="en-US" sz="2400" b="1" dirty="0">
                <a:solidFill>
                  <a:srgbClr val="3366FF"/>
                </a:solidFill>
              </a:rPr>
              <a:t>detected</a:t>
            </a:r>
            <a:r>
              <a:rPr lang="en-US" altLang="en-US" sz="2400" b="1" dirty="0"/>
              <a:t> if these cells </a:t>
            </a:r>
            <a:r>
              <a:rPr lang="en-US" altLang="en-US" sz="2400" b="1" dirty="0">
                <a:solidFill>
                  <a:srgbClr val="3366FF"/>
                </a:solidFill>
              </a:rPr>
              <a:t>rupture and die</a:t>
            </a:r>
            <a:r>
              <a:rPr lang="en-US" altLang="en-US" sz="2400" b="1" dirty="0"/>
              <a:t>.</a:t>
            </a:r>
            <a:endParaRPr lang="en-IN" sz="2400" b="1" kern="1200" dirty="0">
              <a:latin typeface="Arial" charset="0"/>
              <a:cs typeface="+mn-cs"/>
            </a:endParaRPr>
          </a:p>
        </p:txBody>
      </p:sp>
      <p:sp>
        <p:nvSpPr>
          <p:cNvPr id="4" name="Text Placeholder 3"/>
          <p:cNvSpPr>
            <a:spLocks noGrp="1"/>
          </p:cNvSpPr>
          <p:nvPr>
            <p:ph type="body" sz="quarter" idx="13"/>
          </p:nvPr>
        </p:nvSpPr>
        <p:spPr>
          <a:xfrm>
            <a:off x="1128251" y="3512904"/>
            <a:ext cx="5048737" cy="311844"/>
          </a:xfrm>
        </p:spPr>
        <p:txBody>
          <a:bodyPr/>
          <a:lstStyle/>
          <a:p>
            <a:r>
              <a:rPr lang="en-IN" sz="1480" b="1" dirty="0"/>
              <a:t>Table 21.4 Common Enzymes Used for Diagnosis</a:t>
            </a:r>
          </a:p>
        </p:txBody>
      </p:sp>
      <p:graphicFrame>
        <p:nvGraphicFramePr>
          <p:cNvPr id="26" name="Table Placeholder 25"/>
          <p:cNvGraphicFramePr>
            <a:graphicFrameLocks noGrp="1"/>
          </p:cNvGraphicFramePr>
          <p:nvPr>
            <p:ph type="tbl" sz="quarter" idx="34"/>
            <p:extLst>
              <p:ext uri="{D42A27DB-BD31-4B8C-83A1-F6EECF244321}">
                <p14:modId xmlns:p14="http://schemas.microsoft.com/office/powerpoint/2010/main" val="1626634589"/>
              </p:ext>
            </p:extLst>
          </p:nvPr>
        </p:nvGraphicFramePr>
        <p:xfrm>
          <a:off x="1189792" y="3824514"/>
          <a:ext cx="6765171" cy="1447800"/>
        </p:xfrm>
        <a:graphic>
          <a:graphicData uri="http://schemas.openxmlformats.org/drawingml/2006/table">
            <a:tbl>
              <a:tblPr firstRow="1" bandRow="1">
                <a:tableStyleId>{2D5ABB26-0587-4C30-8999-92F81FD0307C}</a:tableStyleId>
              </a:tblPr>
              <a:tblGrid>
                <a:gridCol w="3382208">
                  <a:extLst>
                    <a:ext uri="{9D8B030D-6E8A-4147-A177-3AD203B41FA5}">
                      <a16:colId xmlns:a16="http://schemas.microsoft.com/office/drawing/2014/main" val="20000"/>
                    </a:ext>
                  </a:extLst>
                </a:gridCol>
                <a:gridCol w="3382963">
                  <a:extLst>
                    <a:ext uri="{9D8B030D-6E8A-4147-A177-3AD203B41FA5}">
                      <a16:colId xmlns:a16="http://schemas.microsoft.com/office/drawing/2014/main" val="20001"/>
                    </a:ext>
                  </a:extLst>
                </a:gridCol>
              </a:tblGrid>
              <a:tr h="177074">
                <a:tc>
                  <a:txBody>
                    <a:bodyPr/>
                    <a:lstStyle/>
                    <a:p>
                      <a:r>
                        <a:rPr lang="en-IN" sz="1300" b="1" dirty="0"/>
                        <a:t>Enzyme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300" b="1" dirty="0"/>
                        <a:t>Condition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53126">
                <a:tc>
                  <a:txBody>
                    <a:bodyPr/>
                    <a:lstStyle/>
                    <a:p>
                      <a:r>
                        <a:rPr lang="en-IN" sz="1300" dirty="0"/>
                        <a:t>Creatine</a:t>
                      </a:r>
                      <a:r>
                        <a:rPr lang="en-IN" sz="1300" baseline="0" dirty="0"/>
                        <a:t> phosphokinase</a:t>
                      </a:r>
                      <a:endParaRPr lang="en-IN" sz="13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IN" sz="1300" dirty="0"/>
                        <a:t>Heart</a:t>
                      </a:r>
                      <a:r>
                        <a:rPr lang="en-IN" sz="1300" baseline="0" dirty="0"/>
                        <a:t> attack</a:t>
                      </a:r>
                      <a:endParaRPr lang="en-IN" sz="13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168366">
                <a:tc>
                  <a:txBody>
                    <a:bodyPr/>
                    <a:lstStyle/>
                    <a:p>
                      <a:r>
                        <a:rPr lang="en-IN" sz="1300" dirty="0"/>
                        <a:t>Alkaline phosphatase</a:t>
                      </a:r>
                    </a:p>
                  </a:txBody>
                  <a:tcPr>
                    <a:lnL w="12700" cap="flat" cmpd="sng" algn="ctr">
                      <a:solidFill>
                        <a:schemeClr val="tx1"/>
                      </a:solidFill>
                      <a:prstDash val="solid"/>
                      <a:round/>
                      <a:headEnd type="none" w="med" len="med"/>
                      <a:tailEnd type="none" w="med" len="med"/>
                    </a:lnL>
                  </a:tcPr>
                </a:tc>
                <a:tc>
                  <a:txBody>
                    <a:bodyPr/>
                    <a:lstStyle/>
                    <a:p>
                      <a:r>
                        <a:rPr lang="en-IN" sz="1300" dirty="0"/>
                        <a:t>Liver or bone</a:t>
                      </a:r>
                      <a:r>
                        <a:rPr lang="en-IN" sz="1300" baseline="0" dirty="0"/>
                        <a:t> disease</a:t>
                      </a:r>
                      <a:endParaRPr lang="en-IN" sz="1300"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0">
                <a:tc>
                  <a:txBody>
                    <a:bodyPr/>
                    <a:lstStyle/>
                    <a:p>
                      <a:r>
                        <a:rPr lang="en-IN" sz="1300" dirty="0"/>
                        <a:t>Acid phosphatase</a:t>
                      </a:r>
                    </a:p>
                  </a:txBody>
                  <a:tcPr>
                    <a:lnL w="12700" cap="flat" cmpd="sng" algn="ctr">
                      <a:solidFill>
                        <a:schemeClr val="tx1"/>
                      </a:solidFill>
                      <a:prstDash val="solid"/>
                      <a:round/>
                      <a:headEnd type="none" w="med" len="med"/>
                      <a:tailEnd type="none" w="med" len="med"/>
                    </a:lnL>
                  </a:tcPr>
                </a:tc>
                <a:tc>
                  <a:txBody>
                    <a:bodyPr/>
                    <a:lstStyle/>
                    <a:p>
                      <a:r>
                        <a:rPr lang="en-IN" sz="1300" dirty="0"/>
                        <a:t>Prostate</a:t>
                      </a:r>
                      <a:r>
                        <a:rPr lang="en-IN" sz="1300" baseline="0" dirty="0"/>
                        <a:t> cancer</a:t>
                      </a:r>
                      <a:endParaRPr lang="en-IN" sz="1300"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177074">
                <a:tc>
                  <a:txBody>
                    <a:bodyPr/>
                    <a:lstStyle/>
                    <a:p>
                      <a:r>
                        <a:rPr lang="en-IN" sz="1300" dirty="0"/>
                        <a:t>Amylase</a:t>
                      </a:r>
                      <a:r>
                        <a:rPr lang="en-IN" sz="1300" baseline="0" dirty="0"/>
                        <a:t>, lipase</a:t>
                      </a:r>
                      <a:endParaRPr lang="en-IN" sz="1300"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IN" sz="1300" dirty="0"/>
                        <a:t>Diseases of the pancreas</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457200" y="381000"/>
            <a:ext cx="8229600" cy="484745"/>
          </a:xfrm>
        </p:spPr>
        <p:txBody>
          <a:bodyPr/>
          <a:lstStyle/>
          <a:p>
            <a:pPr eaLnBrk="1" hangingPunct="1"/>
            <a:r>
              <a:rPr lang="en-US" altLang="en-US" sz="3200" b="1" dirty="0"/>
              <a:t>21.11 Focus on Health &amp; Medicine (2)</a:t>
            </a:r>
            <a:endParaRPr lang="en-US" altLang="en-US" dirty="0">
              <a:latin typeface="Calibri" pitchFamily="34" charset="0"/>
            </a:endParaRPr>
          </a:p>
        </p:txBody>
      </p:sp>
      <p:sp>
        <p:nvSpPr>
          <p:cNvPr id="2" name="Content Placeholder 1"/>
          <p:cNvSpPr>
            <a:spLocks noGrp="1"/>
          </p:cNvSpPr>
          <p:nvPr>
            <p:ph idx="1"/>
          </p:nvPr>
        </p:nvSpPr>
        <p:spPr>
          <a:xfrm>
            <a:off x="457200" y="800100"/>
            <a:ext cx="8229600" cy="555996"/>
          </a:xfrm>
        </p:spPr>
        <p:txBody>
          <a:bodyPr anchor="ctr"/>
          <a:lstStyle/>
          <a:p>
            <a:pPr marL="180000" indent="-180000" algn="ctr">
              <a:spcBef>
                <a:spcPts val="0"/>
              </a:spcBef>
              <a:buFont typeface="+mj-lt"/>
              <a:buAutoNum type="alphaUcPeriod" startAt="2"/>
            </a:pPr>
            <a:r>
              <a:rPr lang="en-US" altLang="en-US" sz="2800" b="1" dirty="0"/>
              <a:t> Drugs that Interact with Enzymes</a:t>
            </a:r>
            <a:endParaRPr lang="en-IN" sz="2800" dirty="0"/>
          </a:p>
        </p:txBody>
      </p:sp>
      <p:sp>
        <p:nvSpPr>
          <p:cNvPr id="3" name="Text Placeholder 2"/>
          <p:cNvSpPr>
            <a:spLocks noGrp="1"/>
          </p:cNvSpPr>
          <p:nvPr>
            <p:ph type="body" sz="quarter" idx="12"/>
          </p:nvPr>
        </p:nvSpPr>
        <p:spPr>
          <a:xfrm>
            <a:off x="833201" y="1509486"/>
            <a:ext cx="7872649" cy="306237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eaLnBrk="1" hangingPunct="1">
              <a:spcBef>
                <a:spcPct val="0"/>
              </a:spcBef>
              <a:spcAft>
                <a:spcPts val="1500"/>
              </a:spcAft>
              <a:buClr>
                <a:schemeClr val="tx1"/>
              </a:buClr>
            </a:pPr>
            <a:r>
              <a:rPr lang="en-US" altLang="en-US" sz="2400" b="1" dirty="0">
                <a:solidFill>
                  <a:srgbClr val="3366FF"/>
                </a:solidFill>
              </a:rPr>
              <a:t>Penicillin</a:t>
            </a:r>
            <a:r>
              <a:rPr lang="en-US" altLang="en-US" sz="2400" b="1" dirty="0">
                <a:solidFill>
                  <a:srgbClr val="3344FF"/>
                </a:solidFill>
              </a:rPr>
              <a:t> </a:t>
            </a:r>
            <a:r>
              <a:rPr lang="en-US" altLang="en-US" sz="2400" b="1" dirty="0"/>
              <a:t>inhibits the enzyme that forms cell walls of bacteria, destroying the bacterium.</a:t>
            </a:r>
          </a:p>
          <a:p>
            <a:pPr defTabSz="457200" eaLnBrk="1" hangingPunct="1">
              <a:spcBef>
                <a:spcPct val="0"/>
              </a:spcBef>
              <a:spcAft>
                <a:spcPts val="1500"/>
              </a:spcAft>
              <a:buClr>
                <a:schemeClr val="tx1"/>
              </a:buClr>
            </a:pPr>
            <a:r>
              <a:rPr lang="en-US" altLang="en-US" sz="2400" b="1" dirty="0">
                <a:solidFill>
                  <a:srgbClr val="3366FF"/>
                </a:solidFill>
              </a:rPr>
              <a:t>ACE</a:t>
            </a:r>
            <a:r>
              <a:rPr lang="en-US" altLang="en-US" sz="2400" b="1" dirty="0">
                <a:solidFill>
                  <a:srgbClr val="3344FF"/>
                </a:solidFill>
              </a:rPr>
              <a:t> </a:t>
            </a:r>
            <a:r>
              <a:rPr lang="en-US" altLang="en-US" sz="2400" b="1" dirty="0"/>
              <a:t>(angiotensin-converting enzyme) causes blood vessels to narrow, increasing blood pressure.</a:t>
            </a:r>
          </a:p>
          <a:p>
            <a:pPr defTabSz="457200" eaLnBrk="1" hangingPunct="1">
              <a:spcBef>
                <a:spcPct val="0"/>
              </a:spcBef>
              <a:spcAft>
                <a:spcPts val="1500"/>
              </a:spcAft>
              <a:buClr>
                <a:schemeClr val="tx1"/>
              </a:buClr>
            </a:pPr>
            <a:r>
              <a:rPr lang="en-US" altLang="en-US" sz="2400" b="1" dirty="0">
                <a:solidFill>
                  <a:srgbClr val="3366FF"/>
                </a:solidFill>
              </a:rPr>
              <a:t>ACE inhibitors </a:t>
            </a:r>
            <a:r>
              <a:rPr lang="en-US" altLang="en-US" sz="2400" b="1" dirty="0"/>
              <a:t>are given to those with high blood pressure to prevent ACE’</a:t>
            </a:r>
            <a:r>
              <a:rPr lang="en-US" altLang="ja-JP" sz="2400" b="1" dirty="0"/>
              <a:t>s synthesis from it’s </a:t>
            </a:r>
            <a:r>
              <a:rPr lang="en-US" altLang="en-US" sz="2400" b="1" dirty="0"/>
              <a:t>zymogen.</a:t>
            </a:r>
            <a:endParaRPr lang="en-IN" sz="2400" b="1" kern="1200" dirty="0">
              <a:solidFill>
                <a:srgbClr val="3366FF"/>
              </a:solidFill>
              <a:latin typeface="Arial" charset="0"/>
              <a:cs typeface="+mn-cs"/>
            </a:endParaRPr>
          </a:p>
        </p:txBody>
      </p:sp>
      <p:pic>
        <p:nvPicPr>
          <p:cNvPr id="81927" name="Picture 9" descr="Angiotensin is an octapeptide that is formed from the zymogen angiotensinogen by action of ACE, the angiotensin-converting enzyme, which cleaves two amino acids from the inactive decapept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581525"/>
            <a:ext cx="75438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457200" y="401864"/>
            <a:ext cx="8229600" cy="440677"/>
          </a:xfrm>
        </p:spPr>
        <p:txBody>
          <a:bodyPr/>
          <a:lstStyle/>
          <a:p>
            <a:pPr eaLnBrk="1" hangingPunct="1"/>
            <a:r>
              <a:rPr lang="en-US" altLang="en-US" sz="3200" b="1" dirty="0"/>
              <a:t>21.11 Focus on Health &amp; Medicine (3)</a:t>
            </a:r>
            <a:endParaRPr lang="en-US" altLang="en-US" dirty="0">
              <a:latin typeface="Calibri" pitchFamily="34" charset="0"/>
            </a:endParaRPr>
          </a:p>
        </p:txBody>
      </p:sp>
      <p:sp>
        <p:nvSpPr>
          <p:cNvPr id="2" name="Content Placeholder 1"/>
          <p:cNvSpPr>
            <a:spLocks noGrp="1"/>
          </p:cNvSpPr>
          <p:nvPr>
            <p:ph idx="1"/>
          </p:nvPr>
        </p:nvSpPr>
        <p:spPr>
          <a:xfrm>
            <a:off x="457200" y="800100"/>
            <a:ext cx="8229600" cy="555996"/>
          </a:xfrm>
        </p:spPr>
        <p:txBody>
          <a:bodyPr anchor="ctr"/>
          <a:lstStyle/>
          <a:p>
            <a:pPr marL="180000" indent="-180000" algn="ctr">
              <a:spcBef>
                <a:spcPts val="0"/>
              </a:spcBef>
              <a:buFont typeface="+mj-lt"/>
              <a:buAutoNum type="alphaUcPeriod" startAt="2"/>
            </a:pPr>
            <a:r>
              <a:rPr lang="en-US" altLang="en-US" sz="2800" b="1" dirty="0"/>
              <a:t> Drugs that Interact with Enzymes</a:t>
            </a:r>
            <a:endParaRPr lang="en-IN" sz="2800" dirty="0"/>
          </a:p>
        </p:txBody>
      </p:sp>
      <p:sp>
        <p:nvSpPr>
          <p:cNvPr id="3" name="Text Placeholder 2"/>
          <p:cNvSpPr>
            <a:spLocks noGrp="1"/>
          </p:cNvSpPr>
          <p:nvPr>
            <p:ph type="body" sz="quarter" idx="12"/>
          </p:nvPr>
        </p:nvSpPr>
        <p:spPr>
          <a:xfrm>
            <a:off x="838200" y="1528782"/>
            <a:ext cx="7629172" cy="176202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eaLnBrk="1" hangingPunct="1">
              <a:spcBef>
                <a:spcPct val="0"/>
              </a:spcBef>
              <a:spcAft>
                <a:spcPts val="1500"/>
              </a:spcAft>
              <a:buClr>
                <a:schemeClr val="tx1"/>
              </a:buClr>
            </a:pPr>
            <a:r>
              <a:rPr lang="en-US" altLang="en-US" sz="2400" b="1" dirty="0">
                <a:solidFill>
                  <a:srgbClr val="3366FF"/>
                </a:solidFill>
              </a:rPr>
              <a:t>HIV protease </a:t>
            </a:r>
            <a:r>
              <a:rPr lang="en-US" altLang="en-US" sz="2400" b="1" dirty="0"/>
              <a:t>is an essential enzyme that allows the virus to make copies of itself.</a:t>
            </a:r>
          </a:p>
          <a:p>
            <a:pPr defTabSz="457200" eaLnBrk="1" hangingPunct="1">
              <a:spcBef>
                <a:spcPct val="0"/>
              </a:spcBef>
              <a:spcAft>
                <a:spcPts val="1500"/>
              </a:spcAft>
              <a:buClr>
                <a:schemeClr val="tx1"/>
              </a:buClr>
            </a:pPr>
            <a:r>
              <a:rPr lang="en-US" altLang="en-US" sz="2400" b="1" dirty="0">
                <a:solidFill>
                  <a:srgbClr val="3366FF"/>
                </a:solidFill>
              </a:rPr>
              <a:t>HIV protease inhibitors </a:t>
            </a:r>
            <a:r>
              <a:rPr lang="en-US" altLang="en-US" sz="2400" b="1" dirty="0"/>
              <a:t>interfere with this copying, decreasing the virus population in the patient.</a:t>
            </a:r>
            <a:endParaRPr lang="en-IN" sz="2400" b="1" kern="1200" dirty="0">
              <a:solidFill>
                <a:srgbClr val="3366FF"/>
              </a:solidFill>
              <a:latin typeface="Arial" charset="0"/>
              <a:cs typeface="+mn-cs"/>
            </a:endParaRPr>
          </a:p>
        </p:txBody>
      </p:sp>
      <p:pic>
        <p:nvPicPr>
          <p:cNvPr id="5" name="Picture 4">
            <a:extLst>
              <a:ext uri="{FF2B5EF4-FFF2-40B4-BE49-F238E27FC236}">
                <a16:creationId xmlns:a16="http://schemas.microsoft.com/office/drawing/2014/main" id="{118BF831-72EF-4087-81F1-3905FFD3436F}"/>
              </a:ext>
            </a:extLst>
          </p:cNvPr>
          <p:cNvPicPr>
            <a:picLocks noChangeAspect="1"/>
          </p:cNvPicPr>
          <p:nvPr/>
        </p:nvPicPr>
        <p:blipFill rotWithShape="1">
          <a:blip r:embed="rId3"/>
          <a:srcRect l="13819" t="49495" r="10001" b="9698"/>
          <a:stretch/>
        </p:blipFill>
        <p:spPr>
          <a:xfrm>
            <a:off x="1263650" y="3394363"/>
            <a:ext cx="6965950" cy="2798619"/>
          </a:xfrm>
          <a:prstGeom prst="rect">
            <a:avLst/>
          </a:prstGeom>
        </p:spPr>
      </p:pic>
      <p:sp>
        <p:nvSpPr>
          <p:cNvPr id="6" name="Text Placeholder 66"/>
          <p:cNvSpPr>
            <a:spLocks noGrp="1"/>
          </p:cNvSpPr>
          <p:nvPr>
            <p:ph type="body" sz="quarter" idx="53"/>
          </p:nvPr>
        </p:nvSpPr>
        <p:spPr>
          <a:xfrm>
            <a:off x="1263650" y="3596250"/>
            <a:ext cx="2571750" cy="213750"/>
          </a:xfrm>
        </p:spPr>
        <p:txBody>
          <a:bodyPr/>
          <a:lstStyle>
            <a:lvl1pPr marL="0" indent="0">
              <a:buNone/>
              <a:defRPr/>
            </a:lvl1pPr>
          </a:lstStyle>
          <a:p>
            <a:pPr marL="107950" lvl="0" indent="-107950">
              <a:buFont typeface="+mj-lt"/>
              <a:buAutoNum type="alphaLcPeriod"/>
            </a:pPr>
            <a:r>
              <a:rPr lang="en-IN" sz="800" dirty="0"/>
              <a:t>Ball-and-stick model of the HIV protease enzyme</a:t>
            </a:r>
          </a:p>
        </p:txBody>
      </p:sp>
      <p:sp>
        <p:nvSpPr>
          <p:cNvPr id="7" name="Text Placeholder 68"/>
          <p:cNvSpPr>
            <a:spLocks noGrp="1"/>
          </p:cNvSpPr>
          <p:nvPr>
            <p:ph type="body" sz="quarter" idx="54"/>
          </p:nvPr>
        </p:nvSpPr>
        <p:spPr>
          <a:xfrm>
            <a:off x="4908550" y="3583550"/>
            <a:ext cx="2254250" cy="302650"/>
          </a:xfrm>
        </p:spPr>
        <p:txBody>
          <a:bodyPr/>
          <a:lstStyle>
            <a:lvl1pPr marL="0" indent="0">
              <a:buNone/>
              <a:defRPr/>
            </a:lvl1pPr>
          </a:lstStyle>
          <a:p>
            <a:pPr marL="127000" lvl="0" indent="-127000">
              <a:buFont typeface="+mj-lt"/>
              <a:buAutoNum type="alphaLcPeriod" startAt="2"/>
            </a:pPr>
            <a:r>
              <a:rPr lang="en-IN" sz="800" dirty="0"/>
              <a:t>Ribbon diagram with the protease inhibitor amprenavir in the active site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316776"/>
            <a:ext cx="8229600" cy="400615"/>
          </a:xfrm>
        </p:spPr>
        <p:txBody>
          <a:bodyPr/>
          <a:lstStyle/>
          <a:p>
            <a:pPr eaLnBrk="1" hangingPunct="1"/>
            <a:r>
              <a:rPr lang="en-US" altLang="en-US" sz="3200" b="1" dirty="0"/>
              <a:t>21.2	Amino Acids (4)</a:t>
            </a:r>
            <a:endParaRPr lang="en-US" altLang="en-US" dirty="0">
              <a:latin typeface="Calibri" pitchFamily="34" charset="0"/>
            </a:endParaRPr>
          </a:p>
        </p:txBody>
      </p:sp>
      <p:sp>
        <p:nvSpPr>
          <p:cNvPr id="2" name="Content Placeholder 1"/>
          <p:cNvSpPr>
            <a:spLocks noGrp="1"/>
          </p:cNvSpPr>
          <p:nvPr>
            <p:ph idx="1"/>
          </p:nvPr>
        </p:nvSpPr>
        <p:spPr>
          <a:xfrm>
            <a:off x="2009571" y="1021499"/>
            <a:ext cx="4467429" cy="186414"/>
          </a:xfrm>
        </p:spPr>
        <p:txBody>
          <a:bodyPr anchor="ctr"/>
          <a:lstStyle/>
          <a:p>
            <a:pPr marL="0" indent="0">
              <a:buNone/>
            </a:pPr>
            <a:r>
              <a:rPr lang="en-IN" sz="1200" b="1" dirty="0"/>
              <a:t>Table 21.2 </a:t>
            </a:r>
            <a:r>
              <a:rPr lang="en-IN" sz="1200" dirty="0"/>
              <a:t>The 20 Common Naturally Occurring Amino Acids</a:t>
            </a:r>
          </a:p>
        </p:txBody>
      </p:sp>
      <p:sp>
        <p:nvSpPr>
          <p:cNvPr id="3" name="Text Placeholder 2"/>
          <p:cNvSpPr>
            <a:spLocks noGrp="1"/>
          </p:cNvSpPr>
          <p:nvPr>
            <p:ph type="body" sz="quarter" idx="12"/>
          </p:nvPr>
        </p:nvSpPr>
        <p:spPr>
          <a:xfrm>
            <a:off x="4400928" y="1275811"/>
            <a:ext cx="1930664" cy="26204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b="1" dirty="0"/>
              <a:t>Neutral Amino Acids</a:t>
            </a:r>
          </a:p>
        </p:txBody>
      </p:sp>
      <p:sp>
        <p:nvSpPr>
          <p:cNvPr id="4" name="Text Placeholder 3"/>
          <p:cNvSpPr>
            <a:spLocks noGrp="1"/>
          </p:cNvSpPr>
          <p:nvPr>
            <p:ph type="body" sz="quarter" idx="13"/>
          </p:nvPr>
        </p:nvSpPr>
        <p:spPr>
          <a:xfrm>
            <a:off x="1627910" y="1519868"/>
            <a:ext cx="654646" cy="23390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b="1" dirty="0"/>
              <a:t>Name</a:t>
            </a:r>
          </a:p>
        </p:txBody>
      </p:sp>
      <p:sp>
        <p:nvSpPr>
          <p:cNvPr id="5" name="Text Placeholder 4"/>
          <p:cNvSpPr>
            <a:spLocks noGrp="1"/>
          </p:cNvSpPr>
          <p:nvPr>
            <p:ph type="body" sz="quarter" idx="14"/>
          </p:nvPr>
        </p:nvSpPr>
        <p:spPr>
          <a:xfrm>
            <a:off x="2742743" y="1519868"/>
            <a:ext cx="914857" cy="23965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b="1" dirty="0"/>
              <a:t>Structure</a:t>
            </a:r>
          </a:p>
        </p:txBody>
      </p:sp>
      <p:sp>
        <p:nvSpPr>
          <p:cNvPr id="6" name="Text Placeholder 5"/>
          <p:cNvSpPr>
            <a:spLocks noGrp="1"/>
          </p:cNvSpPr>
          <p:nvPr>
            <p:ph type="body" sz="quarter" idx="15"/>
          </p:nvPr>
        </p:nvSpPr>
        <p:spPr>
          <a:xfrm>
            <a:off x="3810000" y="1524000"/>
            <a:ext cx="1233336" cy="23394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b="1" dirty="0"/>
              <a:t>Abbreviations</a:t>
            </a:r>
          </a:p>
        </p:txBody>
      </p:sp>
      <p:sp>
        <p:nvSpPr>
          <p:cNvPr id="7" name="Text Placeholder 6"/>
          <p:cNvSpPr>
            <a:spLocks noGrp="1"/>
          </p:cNvSpPr>
          <p:nvPr>
            <p:ph type="body" sz="quarter" idx="16"/>
          </p:nvPr>
        </p:nvSpPr>
        <p:spPr>
          <a:xfrm>
            <a:off x="1651481" y="2006637"/>
            <a:ext cx="688113" cy="105531"/>
          </a:xfrm>
        </p:spPr>
        <p:txBody>
          <a:bodyPr anchor="ctr"/>
          <a:lstStyle/>
          <a:p>
            <a:pPr algn="ctr"/>
            <a:r>
              <a:rPr lang="en-IN" sz="1200" dirty="0"/>
              <a:t>Alanine</a:t>
            </a:r>
          </a:p>
        </p:txBody>
      </p:sp>
      <p:pic>
        <p:nvPicPr>
          <p:cNvPr id="47" name="Picture 2"/>
          <p:cNvPicPr>
            <a:picLocks noChangeAspect="1"/>
          </p:cNvPicPr>
          <p:nvPr/>
        </p:nvPicPr>
        <p:blipFill rotWithShape="1">
          <a:blip r:embed="rId3">
            <a:extLst>
              <a:ext uri="{28A0092B-C50C-407E-A947-70E740481C1C}">
                <a14:useLocalDpi xmlns:a14="http://schemas.microsoft.com/office/drawing/2010/main" val="0"/>
              </a:ext>
            </a:extLst>
          </a:blip>
          <a:srcRect l="14547" t="12830" r="71580" b="78734"/>
          <a:stretch/>
        </p:blipFill>
        <p:spPr bwMode="auto">
          <a:xfrm>
            <a:off x="2848206" y="1814511"/>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7"/>
          </p:nvPr>
        </p:nvSpPr>
        <p:spPr>
          <a:xfrm>
            <a:off x="4037655" y="2003227"/>
            <a:ext cx="680535" cy="15808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dirty="0"/>
              <a:t>Ala A</a:t>
            </a:r>
          </a:p>
        </p:txBody>
      </p:sp>
      <p:sp>
        <p:nvSpPr>
          <p:cNvPr id="9" name="Text Placeholder 8"/>
          <p:cNvSpPr>
            <a:spLocks noGrp="1"/>
          </p:cNvSpPr>
          <p:nvPr>
            <p:ph type="body" sz="quarter" idx="18"/>
          </p:nvPr>
        </p:nvSpPr>
        <p:spPr>
          <a:xfrm>
            <a:off x="1585778" y="2549418"/>
            <a:ext cx="1063302" cy="13836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dirty="0"/>
              <a:t>Asparagine</a:t>
            </a:r>
          </a:p>
        </p:txBody>
      </p:sp>
      <p:pic>
        <p:nvPicPr>
          <p:cNvPr id="49" name="Picture 2"/>
          <p:cNvPicPr>
            <a:picLocks noChangeAspect="1"/>
          </p:cNvPicPr>
          <p:nvPr/>
        </p:nvPicPr>
        <p:blipFill rotWithShape="1">
          <a:blip r:embed="rId3">
            <a:extLst>
              <a:ext uri="{28A0092B-C50C-407E-A947-70E740481C1C}">
                <a14:useLocalDpi xmlns:a14="http://schemas.microsoft.com/office/drawing/2010/main" val="0"/>
              </a:ext>
            </a:extLst>
          </a:blip>
          <a:srcRect l="14545" t="22672" r="71582" b="67486"/>
          <a:stretch/>
        </p:blipFill>
        <p:spPr bwMode="auto">
          <a:xfrm>
            <a:off x="2848206" y="2347911"/>
            <a:ext cx="685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9"/>
          <p:cNvSpPr>
            <a:spLocks noGrp="1"/>
          </p:cNvSpPr>
          <p:nvPr>
            <p:ph type="body" sz="quarter" idx="19"/>
          </p:nvPr>
        </p:nvSpPr>
        <p:spPr>
          <a:xfrm>
            <a:off x="4019189" y="2526425"/>
            <a:ext cx="748591" cy="15289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dirty="0" err="1"/>
              <a:t>Asn</a:t>
            </a:r>
            <a:r>
              <a:rPr lang="en-IN" sz="1200" dirty="0"/>
              <a:t> N</a:t>
            </a:r>
          </a:p>
        </p:txBody>
      </p:sp>
      <p:sp>
        <p:nvSpPr>
          <p:cNvPr id="11" name="Text Placeholder 10"/>
          <p:cNvSpPr>
            <a:spLocks noGrp="1"/>
          </p:cNvSpPr>
          <p:nvPr>
            <p:ph type="body" sz="quarter" idx="20"/>
          </p:nvPr>
        </p:nvSpPr>
        <p:spPr>
          <a:xfrm>
            <a:off x="1624270" y="3037753"/>
            <a:ext cx="788831" cy="11975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dirty="0"/>
              <a:t>Cysteine</a:t>
            </a:r>
          </a:p>
        </p:txBody>
      </p:sp>
      <p:pic>
        <p:nvPicPr>
          <p:cNvPr id="51" name="Picture 2"/>
          <p:cNvPicPr>
            <a:picLocks noChangeAspect="1"/>
          </p:cNvPicPr>
          <p:nvPr/>
        </p:nvPicPr>
        <p:blipFill rotWithShape="1">
          <a:blip r:embed="rId3">
            <a:extLst>
              <a:ext uri="{28A0092B-C50C-407E-A947-70E740481C1C}">
                <a14:useLocalDpi xmlns:a14="http://schemas.microsoft.com/office/drawing/2010/main" val="0"/>
              </a:ext>
            </a:extLst>
          </a:blip>
          <a:srcRect l="14545" t="32514" r="71583" b="59050"/>
          <a:stretch/>
        </p:blipFill>
        <p:spPr bwMode="auto">
          <a:xfrm>
            <a:off x="2848206" y="2881311"/>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1"/>
          <p:cNvSpPr>
            <a:spLocks noGrp="1"/>
          </p:cNvSpPr>
          <p:nvPr>
            <p:ph type="body" sz="quarter" idx="21"/>
          </p:nvPr>
        </p:nvSpPr>
        <p:spPr>
          <a:xfrm>
            <a:off x="4027394" y="3010361"/>
            <a:ext cx="725800" cy="1767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dirty="0" err="1"/>
              <a:t>Cys</a:t>
            </a:r>
            <a:r>
              <a:rPr lang="en-IN" sz="1200" dirty="0"/>
              <a:t> C</a:t>
            </a:r>
          </a:p>
        </p:txBody>
      </p:sp>
      <p:sp>
        <p:nvSpPr>
          <p:cNvPr id="13" name="Text Placeholder 12"/>
          <p:cNvSpPr>
            <a:spLocks noGrp="1"/>
          </p:cNvSpPr>
          <p:nvPr>
            <p:ph type="body" sz="quarter" idx="22"/>
          </p:nvPr>
        </p:nvSpPr>
        <p:spPr>
          <a:xfrm>
            <a:off x="1589358" y="3506368"/>
            <a:ext cx="973733" cy="17893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dirty="0"/>
              <a:t>Glutamine</a:t>
            </a:r>
          </a:p>
        </p:txBody>
      </p:sp>
      <p:pic>
        <p:nvPicPr>
          <p:cNvPr id="52" name="Picture 2"/>
          <p:cNvPicPr>
            <a:picLocks noChangeAspect="1"/>
          </p:cNvPicPr>
          <p:nvPr/>
        </p:nvPicPr>
        <p:blipFill rotWithShape="1">
          <a:blip r:embed="rId3">
            <a:extLst>
              <a:ext uri="{28A0092B-C50C-407E-A947-70E740481C1C}">
                <a14:useLocalDpi xmlns:a14="http://schemas.microsoft.com/office/drawing/2010/main" val="0"/>
              </a:ext>
            </a:extLst>
          </a:blip>
          <a:srcRect l="14545" t="40950" r="68501" b="50614"/>
          <a:stretch/>
        </p:blipFill>
        <p:spPr bwMode="auto">
          <a:xfrm>
            <a:off x="2848206" y="3338511"/>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13"/>
          <p:cNvSpPr>
            <a:spLocks noGrp="1"/>
          </p:cNvSpPr>
          <p:nvPr>
            <p:ph type="body" sz="quarter" idx="23"/>
          </p:nvPr>
        </p:nvSpPr>
        <p:spPr>
          <a:xfrm>
            <a:off x="4044005" y="3505598"/>
            <a:ext cx="680535" cy="17575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dirty="0" err="1"/>
              <a:t>Gln</a:t>
            </a:r>
            <a:r>
              <a:rPr lang="en-IN" sz="1200" dirty="0"/>
              <a:t> Q</a:t>
            </a:r>
          </a:p>
        </p:txBody>
      </p:sp>
      <p:sp>
        <p:nvSpPr>
          <p:cNvPr id="15" name="Text Placeholder 14"/>
          <p:cNvSpPr>
            <a:spLocks noGrp="1"/>
          </p:cNvSpPr>
          <p:nvPr>
            <p:ph type="body" sz="quarter" idx="24"/>
          </p:nvPr>
        </p:nvSpPr>
        <p:spPr>
          <a:xfrm>
            <a:off x="1589480" y="4193119"/>
            <a:ext cx="818463" cy="18491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dirty="0"/>
              <a:t>Glycine</a:t>
            </a:r>
          </a:p>
        </p:txBody>
      </p:sp>
      <p:pic>
        <p:nvPicPr>
          <p:cNvPr id="53" name="Picture 2"/>
          <p:cNvPicPr>
            <a:picLocks noChangeAspect="1"/>
          </p:cNvPicPr>
          <p:nvPr/>
        </p:nvPicPr>
        <p:blipFill rotWithShape="1">
          <a:blip r:embed="rId3">
            <a:extLst>
              <a:ext uri="{28A0092B-C50C-407E-A947-70E740481C1C}">
                <a14:useLocalDpi xmlns:a14="http://schemas.microsoft.com/office/drawing/2010/main" val="0"/>
              </a:ext>
            </a:extLst>
          </a:blip>
          <a:srcRect l="14545" t="55010" r="71584" b="37960"/>
          <a:stretch/>
        </p:blipFill>
        <p:spPr bwMode="auto">
          <a:xfrm>
            <a:off x="2848206" y="4100511"/>
            <a:ext cx="685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15"/>
          <p:cNvSpPr>
            <a:spLocks noGrp="1"/>
          </p:cNvSpPr>
          <p:nvPr>
            <p:ph type="body" sz="quarter" idx="25"/>
          </p:nvPr>
        </p:nvSpPr>
        <p:spPr>
          <a:xfrm>
            <a:off x="4041723" y="4228649"/>
            <a:ext cx="684347" cy="12438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dirty="0" err="1"/>
              <a:t>Gly</a:t>
            </a:r>
            <a:r>
              <a:rPr lang="en-IN" sz="1200" dirty="0"/>
              <a:t> G</a:t>
            </a:r>
          </a:p>
        </p:txBody>
      </p:sp>
      <p:sp>
        <p:nvSpPr>
          <p:cNvPr id="17" name="Text Placeholder 16"/>
          <p:cNvSpPr>
            <a:spLocks noGrp="1"/>
          </p:cNvSpPr>
          <p:nvPr>
            <p:ph type="body" sz="quarter" idx="26"/>
          </p:nvPr>
        </p:nvSpPr>
        <p:spPr>
          <a:xfrm>
            <a:off x="1603369" y="4958623"/>
            <a:ext cx="990345" cy="12599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dirty="0"/>
              <a:t>Isoleucine*</a:t>
            </a:r>
          </a:p>
        </p:txBody>
      </p:sp>
      <p:pic>
        <p:nvPicPr>
          <p:cNvPr id="54" name="Picture 2"/>
          <p:cNvPicPr>
            <a:picLocks noChangeAspect="1"/>
          </p:cNvPicPr>
          <p:nvPr/>
        </p:nvPicPr>
        <p:blipFill rotWithShape="1">
          <a:blip r:embed="rId3">
            <a:extLst>
              <a:ext uri="{28A0092B-C50C-407E-A947-70E740481C1C}">
                <a14:useLocalDpi xmlns:a14="http://schemas.microsoft.com/office/drawing/2010/main" val="0"/>
              </a:ext>
            </a:extLst>
          </a:blip>
          <a:srcRect l="14545" t="67664" r="66960" b="23900"/>
          <a:stretch/>
        </p:blipFill>
        <p:spPr bwMode="auto">
          <a:xfrm>
            <a:off x="2848206" y="4786311"/>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Placeholder 17"/>
          <p:cNvSpPr>
            <a:spLocks noGrp="1"/>
          </p:cNvSpPr>
          <p:nvPr>
            <p:ph type="body" sz="quarter" idx="27"/>
          </p:nvPr>
        </p:nvSpPr>
        <p:spPr>
          <a:xfrm>
            <a:off x="4085602" y="4959009"/>
            <a:ext cx="531882" cy="14547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dirty="0"/>
              <a:t>Ile I</a:t>
            </a:r>
          </a:p>
        </p:txBody>
      </p:sp>
      <p:sp>
        <p:nvSpPr>
          <p:cNvPr id="19" name="Text Placeholder 18"/>
          <p:cNvSpPr>
            <a:spLocks noGrp="1"/>
          </p:cNvSpPr>
          <p:nvPr>
            <p:ph type="body" sz="quarter" idx="28"/>
          </p:nvPr>
        </p:nvSpPr>
        <p:spPr>
          <a:xfrm>
            <a:off x="1585621" y="5516561"/>
            <a:ext cx="900309" cy="9950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dirty="0" err="1"/>
              <a:t>Leucine</a:t>
            </a:r>
            <a:r>
              <a:rPr lang="en-IN" sz="1200" dirty="0"/>
              <a:t>*</a:t>
            </a:r>
          </a:p>
        </p:txBody>
      </p:sp>
      <p:pic>
        <p:nvPicPr>
          <p:cNvPr id="55" name="Picture 2"/>
          <p:cNvPicPr>
            <a:picLocks noChangeAspect="1"/>
          </p:cNvPicPr>
          <p:nvPr/>
        </p:nvPicPr>
        <p:blipFill rotWithShape="1">
          <a:blip r:embed="rId3">
            <a:extLst>
              <a:ext uri="{28A0092B-C50C-407E-A947-70E740481C1C}">
                <a14:useLocalDpi xmlns:a14="http://schemas.microsoft.com/office/drawing/2010/main" val="0"/>
              </a:ext>
            </a:extLst>
          </a:blip>
          <a:srcRect l="14545" t="77507" r="68501" b="14057"/>
          <a:stretch/>
        </p:blipFill>
        <p:spPr bwMode="auto">
          <a:xfrm>
            <a:off x="2848206" y="5319711"/>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9"/>
          <p:cNvSpPr>
            <a:spLocks noGrp="1"/>
          </p:cNvSpPr>
          <p:nvPr>
            <p:ph type="body" sz="quarter" idx="29"/>
          </p:nvPr>
        </p:nvSpPr>
        <p:spPr>
          <a:xfrm>
            <a:off x="4040549" y="5485229"/>
            <a:ext cx="691009" cy="16791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dirty="0" err="1"/>
              <a:t>Leu</a:t>
            </a:r>
            <a:r>
              <a:rPr lang="en-IN" sz="1200" dirty="0"/>
              <a:t> L</a:t>
            </a:r>
          </a:p>
        </p:txBody>
      </p:sp>
      <p:sp>
        <p:nvSpPr>
          <p:cNvPr id="21" name="Text Placeholder 20"/>
          <p:cNvSpPr>
            <a:spLocks noGrp="1"/>
          </p:cNvSpPr>
          <p:nvPr>
            <p:ph type="body" sz="quarter" idx="30"/>
          </p:nvPr>
        </p:nvSpPr>
        <p:spPr>
          <a:xfrm>
            <a:off x="1550555" y="5994779"/>
            <a:ext cx="1134187" cy="9593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dirty="0"/>
              <a:t>Methionine*</a:t>
            </a:r>
          </a:p>
        </p:txBody>
      </p:sp>
      <p:pic>
        <p:nvPicPr>
          <p:cNvPr id="56" name="Picture 2"/>
          <p:cNvPicPr>
            <a:picLocks noChangeAspect="1"/>
          </p:cNvPicPr>
          <p:nvPr/>
        </p:nvPicPr>
        <p:blipFill rotWithShape="1">
          <a:blip r:embed="rId3">
            <a:extLst>
              <a:ext uri="{28A0092B-C50C-407E-A947-70E740481C1C}">
                <a14:useLocalDpi xmlns:a14="http://schemas.microsoft.com/office/drawing/2010/main" val="0"/>
              </a:ext>
            </a:extLst>
          </a:blip>
          <a:srcRect l="14545" t="87350" r="68501" b="4742"/>
          <a:stretch/>
        </p:blipFill>
        <p:spPr bwMode="auto">
          <a:xfrm>
            <a:off x="2848206" y="5853111"/>
            <a:ext cx="8382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Placeholder 21"/>
          <p:cNvSpPr>
            <a:spLocks noGrp="1"/>
          </p:cNvSpPr>
          <p:nvPr>
            <p:ph type="body" sz="quarter" idx="31"/>
          </p:nvPr>
        </p:nvSpPr>
        <p:spPr>
          <a:xfrm>
            <a:off x="4068024" y="6005511"/>
            <a:ext cx="691011" cy="10964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dirty="0"/>
              <a:t>Met M</a:t>
            </a:r>
          </a:p>
        </p:txBody>
      </p:sp>
      <p:sp>
        <p:nvSpPr>
          <p:cNvPr id="23" name="Text Placeholder 22"/>
          <p:cNvSpPr>
            <a:spLocks noGrp="1"/>
          </p:cNvSpPr>
          <p:nvPr>
            <p:ph type="body" sz="quarter" idx="32"/>
          </p:nvPr>
        </p:nvSpPr>
        <p:spPr>
          <a:xfrm>
            <a:off x="5119620" y="1595437"/>
            <a:ext cx="635460" cy="1777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b="1" dirty="0"/>
              <a:t>Name</a:t>
            </a:r>
          </a:p>
        </p:txBody>
      </p:sp>
      <p:sp>
        <p:nvSpPr>
          <p:cNvPr id="24" name="Text Placeholder 23"/>
          <p:cNvSpPr>
            <a:spLocks noGrp="1"/>
          </p:cNvSpPr>
          <p:nvPr>
            <p:ph type="body" sz="quarter" idx="33"/>
          </p:nvPr>
        </p:nvSpPr>
        <p:spPr>
          <a:xfrm>
            <a:off x="6172200" y="1633841"/>
            <a:ext cx="918839" cy="12568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b="1" dirty="0"/>
              <a:t>Structure</a:t>
            </a:r>
          </a:p>
        </p:txBody>
      </p:sp>
      <p:sp>
        <p:nvSpPr>
          <p:cNvPr id="29" name="Text Placeholder 19"/>
          <p:cNvSpPr>
            <a:spLocks noGrp="1"/>
          </p:cNvSpPr>
          <p:nvPr>
            <p:ph type="body" sz="quarter" idx="37"/>
          </p:nvPr>
        </p:nvSpPr>
        <p:spPr>
          <a:xfrm>
            <a:off x="7282007" y="1622021"/>
            <a:ext cx="1314743" cy="15614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b="1" dirty="0"/>
              <a:t>Abbreviations</a:t>
            </a:r>
          </a:p>
        </p:txBody>
      </p:sp>
      <p:sp>
        <p:nvSpPr>
          <p:cNvPr id="27" name="Text Placeholder 11"/>
          <p:cNvSpPr>
            <a:spLocks noGrp="1"/>
          </p:cNvSpPr>
          <p:nvPr>
            <p:ph type="body" sz="quarter" idx="35"/>
          </p:nvPr>
        </p:nvSpPr>
        <p:spPr>
          <a:xfrm>
            <a:off x="5145646" y="1984472"/>
            <a:ext cx="1197162" cy="15418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dirty="0"/>
              <a:t>Phenylalanine*</a:t>
            </a:r>
          </a:p>
        </p:txBody>
      </p:sp>
      <p:pic>
        <p:nvPicPr>
          <p:cNvPr id="48" name="Picture 2"/>
          <p:cNvPicPr>
            <a:picLocks noChangeAspect="1"/>
          </p:cNvPicPr>
          <p:nvPr/>
        </p:nvPicPr>
        <p:blipFill rotWithShape="1">
          <a:blip r:embed="rId3">
            <a:extLst>
              <a:ext uri="{28A0092B-C50C-407E-A947-70E740481C1C}">
                <a14:useLocalDpi xmlns:a14="http://schemas.microsoft.com/office/drawing/2010/main" val="0"/>
              </a:ext>
            </a:extLst>
          </a:blip>
          <a:srcRect l="65414" t="12830" r="17630" b="77328"/>
          <a:stretch/>
        </p:blipFill>
        <p:spPr bwMode="auto">
          <a:xfrm>
            <a:off x="6324600" y="1814511"/>
            <a:ext cx="838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Placeholder 15"/>
          <p:cNvSpPr>
            <a:spLocks noGrp="1"/>
          </p:cNvSpPr>
          <p:nvPr>
            <p:ph type="body" sz="quarter" idx="36"/>
          </p:nvPr>
        </p:nvSpPr>
        <p:spPr>
          <a:xfrm>
            <a:off x="7289291" y="1986458"/>
            <a:ext cx="697242" cy="1486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dirty="0" err="1"/>
              <a:t>Phe</a:t>
            </a:r>
            <a:r>
              <a:rPr lang="en-IN" sz="1200" dirty="0"/>
              <a:t> F</a:t>
            </a:r>
          </a:p>
        </p:txBody>
      </p:sp>
      <p:sp>
        <p:nvSpPr>
          <p:cNvPr id="30" name="Text Placeholder 23"/>
          <p:cNvSpPr>
            <a:spLocks noGrp="1"/>
          </p:cNvSpPr>
          <p:nvPr>
            <p:ph type="body" sz="quarter" idx="38"/>
          </p:nvPr>
        </p:nvSpPr>
        <p:spPr>
          <a:xfrm>
            <a:off x="5133843" y="2444688"/>
            <a:ext cx="695018" cy="19849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dirty="0" err="1"/>
              <a:t>Proline</a:t>
            </a:r>
            <a:endParaRPr lang="en-IN" sz="1200" dirty="0"/>
          </a:p>
        </p:txBody>
      </p:sp>
      <p:pic>
        <p:nvPicPr>
          <p:cNvPr id="50" name="Picture 2"/>
          <p:cNvPicPr>
            <a:picLocks noChangeAspect="1"/>
          </p:cNvPicPr>
          <p:nvPr/>
        </p:nvPicPr>
        <p:blipFill rotWithShape="1">
          <a:blip r:embed="rId3">
            <a:extLst>
              <a:ext uri="{28A0092B-C50C-407E-A947-70E740481C1C}">
                <a14:useLocalDpi xmlns:a14="http://schemas.microsoft.com/office/drawing/2010/main" val="0"/>
              </a:ext>
            </a:extLst>
          </a:blip>
          <a:srcRect l="62328" t="22672" r="20717" b="67486"/>
          <a:stretch/>
        </p:blipFill>
        <p:spPr bwMode="auto">
          <a:xfrm>
            <a:off x="6305297" y="2347911"/>
            <a:ext cx="838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Placeholder 27"/>
          <p:cNvSpPr>
            <a:spLocks noGrp="1"/>
          </p:cNvSpPr>
          <p:nvPr>
            <p:ph type="body" sz="quarter" idx="39"/>
          </p:nvPr>
        </p:nvSpPr>
        <p:spPr>
          <a:xfrm>
            <a:off x="7346709" y="2519009"/>
            <a:ext cx="573505" cy="15457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dirty="0"/>
              <a:t>Pro P</a:t>
            </a:r>
          </a:p>
        </p:txBody>
      </p:sp>
      <p:sp>
        <p:nvSpPr>
          <p:cNvPr id="32" name="Text Placeholder 31"/>
          <p:cNvSpPr>
            <a:spLocks noGrp="1"/>
          </p:cNvSpPr>
          <p:nvPr>
            <p:ph type="body" sz="quarter" idx="40"/>
          </p:nvPr>
        </p:nvSpPr>
        <p:spPr>
          <a:xfrm>
            <a:off x="5100187" y="3050578"/>
            <a:ext cx="739803" cy="1775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dirty="0"/>
              <a:t>Serine</a:t>
            </a:r>
          </a:p>
        </p:txBody>
      </p:sp>
      <p:pic>
        <p:nvPicPr>
          <p:cNvPr id="57" name="Picture 2"/>
          <p:cNvPicPr>
            <a:picLocks noChangeAspect="1"/>
          </p:cNvPicPr>
          <p:nvPr/>
        </p:nvPicPr>
        <p:blipFill rotWithShape="1">
          <a:blip r:embed="rId3">
            <a:extLst>
              <a:ext uri="{28A0092B-C50C-407E-A947-70E740481C1C}">
                <a14:useLocalDpi xmlns:a14="http://schemas.microsoft.com/office/drawing/2010/main" val="0"/>
              </a:ext>
            </a:extLst>
          </a:blip>
          <a:srcRect l="63865" t="32520" r="19181" b="59044"/>
          <a:stretch/>
        </p:blipFill>
        <p:spPr bwMode="auto">
          <a:xfrm>
            <a:off x="6248400" y="2881312"/>
            <a:ext cx="838200" cy="45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Placeholder 35"/>
          <p:cNvSpPr>
            <a:spLocks noGrp="1"/>
          </p:cNvSpPr>
          <p:nvPr>
            <p:ph type="body" sz="quarter" idx="41"/>
          </p:nvPr>
        </p:nvSpPr>
        <p:spPr>
          <a:xfrm>
            <a:off x="7326424" y="3018285"/>
            <a:ext cx="623634" cy="15910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dirty="0" err="1"/>
              <a:t>Ser</a:t>
            </a:r>
            <a:r>
              <a:rPr lang="en-IN" sz="1200" dirty="0"/>
              <a:t> S</a:t>
            </a:r>
          </a:p>
        </p:txBody>
      </p:sp>
      <p:sp>
        <p:nvSpPr>
          <p:cNvPr id="34" name="Text Placeholder 39"/>
          <p:cNvSpPr>
            <a:spLocks noGrp="1"/>
          </p:cNvSpPr>
          <p:nvPr>
            <p:ph type="body" sz="quarter" idx="42"/>
          </p:nvPr>
        </p:nvSpPr>
        <p:spPr>
          <a:xfrm>
            <a:off x="5111023" y="3531654"/>
            <a:ext cx="988136" cy="12162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dirty="0"/>
              <a:t>Threonine*</a:t>
            </a:r>
          </a:p>
        </p:txBody>
      </p:sp>
      <p:pic>
        <p:nvPicPr>
          <p:cNvPr id="58" name="Picture 2"/>
          <p:cNvPicPr>
            <a:picLocks noChangeAspect="1"/>
          </p:cNvPicPr>
          <p:nvPr/>
        </p:nvPicPr>
        <p:blipFill rotWithShape="1">
          <a:blip r:embed="rId3">
            <a:extLst>
              <a:ext uri="{28A0092B-C50C-407E-A947-70E740481C1C}">
                <a14:useLocalDpi xmlns:a14="http://schemas.microsoft.com/office/drawing/2010/main" val="0"/>
              </a:ext>
            </a:extLst>
          </a:blip>
          <a:srcRect l="63865" t="40956" r="19181" b="50608"/>
          <a:stretch/>
        </p:blipFill>
        <p:spPr bwMode="auto">
          <a:xfrm>
            <a:off x="6248400" y="3338511"/>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Placeholder 43"/>
          <p:cNvSpPr>
            <a:spLocks noGrp="1"/>
          </p:cNvSpPr>
          <p:nvPr>
            <p:ph type="body" sz="quarter" idx="43"/>
          </p:nvPr>
        </p:nvSpPr>
        <p:spPr>
          <a:xfrm>
            <a:off x="7350077" y="3524936"/>
            <a:ext cx="556020" cy="16845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dirty="0" err="1"/>
              <a:t>Thr</a:t>
            </a:r>
            <a:r>
              <a:rPr lang="en-IN" sz="1200" dirty="0"/>
              <a:t> T</a:t>
            </a:r>
          </a:p>
        </p:txBody>
      </p:sp>
      <p:sp>
        <p:nvSpPr>
          <p:cNvPr id="36" name="Text Placeholder 47"/>
          <p:cNvSpPr>
            <a:spLocks noGrp="1"/>
          </p:cNvSpPr>
          <p:nvPr>
            <p:ph type="body" sz="quarter" idx="44"/>
          </p:nvPr>
        </p:nvSpPr>
        <p:spPr>
          <a:xfrm>
            <a:off x="5130143" y="4206047"/>
            <a:ext cx="1045144" cy="18584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dirty="0"/>
              <a:t>Tryptophan*</a:t>
            </a:r>
          </a:p>
        </p:txBody>
      </p:sp>
      <p:pic>
        <p:nvPicPr>
          <p:cNvPr id="59" name="Picture 2"/>
          <p:cNvPicPr>
            <a:picLocks noChangeAspect="1"/>
          </p:cNvPicPr>
          <p:nvPr/>
        </p:nvPicPr>
        <p:blipFill rotWithShape="1">
          <a:blip r:embed="rId3">
            <a:extLst>
              <a:ext uri="{28A0092B-C50C-407E-A947-70E740481C1C}">
                <a14:useLocalDpi xmlns:a14="http://schemas.microsoft.com/office/drawing/2010/main" val="0"/>
              </a:ext>
            </a:extLst>
          </a:blip>
          <a:srcRect l="63865" t="50797" r="19181" b="33737"/>
          <a:stretch/>
        </p:blipFill>
        <p:spPr bwMode="auto">
          <a:xfrm>
            <a:off x="6248400" y="3871911"/>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 Placeholder 50"/>
          <p:cNvSpPr>
            <a:spLocks noGrp="1"/>
          </p:cNvSpPr>
          <p:nvPr>
            <p:ph type="body" sz="quarter" idx="45"/>
          </p:nvPr>
        </p:nvSpPr>
        <p:spPr>
          <a:xfrm>
            <a:off x="7155080" y="4239346"/>
            <a:ext cx="972863" cy="16287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dirty="0" err="1"/>
              <a:t>Trp</a:t>
            </a:r>
            <a:r>
              <a:rPr lang="en-IN" sz="1200" dirty="0"/>
              <a:t> W</a:t>
            </a:r>
          </a:p>
        </p:txBody>
      </p:sp>
      <p:sp>
        <p:nvSpPr>
          <p:cNvPr id="38" name="Text Placeholder 52"/>
          <p:cNvSpPr>
            <a:spLocks noGrp="1"/>
          </p:cNvSpPr>
          <p:nvPr>
            <p:ph type="body" sz="quarter" idx="46"/>
          </p:nvPr>
        </p:nvSpPr>
        <p:spPr>
          <a:xfrm>
            <a:off x="5075196" y="4944316"/>
            <a:ext cx="919724" cy="18186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dirty="0"/>
              <a:t>Tyrosine</a:t>
            </a:r>
          </a:p>
        </p:txBody>
      </p:sp>
      <p:pic>
        <p:nvPicPr>
          <p:cNvPr id="60" name="Picture 2"/>
          <p:cNvPicPr>
            <a:picLocks noChangeAspect="1"/>
          </p:cNvPicPr>
          <p:nvPr/>
        </p:nvPicPr>
        <p:blipFill rotWithShape="1">
          <a:blip r:embed="rId3">
            <a:extLst>
              <a:ext uri="{28A0092B-C50C-407E-A947-70E740481C1C}">
                <a14:useLocalDpi xmlns:a14="http://schemas.microsoft.com/office/drawing/2010/main" val="0"/>
              </a:ext>
            </a:extLst>
          </a:blip>
          <a:srcRect l="63865" t="67668" r="14557" b="22490"/>
          <a:stretch/>
        </p:blipFill>
        <p:spPr bwMode="auto">
          <a:xfrm>
            <a:off x="6248400" y="4786311"/>
            <a:ext cx="1066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Placeholder 54"/>
          <p:cNvSpPr>
            <a:spLocks noGrp="1"/>
          </p:cNvSpPr>
          <p:nvPr>
            <p:ph type="body" sz="quarter" idx="47"/>
          </p:nvPr>
        </p:nvSpPr>
        <p:spPr>
          <a:xfrm>
            <a:off x="7293213" y="5021773"/>
            <a:ext cx="661044" cy="16502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dirty="0"/>
              <a:t>Tyr Y</a:t>
            </a:r>
          </a:p>
        </p:txBody>
      </p:sp>
      <p:sp>
        <p:nvSpPr>
          <p:cNvPr id="40" name="Text Placeholder 56"/>
          <p:cNvSpPr>
            <a:spLocks noGrp="1"/>
          </p:cNvSpPr>
          <p:nvPr>
            <p:ph type="body" sz="quarter" idx="48"/>
          </p:nvPr>
        </p:nvSpPr>
        <p:spPr>
          <a:xfrm>
            <a:off x="5131949" y="5500138"/>
            <a:ext cx="751178" cy="13705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dirty="0" err="1"/>
              <a:t>Valine</a:t>
            </a:r>
            <a:r>
              <a:rPr lang="en-IN" sz="1200" dirty="0"/>
              <a:t>*</a:t>
            </a:r>
          </a:p>
        </p:txBody>
      </p:sp>
      <p:pic>
        <p:nvPicPr>
          <p:cNvPr id="61" name="Picture 2"/>
          <p:cNvPicPr>
            <a:picLocks noChangeAspect="1"/>
          </p:cNvPicPr>
          <p:nvPr/>
        </p:nvPicPr>
        <p:blipFill rotWithShape="1">
          <a:blip r:embed="rId3">
            <a:extLst>
              <a:ext uri="{28A0092B-C50C-407E-A947-70E740481C1C}">
                <a14:useLocalDpi xmlns:a14="http://schemas.microsoft.com/office/drawing/2010/main" val="0"/>
              </a:ext>
            </a:extLst>
          </a:blip>
          <a:srcRect l="63865" t="77509" r="14557" b="14055"/>
          <a:stretch/>
        </p:blipFill>
        <p:spPr bwMode="auto">
          <a:xfrm>
            <a:off x="6248400" y="5319711"/>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Placeholder 58"/>
          <p:cNvSpPr>
            <a:spLocks noGrp="1"/>
          </p:cNvSpPr>
          <p:nvPr>
            <p:ph type="body" sz="quarter" idx="49"/>
          </p:nvPr>
        </p:nvSpPr>
        <p:spPr>
          <a:xfrm>
            <a:off x="7268621" y="5490485"/>
            <a:ext cx="709315" cy="18323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dirty="0"/>
              <a:t>Val V</a:t>
            </a:r>
          </a:p>
        </p:txBody>
      </p:sp>
      <p:sp>
        <p:nvSpPr>
          <p:cNvPr id="42" name="Text Placeholder 60"/>
          <p:cNvSpPr>
            <a:spLocks noGrp="1"/>
          </p:cNvSpPr>
          <p:nvPr>
            <p:ph type="body" sz="quarter" idx="50"/>
          </p:nvPr>
        </p:nvSpPr>
        <p:spPr>
          <a:xfrm>
            <a:off x="1627910" y="6336792"/>
            <a:ext cx="4534398" cy="24411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IN" sz="1200" dirty="0"/>
              <a:t>Essential amino acids are labeled with an asterisk (*).</a:t>
            </a:r>
          </a:p>
        </p:txBody>
      </p:sp>
      <p:sp>
        <p:nvSpPr>
          <p:cNvPr id="43" name="Text Placeholder 62"/>
          <p:cNvSpPr>
            <a:spLocks noGrp="1"/>
          </p:cNvSpPr>
          <p:nvPr>
            <p:ph type="body" sz="quarter" idx="51"/>
          </p:nvPr>
        </p:nvSpPr>
        <p:spPr>
          <a:xfrm>
            <a:off x="6386495" y="6263896"/>
            <a:ext cx="1213985" cy="45800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i="1" dirty="0"/>
              <a:t>(continued on next page)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221266"/>
            <a:ext cx="8229600" cy="586541"/>
          </a:xfrm>
        </p:spPr>
        <p:txBody>
          <a:bodyPr/>
          <a:lstStyle/>
          <a:p>
            <a:pPr eaLnBrk="1" hangingPunct="1"/>
            <a:r>
              <a:rPr lang="en-US" altLang="en-US" sz="3200" b="1" dirty="0"/>
              <a:t>21.2	Amino Acids (5)</a:t>
            </a:r>
            <a:endParaRPr lang="en-US" altLang="en-US" dirty="0">
              <a:latin typeface="Calibri" pitchFamily="34" charset="0"/>
            </a:endParaRPr>
          </a:p>
        </p:txBody>
      </p:sp>
      <p:sp>
        <p:nvSpPr>
          <p:cNvPr id="2" name="Content Placeholder 1"/>
          <p:cNvSpPr>
            <a:spLocks noGrp="1"/>
          </p:cNvSpPr>
          <p:nvPr>
            <p:ph idx="1"/>
          </p:nvPr>
        </p:nvSpPr>
        <p:spPr>
          <a:xfrm>
            <a:off x="997005" y="1919458"/>
            <a:ext cx="6032445" cy="223869"/>
          </a:xfrm>
        </p:spPr>
        <p:txBody>
          <a:bodyPr anchor="ctr"/>
          <a:lstStyle/>
          <a:p>
            <a:pPr marL="0" indent="0">
              <a:buNone/>
            </a:pPr>
            <a:r>
              <a:rPr lang="en-IN" sz="1200" b="1" dirty="0"/>
              <a:t>Table 21.2 </a:t>
            </a:r>
            <a:r>
              <a:rPr lang="en-IN" sz="1200" dirty="0"/>
              <a:t>The 20 Common Naturally Occurring Amino Acids</a:t>
            </a:r>
          </a:p>
        </p:txBody>
      </p:sp>
      <p:sp>
        <p:nvSpPr>
          <p:cNvPr id="4" name="Text Placeholder 3"/>
          <p:cNvSpPr>
            <a:spLocks noGrp="1"/>
          </p:cNvSpPr>
          <p:nvPr>
            <p:ph type="body" sz="quarter" idx="13"/>
          </p:nvPr>
        </p:nvSpPr>
        <p:spPr>
          <a:xfrm>
            <a:off x="1220507" y="2162207"/>
            <a:ext cx="3214737" cy="18475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b="1" dirty="0"/>
              <a:t>Acidic Amino Acids</a:t>
            </a:r>
          </a:p>
        </p:txBody>
      </p:sp>
      <p:sp>
        <p:nvSpPr>
          <p:cNvPr id="6" name="Text Placeholder 5"/>
          <p:cNvSpPr>
            <a:spLocks noGrp="1"/>
          </p:cNvSpPr>
          <p:nvPr>
            <p:ph type="body" sz="quarter" idx="15"/>
          </p:nvPr>
        </p:nvSpPr>
        <p:spPr>
          <a:xfrm>
            <a:off x="760475" y="2428875"/>
            <a:ext cx="931331" cy="15450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b="1" dirty="0"/>
              <a:t>Name</a:t>
            </a:r>
          </a:p>
        </p:txBody>
      </p:sp>
      <p:sp>
        <p:nvSpPr>
          <p:cNvPr id="7" name="Text Placeholder 6"/>
          <p:cNvSpPr>
            <a:spLocks noGrp="1"/>
          </p:cNvSpPr>
          <p:nvPr>
            <p:ph type="body" sz="quarter" idx="16"/>
          </p:nvPr>
        </p:nvSpPr>
        <p:spPr>
          <a:xfrm>
            <a:off x="1698538" y="2428875"/>
            <a:ext cx="1458141" cy="14046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b="1" dirty="0"/>
              <a:t>Structure</a:t>
            </a:r>
          </a:p>
        </p:txBody>
      </p:sp>
      <p:sp>
        <p:nvSpPr>
          <p:cNvPr id="8" name="Text Placeholder 7"/>
          <p:cNvSpPr>
            <a:spLocks noGrp="1"/>
          </p:cNvSpPr>
          <p:nvPr>
            <p:ph type="body" sz="quarter" idx="17"/>
          </p:nvPr>
        </p:nvSpPr>
        <p:spPr>
          <a:xfrm>
            <a:off x="3191705" y="2440814"/>
            <a:ext cx="1263778" cy="14046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b="1" dirty="0"/>
              <a:t>Abbreviations</a:t>
            </a:r>
          </a:p>
        </p:txBody>
      </p:sp>
      <p:sp>
        <p:nvSpPr>
          <p:cNvPr id="12" name="Text Placeholder 11"/>
          <p:cNvSpPr>
            <a:spLocks noGrp="1"/>
          </p:cNvSpPr>
          <p:nvPr>
            <p:ph type="body" sz="quarter" idx="21"/>
          </p:nvPr>
        </p:nvSpPr>
        <p:spPr>
          <a:xfrm>
            <a:off x="509390" y="2896870"/>
            <a:ext cx="1737622" cy="18695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dirty="0"/>
              <a:t>Aspartic acid</a:t>
            </a:r>
          </a:p>
        </p:txBody>
      </p:sp>
      <p:pic>
        <p:nvPicPr>
          <p:cNvPr id="27" name="Picture 1"/>
          <p:cNvPicPr>
            <a:picLocks noChangeAspect="1"/>
          </p:cNvPicPr>
          <p:nvPr/>
        </p:nvPicPr>
        <p:blipFill rotWithShape="1">
          <a:blip r:embed="rId3">
            <a:extLst>
              <a:ext uri="{28A0092B-C50C-407E-A947-70E740481C1C}">
                <a14:useLocalDpi xmlns:a14="http://schemas.microsoft.com/office/drawing/2010/main" val="0"/>
              </a:ext>
            </a:extLst>
          </a:blip>
          <a:srcRect l="15139" t="28022" r="71788" b="54395"/>
          <a:stretch/>
        </p:blipFill>
        <p:spPr bwMode="auto">
          <a:xfrm>
            <a:off x="2027351" y="2596166"/>
            <a:ext cx="1126901" cy="751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2"/>
          <p:cNvSpPr>
            <a:spLocks noGrp="1"/>
          </p:cNvSpPr>
          <p:nvPr>
            <p:ph type="body" sz="quarter" idx="22"/>
          </p:nvPr>
        </p:nvSpPr>
        <p:spPr>
          <a:xfrm>
            <a:off x="3142749" y="2908300"/>
            <a:ext cx="905391" cy="16052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dirty="0"/>
              <a:t>Asp D</a:t>
            </a:r>
          </a:p>
        </p:txBody>
      </p:sp>
      <p:sp>
        <p:nvSpPr>
          <p:cNvPr id="14" name="Text Placeholder 13"/>
          <p:cNvSpPr>
            <a:spLocks noGrp="1"/>
          </p:cNvSpPr>
          <p:nvPr>
            <p:ph type="body" sz="quarter" idx="23"/>
          </p:nvPr>
        </p:nvSpPr>
        <p:spPr>
          <a:xfrm>
            <a:off x="524468" y="3746616"/>
            <a:ext cx="1737622" cy="14593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dirty="0"/>
              <a:t>Glutamic acid</a:t>
            </a:r>
          </a:p>
        </p:txBody>
      </p:sp>
      <p:pic>
        <p:nvPicPr>
          <p:cNvPr id="28" name="Picture 1"/>
          <p:cNvPicPr>
            <a:picLocks noChangeAspect="1"/>
          </p:cNvPicPr>
          <p:nvPr/>
        </p:nvPicPr>
        <p:blipFill rotWithShape="1">
          <a:blip r:embed="rId3">
            <a:extLst>
              <a:ext uri="{28A0092B-C50C-407E-A947-70E740481C1C}">
                <a14:useLocalDpi xmlns:a14="http://schemas.microsoft.com/office/drawing/2010/main" val="0"/>
              </a:ext>
            </a:extLst>
          </a:blip>
          <a:srcRect l="15139" t="52198" r="69609" b="30219"/>
          <a:stretch/>
        </p:blipFill>
        <p:spPr bwMode="auto">
          <a:xfrm>
            <a:off x="2009643" y="3434366"/>
            <a:ext cx="1314714" cy="751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14"/>
          <p:cNvSpPr>
            <a:spLocks noGrp="1"/>
          </p:cNvSpPr>
          <p:nvPr>
            <p:ph type="body" sz="quarter" idx="24"/>
          </p:nvPr>
        </p:nvSpPr>
        <p:spPr>
          <a:xfrm>
            <a:off x="3110299" y="3748342"/>
            <a:ext cx="927589" cy="14547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dirty="0"/>
              <a:t>Glu E</a:t>
            </a:r>
          </a:p>
        </p:txBody>
      </p:sp>
      <p:sp>
        <p:nvSpPr>
          <p:cNvPr id="5" name="Text Placeholder 4"/>
          <p:cNvSpPr>
            <a:spLocks noGrp="1"/>
          </p:cNvSpPr>
          <p:nvPr>
            <p:ph type="body" sz="quarter" idx="14"/>
          </p:nvPr>
        </p:nvSpPr>
        <p:spPr>
          <a:xfrm>
            <a:off x="5026901" y="2200275"/>
            <a:ext cx="2583185" cy="14046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b="1" dirty="0"/>
              <a:t>Basic Amino Acids</a:t>
            </a:r>
          </a:p>
        </p:txBody>
      </p:sp>
      <p:sp>
        <p:nvSpPr>
          <p:cNvPr id="9" name="Text Placeholder 8"/>
          <p:cNvSpPr>
            <a:spLocks noGrp="1"/>
          </p:cNvSpPr>
          <p:nvPr>
            <p:ph type="body" sz="quarter" idx="18"/>
          </p:nvPr>
        </p:nvSpPr>
        <p:spPr>
          <a:xfrm>
            <a:off x="4240765" y="2428875"/>
            <a:ext cx="995929" cy="14593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b="1" dirty="0"/>
              <a:t>Name</a:t>
            </a:r>
          </a:p>
        </p:txBody>
      </p:sp>
      <p:sp>
        <p:nvSpPr>
          <p:cNvPr id="10" name="Text Placeholder 9"/>
          <p:cNvSpPr>
            <a:spLocks noGrp="1"/>
          </p:cNvSpPr>
          <p:nvPr>
            <p:ph type="body" sz="quarter" idx="19"/>
          </p:nvPr>
        </p:nvSpPr>
        <p:spPr>
          <a:xfrm>
            <a:off x="5255392" y="2438400"/>
            <a:ext cx="1305504" cy="14593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b="1" dirty="0"/>
              <a:t>Structure</a:t>
            </a:r>
          </a:p>
        </p:txBody>
      </p:sp>
      <p:sp>
        <p:nvSpPr>
          <p:cNvPr id="11" name="Text Placeholder 10"/>
          <p:cNvSpPr>
            <a:spLocks noGrp="1"/>
          </p:cNvSpPr>
          <p:nvPr>
            <p:ph type="body" sz="quarter" idx="20"/>
          </p:nvPr>
        </p:nvSpPr>
        <p:spPr>
          <a:xfrm>
            <a:off x="6820588" y="2439555"/>
            <a:ext cx="1350789" cy="15450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b="1" dirty="0"/>
              <a:t>Abbreviations</a:t>
            </a:r>
          </a:p>
        </p:txBody>
      </p:sp>
      <p:sp>
        <p:nvSpPr>
          <p:cNvPr id="16" name="Text Placeholder 15"/>
          <p:cNvSpPr>
            <a:spLocks noGrp="1"/>
          </p:cNvSpPr>
          <p:nvPr>
            <p:ph type="body" sz="quarter" idx="25"/>
          </p:nvPr>
        </p:nvSpPr>
        <p:spPr>
          <a:xfrm>
            <a:off x="4196643" y="2874306"/>
            <a:ext cx="1193470" cy="24036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dirty="0"/>
              <a:t>Arginine*</a:t>
            </a:r>
          </a:p>
        </p:txBody>
      </p:sp>
      <p:pic>
        <p:nvPicPr>
          <p:cNvPr id="29" name="Picture 1"/>
          <p:cNvPicPr>
            <a:picLocks noChangeAspect="1"/>
          </p:cNvPicPr>
          <p:nvPr/>
        </p:nvPicPr>
        <p:blipFill rotWithShape="1">
          <a:blip r:embed="rId3">
            <a:extLst>
              <a:ext uri="{28A0092B-C50C-407E-A947-70E740481C1C}">
                <a14:useLocalDpi xmlns:a14="http://schemas.microsoft.com/office/drawing/2010/main" val="0"/>
              </a:ext>
            </a:extLst>
          </a:blip>
          <a:srcRect l="64166" t="28022" r="15134" b="52197"/>
          <a:stretch/>
        </p:blipFill>
        <p:spPr bwMode="auto">
          <a:xfrm>
            <a:off x="5510381" y="2642265"/>
            <a:ext cx="1552239" cy="735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Placeholder 16"/>
          <p:cNvSpPr>
            <a:spLocks noGrp="1"/>
          </p:cNvSpPr>
          <p:nvPr>
            <p:ph type="body" sz="quarter" idx="26"/>
          </p:nvPr>
        </p:nvSpPr>
        <p:spPr>
          <a:xfrm>
            <a:off x="6836096" y="2918460"/>
            <a:ext cx="843263" cy="14593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dirty="0"/>
              <a:t>Arg R</a:t>
            </a:r>
          </a:p>
        </p:txBody>
      </p:sp>
      <p:sp>
        <p:nvSpPr>
          <p:cNvPr id="18" name="Text Placeholder 17"/>
          <p:cNvSpPr>
            <a:spLocks noGrp="1"/>
          </p:cNvSpPr>
          <p:nvPr>
            <p:ph type="body" sz="quarter" idx="27"/>
          </p:nvPr>
        </p:nvSpPr>
        <p:spPr>
          <a:xfrm>
            <a:off x="4200931" y="3757973"/>
            <a:ext cx="1234629" cy="12060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dirty="0"/>
              <a:t>Histidine*</a:t>
            </a:r>
          </a:p>
        </p:txBody>
      </p:sp>
      <p:pic>
        <p:nvPicPr>
          <p:cNvPr id="30" name="Picture 1"/>
          <p:cNvPicPr>
            <a:picLocks noChangeAspect="1"/>
          </p:cNvPicPr>
          <p:nvPr/>
        </p:nvPicPr>
        <p:blipFill rotWithShape="1">
          <a:blip r:embed="rId3">
            <a:extLst>
              <a:ext uri="{28A0092B-C50C-407E-A947-70E740481C1C}">
                <a14:useLocalDpi xmlns:a14="http://schemas.microsoft.com/office/drawing/2010/main" val="0"/>
              </a:ext>
            </a:extLst>
          </a:blip>
          <a:srcRect l="64166" t="47803" r="15134" b="25823"/>
          <a:stretch/>
        </p:blipFill>
        <p:spPr bwMode="auto">
          <a:xfrm>
            <a:off x="5631163" y="3396103"/>
            <a:ext cx="1310674" cy="827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18"/>
          <p:cNvSpPr>
            <a:spLocks noGrp="1"/>
          </p:cNvSpPr>
          <p:nvPr>
            <p:ph type="body" sz="quarter" idx="28"/>
          </p:nvPr>
        </p:nvSpPr>
        <p:spPr>
          <a:xfrm>
            <a:off x="6794229" y="3749040"/>
            <a:ext cx="927589" cy="14567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dirty="0"/>
              <a:t>His H</a:t>
            </a:r>
          </a:p>
        </p:txBody>
      </p:sp>
      <p:sp>
        <p:nvSpPr>
          <p:cNvPr id="20" name="Text Placeholder 19"/>
          <p:cNvSpPr>
            <a:spLocks noGrp="1"/>
          </p:cNvSpPr>
          <p:nvPr>
            <p:ph type="body" sz="quarter" idx="29"/>
          </p:nvPr>
        </p:nvSpPr>
        <p:spPr>
          <a:xfrm>
            <a:off x="4259813" y="4556099"/>
            <a:ext cx="995929" cy="1492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dirty="0"/>
              <a:t>Lysine*</a:t>
            </a:r>
          </a:p>
        </p:txBody>
      </p:sp>
      <p:pic>
        <p:nvPicPr>
          <p:cNvPr id="31" name="Picture 1"/>
          <p:cNvPicPr>
            <a:picLocks noChangeAspect="1"/>
          </p:cNvPicPr>
          <p:nvPr/>
        </p:nvPicPr>
        <p:blipFill rotWithShape="1">
          <a:blip r:embed="rId3">
            <a:extLst>
              <a:ext uri="{28A0092B-C50C-407E-A947-70E740481C1C}">
                <a14:useLocalDpi xmlns:a14="http://schemas.microsoft.com/office/drawing/2010/main" val="0"/>
              </a:ext>
            </a:extLst>
          </a:blip>
          <a:srcRect l="64166" t="76375" r="18403" b="6408"/>
          <a:stretch/>
        </p:blipFill>
        <p:spPr bwMode="auto">
          <a:xfrm>
            <a:off x="5420935" y="4274045"/>
            <a:ext cx="1502531" cy="73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20"/>
          <p:cNvSpPr>
            <a:spLocks noGrp="1"/>
          </p:cNvSpPr>
          <p:nvPr>
            <p:ph type="body" sz="quarter" idx="30"/>
          </p:nvPr>
        </p:nvSpPr>
        <p:spPr>
          <a:xfrm>
            <a:off x="6772267" y="4562273"/>
            <a:ext cx="965750" cy="15450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IN" sz="1200" dirty="0"/>
              <a:t>Lys K</a:t>
            </a:r>
          </a:p>
        </p:txBody>
      </p:sp>
      <p:sp>
        <p:nvSpPr>
          <p:cNvPr id="3" name="Text Placeholder 2"/>
          <p:cNvSpPr>
            <a:spLocks noGrp="1"/>
          </p:cNvSpPr>
          <p:nvPr>
            <p:ph type="body" sz="quarter" idx="12"/>
          </p:nvPr>
        </p:nvSpPr>
        <p:spPr>
          <a:xfrm>
            <a:off x="989013" y="5203737"/>
            <a:ext cx="4642150" cy="232760"/>
          </a:xfrm>
        </p:spPr>
        <p:txBody>
          <a:bodyPr anchor="ctr"/>
          <a:lstStyle/>
          <a:p>
            <a:r>
              <a:rPr lang="en-IN" sz="1200" dirty="0"/>
              <a:t>Essential amino acids are labeled with an asterisk (*).</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5"/>
  <p:tag name="MMPROD_UIDATA" val="&lt;database version=&quot;6.0&quot;&gt;&lt;object type=&quot;1&quot; unique_id=&quot;10001&quot;&gt;&lt;object type=&quot;8&quot; unique_id=&quot;13106&quot;&gt;&lt;/object&gt;&lt;object type=&quot;2&quot; unique_id=&quot;13107&quot;&gt;&lt;object type=&quot;3&quot; unique_id=&quot;13108&quot;&gt;&lt;property id=&quot;20148&quot; value=&quot;5&quot;/&gt;&lt;property id=&quot;20300&quot; value=&quot;Slide 1&quot;/&gt;&lt;property id=&quot;20307&quot; value=&quot;330&quot;/&gt;&lt;/object&gt;&lt;object type=&quot;3&quot; unique_id=&quot;13109&quot;&gt;&lt;property id=&quot;20148&quot; value=&quot;5&quot;/&gt;&lt;property id=&quot;20300&quot; value=&quot;Slide 2 - &amp;quot;Amino Acids, Proteins, and Enzymes&amp;#x0D;&amp;#x0A;Introduction&amp;quot;&quot;/&gt;&lt;property id=&quot;20307&quot; value=&quot;257&quot;/&gt;&lt;/object&gt;&lt;object type=&quot;3&quot; unique_id=&quot;13110&quot;&gt;&lt;property id=&quot;20148&quot; value=&quot;5&quot;/&gt;&lt;property id=&quot;20300&quot; value=&quot;Slide 3 - &amp;quot;Amino Acids, Proteins, and Enzymes&amp;#x0D;&amp;#x0A;Introduction&amp;quot;&quot;/&gt;&lt;property id=&quot;20307&quot; value=&quot;258&quot;/&gt;&lt;/object&gt;&lt;object type=&quot;3&quot; unique_id=&quot;13111&quot;&gt;&lt;property id=&quot;20148&quot; value=&quot;5&quot;/&gt;&lt;property id=&quot;20300&quot; value=&quot;Slide 4 - &amp;quot;Amino Acids&amp;#x0D;&amp;#x0A;General Features of Amino Acids&amp;quot;&quot;/&gt;&lt;property id=&quot;20307&quot; value=&quot;259&quot;/&gt;&lt;/object&gt;&lt;object type=&quot;3&quot; unique_id=&quot;13112&quot;&gt;&lt;property id=&quot;20148&quot; value=&quot;5&quot;/&gt;&lt;property id=&quot;20300&quot; value=&quot;Slide 5 - &amp;quot;Amino Acids&amp;#x0D;&amp;#x0A;General Features of Amino Acids&amp;quot;&quot;/&gt;&lt;property id=&quot;20307&quot; value=&quot;260&quot;/&gt;&lt;/object&gt;&lt;object type=&quot;3&quot; unique_id=&quot;13113&quot;&gt;&lt;property id=&quot;20148&quot; value=&quot;5&quot;/&gt;&lt;property id=&quot;20300&quot; value=&quot;Slide 6 - &amp;quot;Amino Acids&amp;#x0D;&amp;#x0A;General Features of Amino Acids&amp;quot;&quot;/&gt;&lt;property id=&quot;20307&quot; value=&quot;261&quot;/&gt;&lt;/object&gt;&lt;object type=&quot;3&quot; unique_id=&quot;13114&quot;&gt;&lt;property id=&quot;20148&quot; value=&quot;5&quot;/&gt;&lt;property id=&quot;20300&quot; value=&quot;Slide 7 - &amp;quot;Amino Acids&amp;#x0D;&amp;#x0A;The Neutral Common Amino Acids&amp;quot;&quot;/&gt;&lt;property id=&quot;20307&quot; value=&quot;262&quot;/&gt;&lt;/object&gt;&lt;object type=&quot;3&quot; unique_id=&quot;13115&quot;&gt;&lt;property id=&quot;20148&quot; value=&quot;5&quot;/&gt;&lt;property id=&quot;20300&quot; value=&quot;Slide 8 - &amp;quot;Amino Acids&amp;#x0D;&amp;#x0A;The Neutral Common Amino Acids&amp;quot;&quot;/&gt;&lt;property id=&quot;20307&quot; value=&quot;263&quot;/&gt;&lt;/object&gt;&lt;object type=&quot;3&quot; unique_id=&quot;13116&quot;&gt;&lt;property id=&quot;20148&quot; value=&quot;5&quot;/&gt;&lt;property id=&quot;20300&quot; value=&quot;Slide 9 - &amp;quot;Amino Acids&amp;#x0D;&amp;#x0A;The Neutral Common Amino Acids&amp;quot;&quot;/&gt;&lt;property id=&quot;20307&quot; value=&quot;264&quot;/&gt;&lt;/object&gt;&lt;object type=&quot;3&quot; unique_id=&quot;13117&quot;&gt;&lt;property id=&quot;20148&quot; value=&quot;5&quot;/&gt;&lt;property id=&quot;20300&quot; value=&quot;Slide 10 - &amp;quot;Amino Acids&amp;#x0D;&amp;#x0A;The Acidic Amino Acids&amp;quot;&quot;/&gt;&lt;property id=&quot;20307&quot; value=&quot;265&quot;/&gt;&lt;/object&gt;&lt;object type=&quot;3&quot; unique_id=&quot;13118&quot;&gt;&lt;property id=&quot;20148&quot; value=&quot;5&quot;/&gt;&lt;property id=&quot;20300&quot; value=&quot;Slide 11 - &amp;quot;Amino Acids&amp;#x0D;&amp;#x0A;The Basic Amino Acids&amp;quot;&quot;/&gt;&lt;property id=&quot;20307&quot; value=&quot;266&quot;/&gt;&lt;/object&gt;&lt;object type=&quot;3&quot; unique_id=&quot;13119&quot;&gt;&lt;property id=&quot;20148&quot; value=&quot;5&quot;/&gt;&lt;property id=&quot;20300&quot; value=&quot;Slide 12 - &amp;quot;Amino Acids&amp;#x0D;&amp;#x0A;Stereochemistry of Amino Acids&amp;quot;&quot;/&gt;&lt;property id=&quot;20307&quot; value=&quot;267&quot;/&gt;&lt;/object&gt;&lt;object type=&quot;3&quot; unique_id=&quot;13120&quot;&gt;&lt;property id=&quot;20148&quot; value=&quot;5&quot;/&gt;&lt;property id=&quot;20300&quot; value=&quot;Slide 13 - &amp;quot;Acid-Base Behavior of Amino Acids&amp;quot;&quot;/&gt;&lt;property id=&quot;20307&quot; value=&quot;268&quot;/&gt;&lt;/object&gt;&lt;object type=&quot;3&quot; unique_id=&quot;13121&quot;&gt;&lt;property id=&quot;20148&quot; value=&quot;5&quot;/&gt;&lt;property id=&quot;20300&quot; value=&quot;Slide 14 - &amp;quot;Acid-Base Behavior of Amino Acids&amp;quot;&quot;/&gt;&lt;property id=&quot;20307&quot; value=&quot;306&quot;/&gt;&lt;/object&gt;&lt;object type=&quot;3&quot; unique_id=&quot;13122&quot;&gt;&lt;property id=&quot;20148&quot; value=&quot;5&quot;/&gt;&lt;property id=&quot;20300&quot; value=&quot;Slide 15 - &amp;quot;Acid-Base Behavior of Amino Acids&amp;quot;&quot;/&gt;&lt;property id=&quot;20307&quot; value=&quot;307&quot;/&gt;&lt;/object&gt;&lt;object type=&quot;3&quot; unique_id=&quot;13123&quot;&gt;&lt;property id=&quot;20148&quot; value=&quot;5&quot;/&gt;&lt;property id=&quot;20300&quot; value=&quot;Slide 16 - &amp;quot;Peptides&amp;quot;&quot;/&gt;&lt;property id=&quot;20307&quot; value=&quot;269&quot;/&gt;&lt;/object&gt;&lt;object type=&quot;3&quot; unique_id=&quot;13124&quot;&gt;&lt;property id=&quot;20148&quot; value=&quot;5&quot;/&gt;&lt;property id=&quot;20300&quot; value=&quot;Slide 17 - &amp;quot;Peptides&amp;quot;&quot;/&gt;&lt;property id=&quot;20307&quot; value=&quot;308&quot;/&gt;&lt;/object&gt;&lt;object type=&quot;3&quot; unique_id=&quot;13125&quot;&gt;&lt;property id=&quot;20148&quot; value=&quot;5&quot;/&gt;&lt;property id=&quot;20300&quot; value=&quot;Slide 18 - &amp;quot;Peptides&amp;quot;&quot;/&gt;&lt;property id=&quot;20307&quot; value=&quot;309&quot;/&gt;&lt;/object&gt;&lt;object type=&quot;3&quot; unique_id=&quot;13126&quot;&gt;&lt;property id=&quot;20148&quot; value=&quot;5&quot;/&gt;&lt;property id=&quot;20300&quot; value=&quot;Slide 19 - &amp;quot;Peptides&amp;quot;&quot;/&gt;&lt;property id=&quot;20307&quot; value=&quot;310&quot;/&gt;&lt;/object&gt;&lt;object type=&quot;3&quot; unique_id=&quot;13127&quot;&gt;&lt;property id=&quot;20148&quot; value=&quot;5&quot;/&gt;&lt;property id=&quot;20300&quot; value=&quot;Slide 20 - &amp;quot;Peptides&amp;quot;&quot;/&gt;&lt;property id=&quot;20307&quot; value=&quot;270&quot;/&gt;&lt;/object&gt;&lt;object type=&quot;3&quot; unique_id=&quot;13128&quot;&gt;&lt;property id=&quot;20148&quot; value=&quot;5&quot;/&gt;&lt;property id=&quot;20300&quot; value=&quot;Slide 21 - &amp;quot;Peptides&amp;quot;&quot;/&gt;&lt;property id=&quot;20307&quot; value=&quot;273&quot;/&gt;&lt;/object&gt;&lt;object type=&quot;3&quot; unique_id=&quot;13129&quot;&gt;&lt;property id=&quot;20148&quot; value=&quot;5&quot;/&gt;&lt;property id=&quot;20300&quot; value=&quot;Slide 22 - &amp;quot;Peptides&amp;quot;&quot;/&gt;&lt;property id=&quot;20307&quot; value=&quot;311&quot;/&gt;&lt;/object&gt;&lt;object type=&quot;3&quot; unique_id=&quot;13130&quot;&gt;&lt;property id=&quot;20148&quot; value=&quot;5&quot;/&gt;&lt;property id=&quot;20300&quot; value=&quot;Slide 23 - &amp;quot;Peptides&amp;quot;&quot;/&gt;&lt;property id=&quot;20307&quot; value=&quot;312&quot;/&gt;&lt;/object&gt;&lt;object type=&quot;3&quot; unique_id=&quot;13131&quot;&gt;&lt;property id=&quot;20148&quot; value=&quot;5&quot;/&gt;&lt;property id=&quot;20300&quot; value=&quot;Slide 24 - &amp;quot;Peptides&amp;quot;&quot;/&gt;&lt;property id=&quot;20307&quot; value=&quot;313&quot;/&gt;&lt;/object&gt;&lt;object type=&quot;3&quot; unique_id=&quot;13132&quot;&gt;&lt;property id=&quot;20148&quot; value=&quot;5&quot;/&gt;&lt;property id=&quot;20300&quot; value=&quot;Slide 25 - &amp;quot;Biologically Active Peptides&amp;#x0D;&amp;#x0A;Neuropeptides—Enkephalins and Pain Relief&amp;quot;&quot;/&gt;&lt;property id=&quot;20307&quot; value=&quot;274&quot;/&gt;&lt;/object&gt;&lt;object type=&quot;3&quot; unique_id=&quot;13133&quot;&gt;&lt;property id=&quot;20148&quot; value=&quot;5&quot;/&gt;&lt;property id=&quot;20300&quot; value=&quot;Slide 26 - &amp;quot;Biologically Active Peptides&amp;#x0D;&amp;#x0A;Neuropeptides—Enkephalins and Pain Relief&amp;quot;&quot;/&gt;&lt;property id=&quot;20307&quot; value=&quot;275&quot;/&gt;&lt;/object&gt;&lt;object type=&quot;3&quot; unique_id=&quot;13134&quot;&gt;&lt;property id=&quot;20148&quot; value=&quot;5&quot;/&gt;&lt;property id=&quot;20300&quot; value=&quot;Slide 27 - &amp;quot;Biologically Active Peptides&amp;#x0D;&amp;#x0A;Neuropeptides—Enkephalins and Pain Relief&amp;quot;&quot;/&gt;&lt;property id=&quot;20307&quot; value=&quot;314&quot;/&gt;&lt;/object&gt;&lt;object type=&quot;3&quot; unique_id=&quot;13135&quot;&gt;&lt;property id=&quot;20148&quot; value=&quot;5&quot;/&gt;&lt;property id=&quot;20300&quot; value=&quot;Slide 28 - &amp;quot;Biologically Active Peptides&amp;#x0D;&amp;#x0A;Peptide Hormones—Oxytocin and Vasopressin&amp;quot;&quot;/&gt;&lt;property id=&quot;20307&quot; value=&quot;276&quot;/&gt;&lt;/object&gt;&lt;object type=&quot;3&quot; unique_id=&quot;13136&quot;&gt;&lt;property id=&quot;20148&quot; value=&quot;5&quot;/&gt;&lt;property id=&quot;20300&quot; value=&quot;Slide 29 - &amp;quot;Biologically Active Peptides&amp;#x0D;&amp;#x0A;Peptide Hormones—Oxytocin and Vasopressin&amp;quot;&quot;/&gt;&lt;property id=&quot;20307&quot; value=&quot;315&quot;/&gt;&lt;/object&gt;&lt;object type=&quot;3&quot; unique_id=&quot;13137&quot;&gt;&lt;property id=&quot;20148&quot; value=&quot;5&quot;/&gt;&lt;property id=&quot;20300&quot; value=&quot;Slide 30 - &amp;quot;Proteins&amp;#x0D;&amp;#x0A;Primary Structure&amp;quot;&quot;/&gt;&lt;property id=&quot;20307&quot; value=&quot;277&quot;/&gt;&lt;/object&gt;&lt;object type=&quot;3&quot; unique_id=&quot;13138&quot;&gt;&lt;property id=&quot;20148&quot; value=&quot;5&quot;/&gt;&lt;property id=&quot;20300&quot; value=&quot;Slide 31 - &amp;quot;Proteins&amp;#x0D;&amp;#x0A;Secondary Structure&amp;quot;&quot;/&gt;&lt;property id=&quot;20307&quot; value=&quot;278&quot;/&gt;&lt;/object&gt;&lt;object type=&quot;3&quot; unique_id=&quot;13139&quot;&gt;&lt;property id=&quot;20148&quot; value=&quot;5&quot;/&gt;&lt;property id=&quot;20300&quot; value=&quot;Slide 32 - &amp;quot;Proteins&amp;#x0D;&amp;#x0A;Secondary Structure&amp;quot;&quot;/&gt;&lt;property id=&quot;20307&quot; value=&quot;279&quot;/&gt;&lt;/object&gt;&lt;object type=&quot;3&quot; unique_id=&quot;13140&quot;&gt;&lt;property id=&quot;20148&quot; value=&quot;5&quot;/&gt;&lt;property id=&quot;20300&quot; value=&quot;Slide 33 - &amp;quot;Proteins&amp;#x0D;&amp;#x0A;Secondary Structure&amp;quot;&quot;/&gt;&lt;property id=&quot;20307&quot; value=&quot;280&quot;/&gt;&lt;/object&gt;&lt;object type=&quot;3&quot; unique_id=&quot;13141&quot;&gt;&lt;property id=&quot;20148&quot; value=&quot;5&quot;/&gt;&lt;property id=&quot;20300&quot; value=&quot;Slide 34 - &amp;quot;Proteins&amp;#x0D;&amp;#x0A;Secondary Structure&amp;quot;&quot;/&gt;&lt;property id=&quot;20307&quot; value=&quot;281&quot;/&gt;&lt;/object&gt;&lt;object type=&quot;3&quot; unique_id=&quot;13142&quot;&gt;&lt;property id=&quot;20148&quot; value=&quot;5&quot;/&gt;&lt;property id=&quot;20300&quot; value=&quot;Slide 35 - &amp;quot;Proteins&amp;#x0D;&amp;#x0A;Secondary Structure&amp;quot;&quot;/&gt;&lt;property id=&quot;20307&quot; value=&quot;282&quot;/&gt;&lt;/object&gt;&lt;object type=&quot;3&quot; unique_id=&quot;13143&quot;&gt;&lt;property id=&quot;20148&quot; value=&quot;5&quot;/&gt;&lt;property id=&quot;20300&quot; value=&quot;Slide 36 - &amp;quot;Proteins&amp;#x0D;&amp;#x0A;Tertiary and Quaternary Structure&amp;quot;&quot;/&gt;&lt;property id=&quot;20307&quot; value=&quot;272&quot;/&gt;&lt;/object&gt;&lt;object type=&quot;3&quot; unique_id=&quot;13144&quot;&gt;&lt;property id=&quot;20148&quot; value=&quot;5&quot;/&gt;&lt;property id=&quot;20300&quot; value=&quot;Slide 37 - &amp;quot;Proteins&amp;#x0D;&amp;#x0A;Tertiary and Quaternary Structure&amp;quot;&quot;/&gt;&lt;property id=&quot;20307&quot; value=&quot;316&quot;/&gt;&lt;/object&gt;&lt;object type=&quot;3&quot; unique_id=&quot;13145&quot;&gt;&lt;property id=&quot;20148&quot; value=&quot;5&quot;/&gt;&lt;property id=&quot;20300&quot; value=&quot;Slide 38 - &amp;quot;Proteins&amp;#x0D;&amp;#x0A;Tertiary and Quaternary Structure&amp;quot;&quot;/&gt;&lt;property id=&quot;20307&quot; value=&quot;317&quot;/&gt;&lt;/object&gt;&lt;object type=&quot;3&quot; unique_id=&quot;13146&quot;&gt;&lt;property id=&quot;20148&quot; value=&quot;5&quot;/&gt;&lt;property id=&quot;20300&quot; value=&quot;Slide 39 - &amp;quot;Proteins&amp;#x0D;&amp;#x0A;Tertiary and Quaternary Structure&amp;quot;&quot;/&gt;&lt;property id=&quot;20307&quot; value=&quot;271&quot;/&gt;&lt;/object&gt;&lt;object type=&quot;3&quot; unique_id=&quot;13147&quot;&gt;&lt;property id=&quot;20148&quot; value=&quot;5&quot;/&gt;&lt;property id=&quot;20300&quot; value=&quot;Slide 40 - &amp;quot;Proteins&amp;quot;&quot;/&gt;&lt;property id=&quot;20307&quot; value=&quot;283&quot;/&gt;&lt;/object&gt;&lt;object type=&quot;3&quot; unique_id=&quot;13148&quot;&gt;&lt;property id=&quot;20148&quot; value=&quot;5&quot;/&gt;&lt;property id=&quot;20300&quot; value=&quot;Slide 41 - &amp;quot;Proteins&amp;#x0D;&amp;#x0A;&amp;quot;&quot;/&gt;&lt;property id=&quot;20307&quot; value=&quot;284&quot;/&gt;&lt;/object&gt;&lt;object type=&quot;3&quot; unique_id=&quot;13149&quot;&gt;&lt;property id=&quot;20148&quot; value=&quot;5&quot;/&gt;&lt;property id=&quot;20300&quot; value=&quot;Slide 42 - &amp;quot;Focus on the Human Body&amp;#x0D;&amp;#x0A;Common Proteins&amp;quot;&quot;/&gt;&lt;property id=&quot;20307&quot; value=&quot;285&quot;/&gt;&lt;/object&gt;&lt;object type=&quot;3&quot; unique_id=&quot;13150&quot;&gt;&lt;property id=&quot;20148&quot; value=&quot;5&quot;/&gt;&lt;property id=&quot;20300&quot; value=&quot;Slide 43 - &amp;quot;Common Proteins&amp;#x0D;&amp;#x0A;a-Keratins&amp;quot;&quot;/&gt;&lt;property id=&quot;20307&quot; value=&quot;286&quot;/&gt;&lt;/object&gt;&lt;object type=&quot;3&quot; unique_id=&quot;13151&quot;&gt;&lt;property id=&quot;20148&quot; value=&quot;5&quot;/&gt;&lt;property id=&quot;20300&quot; value=&quot;Slide 44 - &amp;quot;Common Proteins&amp;#x0D;&amp;#x0A;a-Keratins&amp;quot;&quot;/&gt;&lt;property id=&quot;20307&quot; value=&quot;318&quot;/&gt;&lt;/object&gt;&lt;object type=&quot;3&quot; unique_id=&quot;13152&quot;&gt;&lt;property id=&quot;20148&quot; value=&quot;5&quot;/&gt;&lt;property id=&quot;20300&quot; value=&quot;Slide 45 - &amp;quot;Common Proteins&amp;#x0D;&amp;#x0A;a-Keratins&amp;quot;&quot;/&gt;&lt;property id=&quot;20307&quot; value=&quot;319&quot;/&gt;&lt;/object&gt;&lt;object type=&quot;3&quot; unique_id=&quot;13153&quot;&gt;&lt;property id=&quot;20148&quot; value=&quot;5&quot;/&gt;&lt;property id=&quot;20300&quot; value=&quot;Slide 46 - &amp;quot;Common Proteins&amp;#x0D;&amp;#x0A;Hemoglobin and Myoglobin&amp;quot;&quot;/&gt;&lt;property id=&quot;20307&quot; value=&quot;287&quot;/&gt;&lt;/object&gt;&lt;object type=&quot;3&quot; unique_id=&quot;13154&quot;&gt;&lt;property id=&quot;20148&quot; value=&quot;5&quot;/&gt;&lt;property id=&quot;20300&quot; value=&quot;Slide 47 - &amp;quot;Common Proteins&amp;#x0D;&amp;#x0A;Hemoglobin and Myoglobin&amp;quot;&quot;/&gt;&lt;property id=&quot;20307&quot; value=&quot;320&quot;/&gt;&lt;/object&gt;&lt;object type=&quot;3&quot; unique_id=&quot;13155&quot;&gt;&lt;property id=&quot;20148&quot; value=&quot;5&quot;/&gt;&lt;property id=&quot;20300&quot; value=&quot;Slide 48 - &amp;quot;Common Proteins&amp;#x0D;&amp;#x0A;Hemoglobin and Myoglobin&amp;quot;&quot;/&gt;&lt;property id=&quot;20307&quot; value=&quot;321&quot;/&gt;&lt;/object&gt;&lt;object type=&quot;3&quot; unique_id=&quot;13156&quot;&gt;&lt;property id=&quot;20148&quot; value=&quot;5&quot;/&gt;&lt;property id=&quot;20300&quot; value=&quot;Slide 49 - &amp;quot;Common Proteins&amp;#x0D;&amp;#x0A;Hemoglobin and Myoglobin&amp;quot;&quot;/&gt;&lt;property id=&quot;20307&quot; value=&quot;322&quot;/&gt;&lt;/object&gt;&lt;object type=&quot;3&quot; unique_id=&quot;13157&quot;&gt;&lt;property id=&quot;20148&quot; value=&quot;5&quot;/&gt;&lt;property id=&quot;20300&quot; value=&quot;Slide 50 - &amp;quot;Common Proteins&amp;#x0D;&amp;#x0A;Hemoglobin and Myoglobin&amp;quot;&quot;/&gt;&lt;property id=&quot;20307&quot; value=&quot;323&quot;/&gt;&lt;/object&gt;&lt;object type=&quot;3&quot; unique_id=&quot;13158&quot;&gt;&lt;property id=&quot;20148&quot; value=&quot;5&quot;/&gt;&lt;property id=&quot;20300&quot; value=&quot;Slide 51 - &amp;quot;Common Proteins&amp;#x0D;&amp;#x0A;Hemoglobin and Myoglobin&amp;quot;&quot;/&gt;&lt;property id=&quot;20307&quot; value=&quot;325&quot;/&gt;&lt;/object&gt;&lt;object type=&quot;3&quot; unique_id=&quot;13159&quot;&gt;&lt;property id=&quot;20148&quot; value=&quot;5&quot;/&gt;&lt;property id=&quot;20300&quot; value=&quot;Slide 52 - &amp;quot;Protein Hydrolysis and Denaturation&amp;#x0D;&amp;#x0A;Protein Hydrolysis&amp;quot;&quot;/&gt;&lt;property id=&quot;20307&quot; value=&quot;324&quot;/&gt;&lt;/object&gt;&lt;object type=&quot;3&quot; unique_id=&quot;13160&quot;&gt;&lt;property id=&quot;20148&quot; value=&quot;5&quot;/&gt;&lt;property id=&quot;20300&quot; value=&quot;Slide 53 - &amp;quot;Protein Hydrolysis and Denaturation&amp;#x0D;&amp;#x0A;Protein Hydrolysis&amp;quot;&quot;/&gt;&lt;property id=&quot;20307&quot; value=&quot;288&quot;/&gt;&lt;/object&gt;&lt;object type=&quot;3&quot; unique_id=&quot;13161&quot;&gt;&lt;property id=&quot;20148&quot; value=&quot;5&quot;/&gt;&lt;property id=&quot;20300&quot; value=&quot;Slide 54 - &amp;quot;Protein Hydrolysis and Denaturation&amp;#x0D;&amp;#x0A;Protein Denaturation&amp;quot;&quot;/&gt;&lt;property id=&quot;20307&quot; value=&quot;289&quot;/&gt;&lt;/object&gt;&lt;object type=&quot;3&quot; unique_id=&quot;13162&quot;&gt;&lt;property id=&quot;20148&quot; value=&quot;5&quot;/&gt;&lt;property id=&quot;20300&quot; value=&quot;Slide 55 - &amp;quot;Protein Hydrolysis and Denaturation&amp;#x0D;&amp;#x0A;Protein Denaturation&amp;quot;&quot;/&gt;&lt;property id=&quot;20307&quot; value=&quot;326&quot;/&gt;&lt;/object&gt;&lt;object type=&quot;3&quot; unique_id=&quot;13163&quot;&gt;&lt;property id=&quot;20148&quot; value=&quot;5&quot;/&gt;&lt;property id=&quot;20300&quot; value=&quot;Slide 56 - &amp;quot;Enzymes&amp;#x0D;&amp;#x0A;Characteristics of Enzymes&amp;quot;&quot;/&gt;&lt;property id=&quot;20307&quot; value=&quot;290&quot;/&gt;&lt;/object&gt;&lt;object type=&quot;3&quot; unique_id=&quot;13164&quot;&gt;&lt;property id=&quot;20148&quot; value=&quot;5&quot;/&gt;&lt;property id=&quot;20300&quot; value=&quot;Slide 57 - &amp;quot;Enzymes&amp;#x0D;&amp;#x0A;Characteristics of Enzymes&amp;quot;&quot;/&gt;&lt;property id=&quot;20307&quot; value=&quot;327&quot;/&gt;&lt;/object&gt;&lt;object type=&quot;3&quot; unique_id=&quot;13165&quot;&gt;&lt;property id=&quot;20148&quot; value=&quot;5&quot;/&gt;&lt;property id=&quot;20300&quot; value=&quot;Slide 58 - &amp;quot;Enzymes&amp;#x0D;&amp;#x0A;How Enzymes Work&amp;quot;&quot;/&gt;&lt;property id=&quot;20307&quot; value=&quot;291&quot;/&gt;&lt;/object&gt;&lt;object type=&quot;3&quot; unique_id=&quot;13166&quot;&gt;&lt;property id=&quot;20148&quot; value=&quot;5&quot;/&gt;&lt;property id=&quot;20300&quot; value=&quot;Slide 59 - &amp;quot;Enzymes&amp;#x0D;&amp;#x0A;How Enzymes Work&amp;quot;&quot;/&gt;&lt;property id=&quot;20307&quot; value=&quot;328&quot;/&gt;&lt;/object&gt;&lt;object type=&quot;3&quot; unique_id=&quot;13167&quot;&gt;&lt;property id=&quot;20148&quot; value=&quot;5&quot;/&gt;&lt;property id=&quot;20300&quot; value=&quot;Slide 60 - &amp;quot;Enzymes&amp;#x0D;&amp;#x0A;How Enzymes Work&amp;quot;&quot;/&gt;&lt;property id=&quot;20307&quot; value=&quot;329&quot;/&gt;&lt;/object&gt;&lt;object type=&quot;3&quot; unique_id=&quot;13168&quot;&gt;&lt;property id=&quot;20148&quot; value=&quot;5&quot;/&gt;&lt;property id=&quot;20300&quot; value=&quot;Slide 61 - &amp;quot;Enzymes&amp;#x0D;&amp;#x0A;Enzyme Inhibitors&amp;quot;&quot;/&gt;&lt;property id=&quot;20307&quot; value=&quot;292&quot;/&gt;&lt;/object&gt;&lt;object type=&quot;3&quot; unique_id=&quot;13169&quot;&gt;&lt;property id=&quot;20148&quot; value=&quot;5&quot;/&gt;&lt;property id=&quot;20300&quot; value=&quot;Slide 62 - &amp;quot;Enzymes&amp;#x0D;&amp;#x0A;Enzyme Inhibitors&amp;quot;&quot;/&gt;&lt;property id=&quot;20307&quot; value=&quot;293&quot;/&gt;&lt;/object&gt;&lt;object type=&quot;3&quot; unique_id=&quot;13170&quot;&gt;&lt;property id=&quot;20148&quot; value=&quot;5&quot;/&gt;&lt;property id=&quot;20300&quot; value=&quot;Slide 63 - &amp;quot;Enzymes&amp;#x0D;&amp;#x0A;Zymogens&amp;quot;&quot;/&gt;&lt;property id=&quot;20307&quot; value=&quot;294&quot;/&gt;&lt;/object&gt;&lt;object type=&quot;3&quot; unique_id=&quot;13171&quot;&gt;&lt;property id=&quot;20148&quot; value=&quot;5&quot;/&gt;&lt;property id=&quot;20300&quot; value=&quot;Slide 64 - &amp;quot;Focus on Health &amp;amp; Medicine&amp;#x0D;&amp;#x0A;Enzyme Levels as Diagnostic Tools&amp;quot;&quot;/&gt;&lt;property id=&quot;20307&quot; value=&quot;295&quot;/&gt;&lt;/object&gt;&lt;object type=&quot;3&quot; unique_id=&quot;13172&quot;&gt;&lt;property id=&quot;20148&quot; value=&quot;5&quot;/&gt;&lt;property id=&quot;20300&quot; value=&quot;Slide 65 - &amp;quot;Focus on Health &amp;amp; Medicine&amp;#x0D;&amp;#x0A;Drugs that Interact with Enzymes&amp;quot;&quot;/&gt;&lt;property id=&quot;20307&quot; value=&quot;296&quot;/&gt;&lt;/object&gt;&lt;/object&gt;&lt;/object&gt;&lt;/database&gt;"/>
</p:tagLst>
</file>

<file path=ppt/theme/theme1.xml><?xml version="1.0" encoding="utf-8"?>
<a:theme xmlns:a="http://schemas.openxmlformats.org/drawingml/2006/main" name="McGraw">
  <a:themeElements>
    <a:clrScheme name="Custom 15">
      <a:dk1>
        <a:sysClr val="windowText" lastClr="000000"/>
      </a:dk1>
      <a:lt1>
        <a:sysClr val="window" lastClr="FFFFFF"/>
      </a:lt1>
      <a:dk2>
        <a:srgbClr val="000000"/>
      </a:dk2>
      <a:lt2>
        <a:srgbClr val="76B6F2"/>
      </a:lt2>
      <a:accent1>
        <a:srgbClr val="FBC01E"/>
      </a:accent1>
      <a:accent2>
        <a:srgbClr val="EFE1A2"/>
      </a:accent2>
      <a:accent3>
        <a:srgbClr val="FA8716"/>
      </a:accent3>
      <a:accent4>
        <a:srgbClr val="BE0204"/>
      </a:accent4>
      <a:accent5>
        <a:srgbClr val="008080"/>
      </a:accent5>
      <a:accent6>
        <a:srgbClr val="7E13E3"/>
      </a:accent6>
      <a:hlink>
        <a:srgbClr val="D2D200"/>
      </a:hlink>
      <a:folHlink>
        <a:srgbClr val="D0B9F8"/>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triangle" w="lg" len="lg"/>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triangle" w="lg" len="lg"/>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McGraw.thmx</Template>
  <TotalTime>1954</TotalTime>
  <Words>2986</Words>
  <Application>Microsoft Office PowerPoint</Application>
  <PresentationFormat>On-screen Show (4:3)</PresentationFormat>
  <Paragraphs>446</Paragraphs>
  <Slides>79</Slides>
  <Notes>79</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79</vt:i4>
      </vt:variant>
    </vt:vector>
  </HeadingPairs>
  <TitlesOfParts>
    <vt:vector size="85" baseType="lpstr">
      <vt:lpstr>MS PGothic</vt:lpstr>
      <vt:lpstr>Arial</vt:lpstr>
      <vt:lpstr>Calibri</vt:lpstr>
      <vt:lpstr>Symbol</vt:lpstr>
      <vt:lpstr>McGraw</vt:lpstr>
      <vt:lpstr>Equation</vt:lpstr>
      <vt:lpstr>Chapter 21</vt:lpstr>
      <vt:lpstr>21.1 Introduction (1)</vt:lpstr>
      <vt:lpstr>21.1 Introduction (2)</vt:lpstr>
      <vt:lpstr>21.1 Introduction (3)</vt:lpstr>
      <vt:lpstr>21.2 Amino Acids (1)</vt:lpstr>
      <vt:lpstr>21.2 Amino Acids (2)</vt:lpstr>
      <vt:lpstr>21.2 Amino Acids (3)</vt:lpstr>
      <vt:lpstr>21.2 Amino Acids (4)</vt:lpstr>
      <vt:lpstr>21.2 Amino Acids (5)</vt:lpstr>
      <vt:lpstr>21.2 Amino Acids (6)</vt:lpstr>
      <vt:lpstr>21.3 Acid-Base Behavior of Amino Acids (1)</vt:lpstr>
      <vt:lpstr>21.3 Acid-Base Behavior of Amino Acids (2)</vt:lpstr>
      <vt:lpstr>21.3 Acid-Base Behavior of Amino Acids (3)</vt:lpstr>
      <vt:lpstr>21.4 Peptides (1)</vt:lpstr>
      <vt:lpstr>21.4 Peptides (2)</vt:lpstr>
      <vt:lpstr>21.4 Peptides (3)</vt:lpstr>
      <vt:lpstr>21.4 Peptides (4)</vt:lpstr>
      <vt:lpstr>21.4 Peptides (5)</vt:lpstr>
      <vt:lpstr>21.4 Peptides (6)</vt:lpstr>
      <vt:lpstr>21.4 Peptides (7)</vt:lpstr>
      <vt:lpstr>21.4 Peptides (8)</vt:lpstr>
      <vt:lpstr>21.4 Peptides (9)</vt:lpstr>
      <vt:lpstr>21.5 Focus on the Human Body (1)</vt:lpstr>
      <vt:lpstr>21.5 Focus on the Human Body (2)</vt:lpstr>
      <vt:lpstr>21.5 Focus on the Human Body (3)</vt:lpstr>
      <vt:lpstr>21.5 Focus on the Human Body (4)</vt:lpstr>
      <vt:lpstr>21.5 Focus on the Human Body (5)</vt:lpstr>
      <vt:lpstr>21.5 Focus on the Human Body (6)</vt:lpstr>
      <vt:lpstr>21.5 Focus on the Human Body (7)</vt:lpstr>
      <vt:lpstr>21.6 Proteins (1)</vt:lpstr>
      <vt:lpstr>21.6 Proteins (2)</vt:lpstr>
      <vt:lpstr>21.6 Proteins (3)</vt:lpstr>
      <vt:lpstr>21.6 Proteins (4)</vt:lpstr>
      <vt:lpstr>21.6 Proteins (5)</vt:lpstr>
      <vt:lpstr>21.6 Proteins (6)</vt:lpstr>
      <vt:lpstr>21.6 Proteins (7)</vt:lpstr>
      <vt:lpstr>21.6 Proteins (8)</vt:lpstr>
      <vt:lpstr>21.6 Proteins (9)</vt:lpstr>
      <vt:lpstr>21.6 Proteins (10)</vt:lpstr>
      <vt:lpstr>21.6 Proteins (11)</vt:lpstr>
      <vt:lpstr>21.6 Proteins (12)</vt:lpstr>
      <vt:lpstr>21.6 Proteins (13)</vt:lpstr>
      <vt:lpstr>21.7 Focus on the Human Body Common Proteins</vt:lpstr>
      <vt:lpstr>21.7 Common Proteins (1)</vt:lpstr>
      <vt:lpstr>21.7 Common Proteins (2)</vt:lpstr>
      <vt:lpstr>21.7 Common Proteins (3)</vt:lpstr>
      <vt:lpstr>21.7 Common Proteins (4)</vt:lpstr>
      <vt:lpstr>21.7 Common Proteins (5)</vt:lpstr>
      <vt:lpstr>21.7 Common Proteins (6)</vt:lpstr>
      <vt:lpstr>21.7 Common Proteins (7)</vt:lpstr>
      <vt:lpstr>21.7 Common Proteins (8)</vt:lpstr>
      <vt:lpstr>21.7 Common Proteins (9)</vt:lpstr>
      <vt:lpstr>21.8 Protein Hydrolysis and Denaturation (1)</vt:lpstr>
      <vt:lpstr>21.8 Protein Hydrolysis and Denaturation (2)</vt:lpstr>
      <vt:lpstr>21.8 Protein Hydrolysis and Denaturation (3)</vt:lpstr>
      <vt:lpstr>21.8 Protein Hydrolysis and Denaturation (4)</vt:lpstr>
      <vt:lpstr>21.9 Enzymes (1)</vt:lpstr>
      <vt:lpstr>21.9 Enzymes (2)</vt:lpstr>
      <vt:lpstr>21.9 Enzymes (3)</vt:lpstr>
      <vt:lpstr>21.9 Enzymes (4)</vt:lpstr>
      <vt:lpstr>21.9 Enzymes (5)</vt:lpstr>
      <vt:lpstr>21.9 Enzymes (6)</vt:lpstr>
      <vt:lpstr>21.9 Enzymes (7)</vt:lpstr>
      <vt:lpstr>21.10 How Enzymes Work (1)</vt:lpstr>
      <vt:lpstr>21.10 How Enzymes Work (2)</vt:lpstr>
      <vt:lpstr>21.10 How Enzymes Work (3)</vt:lpstr>
      <vt:lpstr>21.10 How Enzymes Work (4)</vt:lpstr>
      <vt:lpstr>21.10 How Enzymes Work (5)</vt:lpstr>
      <vt:lpstr>21.10 How Enzymes Work (6)</vt:lpstr>
      <vt:lpstr>21.10 How Enzymes Work (7)</vt:lpstr>
      <vt:lpstr>21.10 How Enzymes Work (8)</vt:lpstr>
      <vt:lpstr>21.10 How Enzymes Work (9)</vt:lpstr>
      <vt:lpstr>21.10 How Enzymes Work (10)</vt:lpstr>
      <vt:lpstr>21.10 How Enzymes Work (11)</vt:lpstr>
      <vt:lpstr>21.10 How Enzymes Work (12)</vt:lpstr>
      <vt:lpstr>21.10 How Enzymes Work (13)</vt:lpstr>
      <vt:lpstr>21.11 Focus on Health &amp; Medicine (1)</vt:lpstr>
      <vt:lpstr>21.11 Focus on Health &amp; Medicine (2)</vt:lpstr>
      <vt:lpstr>21.11 Focus on Health &amp; Medicine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21</dc:title>
  <dc:creator>Microsoft Office User</dc:creator>
  <cp:lastModifiedBy>Shweta Rane</cp:lastModifiedBy>
  <cp:revision>859</cp:revision>
  <dcterms:created xsi:type="dcterms:W3CDTF">2017-07-24T19:22:10Z</dcterms:created>
  <dcterms:modified xsi:type="dcterms:W3CDTF">2018-08-01T10:46:42Z</dcterms:modified>
</cp:coreProperties>
</file>